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97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Default Extension="gif" ContentType="image/gif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94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1" r:id="rId25"/>
    <p:sldId id="279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0" r:id="rId37"/>
    <p:sldId id="292" r:id="rId38"/>
    <p:sldId id="293" r:id="rId39"/>
    <p:sldId id="294" r:id="rId40"/>
    <p:sldId id="295" r:id="rId41"/>
    <p:sldId id="296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9" r:id="rId73"/>
    <p:sldId id="328" r:id="rId74"/>
    <p:sldId id="333" r:id="rId75"/>
    <p:sldId id="330" r:id="rId76"/>
    <p:sldId id="331" r:id="rId77"/>
    <p:sldId id="332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50" r:id="rId94"/>
    <p:sldId id="351" r:id="rId95"/>
    <p:sldId id="352" r:id="rId96"/>
    <p:sldId id="353" r:id="rId97"/>
    <p:sldId id="357" r:id="rId98"/>
    <p:sldId id="358" r:id="rId99"/>
    <p:sldId id="354" r:id="rId100"/>
    <p:sldId id="359" r:id="rId101"/>
    <p:sldId id="360" r:id="rId102"/>
    <p:sldId id="361" r:id="rId103"/>
    <p:sldId id="362" r:id="rId104"/>
    <p:sldId id="365" r:id="rId105"/>
    <p:sldId id="363" r:id="rId106"/>
    <p:sldId id="364" r:id="rId107"/>
  </p:sldIdLst>
  <p:sldSz cx="9144000" cy="6858000" type="screen4x3"/>
  <p:notesSz cx="7099300" cy="10234613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b="1" kern="1200">
        <a:solidFill>
          <a:schemeClr val="bg1"/>
        </a:solidFill>
        <a:latin typeface="Arial" charset="0"/>
        <a:ea typeface="+mn-ea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b="1" kern="1200">
        <a:solidFill>
          <a:schemeClr val="bg1"/>
        </a:solidFill>
        <a:latin typeface="Arial" charset="0"/>
        <a:ea typeface="+mn-ea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b="1" kern="1200">
        <a:solidFill>
          <a:schemeClr val="bg1"/>
        </a:solidFill>
        <a:latin typeface="Arial" charset="0"/>
        <a:ea typeface="+mn-ea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b="1" kern="1200">
        <a:solidFill>
          <a:schemeClr val="bg1"/>
        </a:solidFill>
        <a:latin typeface="Arial" charset="0"/>
        <a:ea typeface="+mn-ea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b="1" kern="1200">
        <a:solidFill>
          <a:schemeClr val="bg1"/>
        </a:solidFill>
        <a:latin typeface="Arial" charset="0"/>
        <a:ea typeface="+mn-ea"/>
        <a:cs typeface="Lucida Sans Unicode" charset="0"/>
      </a:defRPr>
    </a:lvl5pPr>
    <a:lvl6pPr marL="2286000" algn="l" defTabSz="914400" rtl="0" eaLnBrk="1" latinLnBrk="0" hangingPunct="1">
      <a:defRPr sz="1200" b="1" kern="1200">
        <a:solidFill>
          <a:schemeClr val="bg1"/>
        </a:solidFill>
        <a:latin typeface="Arial" charset="0"/>
        <a:ea typeface="+mn-ea"/>
        <a:cs typeface="Lucida Sans Unicode" charset="0"/>
      </a:defRPr>
    </a:lvl6pPr>
    <a:lvl7pPr marL="2743200" algn="l" defTabSz="914400" rtl="0" eaLnBrk="1" latinLnBrk="0" hangingPunct="1">
      <a:defRPr sz="1200" b="1" kern="1200">
        <a:solidFill>
          <a:schemeClr val="bg1"/>
        </a:solidFill>
        <a:latin typeface="Arial" charset="0"/>
        <a:ea typeface="+mn-ea"/>
        <a:cs typeface="Lucida Sans Unicode" charset="0"/>
      </a:defRPr>
    </a:lvl7pPr>
    <a:lvl8pPr marL="3200400" algn="l" defTabSz="914400" rtl="0" eaLnBrk="1" latinLnBrk="0" hangingPunct="1">
      <a:defRPr sz="1200" b="1" kern="1200">
        <a:solidFill>
          <a:schemeClr val="bg1"/>
        </a:solidFill>
        <a:latin typeface="Arial" charset="0"/>
        <a:ea typeface="+mn-ea"/>
        <a:cs typeface="Lucida Sans Unicode" charset="0"/>
      </a:defRPr>
    </a:lvl8pPr>
    <a:lvl9pPr marL="3657600" algn="l" defTabSz="914400" rtl="0" eaLnBrk="1" latinLnBrk="0" hangingPunct="1">
      <a:defRPr sz="1200" b="1" kern="1200">
        <a:solidFill>
          <a:schemeClr val="bg1"/>
        </a:solidFill>
        <a:latin typeface="Arial" charset="0"/>
        <a:ea typeface="+mn-ea"/>
        <a:cs typeface="Lucida Sans Unico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9467" autoAdjust="0"/>
  </p:normalViewPr>
  <p:slideViewPr>
    <p:cSldViewPr>
      <p:cViewPr varScale="1">
        <p:scale>
          <a:sx n="74" d="100"/>
          <a:sy n="74" d="100"/>
        </p:scale>
        <p:origin x="-324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2944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wmf"/><Relationship Id="rId1" Type="http://schemas.openxmlformats.org/officeDocument/2006/relationships/image" Target="../media/image6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099300" cy="10234613"/>
          </a:xfrm>
          <a:prstGeom prst="roundRect">
            <a:avLst>
              <a:gd name="adj" fmla="val 19"/>
            </a:avLst>
          </a:prstGeom>
          <a:solidFill>
            <a:srgbClr val="FFFFFF">
              <a:alpha val="50000"/>
            </a:srgbClr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7097713" cy="10233025"/>
            <a:chOff x="0" y="0"/>
            <a:chExt cx="4471" cy="6446"/>
          </a:xfrm>
        </p:grpSpPr>
        <p:sp>
          <p:nvSpPr>
            <p:cNvPr id="2051" name="Freeform 3"/>
            <p:cNvSpPr>
              <a:spLocks noChangeArrowheads="1"/>
            </p:cNvSpPr>
            <p:nvPr/>
          </p:nvSpPr>
          <p:spPr bwMode="auto">
            <a:xfrm>
              <a:off x="0" y="0"/>
              <a:ext cx="4472" cy="644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8426"/>
                </a:cxn>
                <a:cxn ang="0">
                  <a:pos x="3" y="28430"/>
                </a:cxn>
                <a:cxn ang="0">
                  <a:pos x="19717" y="28430"/>
                </a:cxn>
                <a:cxn ang="0">
                  <a:pos x="19721" y="28426"/>
                </a:cxn>
                <a:cxn ang="0">
                  <a:pos x="19721" y="3"/>
                </a:cxn>
                <a:cxn ang="0">
                  <a:pos x="19717" y="0"/>
                </a:cxn>
                <a:cxn ang="0">
                  <a:pos x="3" y="0"/>
                </a:cxn>
              </a:cxnLst>
              <a:rect l="0" t="0" r="r" b="b"/>
              <a:pathLst>
                <a:path w="19722" h="28431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lnTo>
                    <a:pt x="0" y="28426"/>
                  </a:lnTo>
                  <a:cubicBezTo>
                    <a:pt x="0" y="28428"/>
                    <a:pt x="1" y="28430"/>
                    <a:pt x="3" y="28430"/>
                  </a:cubicBezTo>
                  <a:lnTo>
                    <a:pt x="19717" y="28430"/>
                  </a:lnTo>
                  <a:cubicBezTo>
                    <a:pt x="19719" y="28430"/>
                    <a:pt x="19721" y="28428"/>
                    <a:pt x="19721" y="28426"/>
                  </a:cubicBezTo>
                  <a:lnTo>
                    <a:pt x="19721" y="3"/>
                  </a:lnTo>
                  <a:cubicBezTo>
                    <a:pt x="19721" y="1"/>
                    <a:pt x="19719" y="0"/>
                    <a:pt x="19717" y="0"/>
                  </a:cubicBezTo>
                  <a:lnTo>
                    <a:pt x="3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8350"/>
            <a:ext cx="5114925" cy="3833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5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946150" y="4860925"/>
            <a:ext cx="5203825" cy="4602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4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0854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171718EB-D5C0-4247-A981-078046A16F95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1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0854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6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0957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D68CBFAF-72BD-43BA-B705-DF6CAF305D97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2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0957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59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1059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EF08BC83-05A3-4679-A321-5DBC47601EF2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3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1059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1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1161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D8CF79D0-3EEE-4FBE-933C-64E8F6C0E764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4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1161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2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4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1264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A7AD8788-327B-4CC4-A2CF-1AA58A606F90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5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1264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6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1366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97A48346-2B4D-4614-B093-6CD7F8181B69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6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1366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68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1469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ED20045D-9EA4-4183-9ACA-7305DCCD3662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7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1469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1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1571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49B84889-027D-453D-8C1F-31CE59C6B961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8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1571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3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1673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B812A139-E17F-42D2-A3DF-21541002372B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9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1673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4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6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1776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F5B18482-D580-4E62-BD70-93326FF95A79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10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1776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8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1878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B2A9D0D6-5A9D-45B6-A6C1-8CA7F8DBB6F3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11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1878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0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1981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3B2D4B75-D2DF-4A35-824D-9E623E3E1E14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12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1981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83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2083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2D48CA26-5C9C-430C-B0A8-C72747216602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13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2083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2185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F13338AE-232E-4242-BF51-8DBF9D64B8EB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14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2185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3775" y="768350"/>
            <a:ext cx="5118100" cy="38385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6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8025" y="4860925"/>
            <a:ext cx="5683250" cy="46053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8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2288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D01E7060-F259-4159-B489-8BE06BBF6679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15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2288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3775" y="768350"/>
            <a:ext cx="5118100" cy="38385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8025" y="4860925"/>
            <a:ext cx="5683250" cy="46053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0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2390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18E40F9B-DF1F-44A0-8619-064C336B4A16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16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2390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2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2493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798C4934-41FF-4AB2-AE10-5A23CEEE15D8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17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2493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95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2595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912AE31B-371A-4836-8A39-59C5FCC1F869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18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2595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7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2697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4F633855-544C-4CCA-A17B-B8DBCC3ECEBF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19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2697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8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00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2800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D266A6E5-8FC1-47FB-8C18-2A4F86CB81D1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20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2800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02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2902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A2E50D86-DD77-4AC6-9861-3DA10EB063EA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21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2902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04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3005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717AB8A7-E691-400F-8BD1-4D68B9F4CA4D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22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3005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46150" y="4860925"/>
            <a:ext cx="5205413" cy="46037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14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3414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2444B9D0-CF76-4CBE-B285-FDEBB7C274D8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24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3414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09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3209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7AD2D026-13A8-4F95-85A6-2AF6F457198B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25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3209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10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2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3312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FD5E68BA-EC14-41AB-AE79-060518B4614C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26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3312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16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3517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0A172F0A-1A43-4059-9DD6-7550BB4A981A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27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3517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19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3619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0B7E82F9-465D-430D-AC08-F773DDE848FB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28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3619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21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3721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EFF00458-ABEB-4DE8-90A0-D892DE5F8240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29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3721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2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4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3824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23BF75DD-4932-47F0-B422-E82FADCE4E6E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30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3824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26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3926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E6F6D6E0-0264-4B90-BA83-AF4C941792F2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31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3926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8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4029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9174EB13-198B-4C10-9D45-82273A61BEEA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32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4029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31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4131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02599C61-038E-403F-ACE8-E514CB947E43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33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4131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3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4233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9F010B78-AD63-411A-8852-B4E07783AF2C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34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4233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4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38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4438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316DEF6C-112E-42FE-8825-C0A8C427C71B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35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4438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6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4336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774C271D-28A4-40DC-AF8D-F8CCDFCB1561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36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4336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40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4541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34F5CB63-66DD-4AF9-890B-6028118AB21F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37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4541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3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4643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0A2A7EB4-30FE-4F9C-A7F8-83A55F125074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38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4643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46150" y="4860925"/>
            <a:ext cx="5205413" cy="46037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48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4848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78D3403E-5561-47C0-B8D8-54D141282CD7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40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4848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50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4950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B42DA2E1-9ACD-46BB-ACB4-EEBEF5CC320B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41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4950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55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5155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01497CC2-E7AC-4287-B96B-9E2B61C95576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42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5155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7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5257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9AE0392F-5178-425B-8FD4-53A6226512FC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43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5257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8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0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5360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DCFF2854-4662-4A50-BC9D-805F958B5612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44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5360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2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5462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04BD01D7-E3AF-4B2D-BF8A-B5506CC4EAB9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45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5462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4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5565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B31D1A5F-666F-47B4-AFC2-B6480F4C4986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46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5565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7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5667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D6B4D0A2-9629-458D-A92E-229CE58D6FBC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47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5667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9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5769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F4EE88C3-DF50-4C83-98AD-C406F60B3928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48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5769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70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72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5872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56661A92-BE38-407D-8227-09EC83723A73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49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5872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5974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97CBEDA3-D593-46E3-89E8-E88273FCEB70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50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5974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46150" y="4860925"/>
            <a:ext cx="5205413" cy="46037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79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6179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9CF0583E-0E7F-4974-9B2F-2ED9A87D2D35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52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6179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81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6281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2E2083AB-CF20-4B28-865D-BBAEFFEAC0B3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53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6281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2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4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6384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B6E23EAA-289B-4018-8219-55A53C33F6CD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54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6384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86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6486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1D5A9454-62E1-4015-89C0-F13ACA72141D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55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6486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88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6589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7AD84B55-C530-4CE2-9CCD-8A8AFA90D99A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56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6589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91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6691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E417DE2C-84FA-45C5-881D-F4637BB13187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57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6691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46150" y="4860925"/>
            <a:ext cx="5205413" cy="46037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96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6896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9E86D578-B234-44D1-8B0A-F890F724AEC9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59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6896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68350"/>
            <a:ext cx="5113337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46150" y="4860925"/>
            <a:ext cx="5205413" cy="45132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46150" y="4860925"/>
            <a:ext cx="5205413" cy="46037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03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7203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B39EEE2E-77A1-4121-88F5-C8758A82B647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62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7203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05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7305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D772DB95-1650-47B7-BC69-B82DA2AF882F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63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7305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8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7408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981A37F5-7FE6-4A88-9E02-3DBD7C470E8E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64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7408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10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7510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7C1F673B-9E32-433F-A395-593F29DFCB5D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65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7510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12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7613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29B137CE-4794-4332-8F64-FC18E9A6752A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66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7613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15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7715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465833DE-A0B3-4FA2-85AE-D80175108451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67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7715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17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7817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ACEE272B-C056-4F73-8610-CA42EBED0221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68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7817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8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20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7920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66B6F9C4-1D52-41B9-86AF-F1123A28A1FD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69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7920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22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8022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CD1F3C40-556E-4B66-BC88-F37DC64BA44C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70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8022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24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8125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B79AD0E7-A826-4CB4-A59C-9C6CF96C9A49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71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8125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29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8329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5D676371-A27A-4E40-86D7-86CCB353CFCE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72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8329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30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27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8227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CC1D6E55-CAF2-4DD2-91A9-A60D9781C47F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73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8227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39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8739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9E913D6C-882C-4E81-9A63-B9B706700AB6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74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8739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2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8432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3F4D8273-7061-44C6-8C7A-259F004E72B9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75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8432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34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8534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418D444D-7AE6-4C39-ABC2-EAF310DAAB2E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76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8534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36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8637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D3A04351-778D-4995-97C1-C47CC594E518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77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8637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41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8841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2C1EC16B-B4AD-4EA4-BD13-FBC8DAE2DF49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78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8841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2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44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8944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594628BC-F0E6-4DED-A43F-D62F2536B4D7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79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8944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dirty="0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46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9046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F4CFDCCB-CC57-42DE-82EB-F36508C2166A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80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9046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46150" y="4860925"/>
            <a:ext cx="5205413" cy="46037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51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9251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CED958C5-4FE0-4EB8-96C4-825FA0248E6D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82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9251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46150" y="4860925"/>
            <a:ext cx="5205413" cy="46037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6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9456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829455F0-B7FC-47A9-8969-74B0C7CDE2D4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84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9456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58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9558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F2839D94-674C-499D-B296-C674EB5E1792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85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9558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60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9661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6AD7DB1E-A328-41E5-908D-685FE55CEF4C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86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9661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63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9763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922663A2-34EE-4D68-970D-E94D9CCAE419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87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9763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657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98658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D3A5426C-30CC-4C72-B1B7-51985141BC24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88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98659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60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68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19968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61CA10EE-2EE6-4BB3-B724-389C4BB65F7E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89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19968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46150" y="4860925"/>
            <a:ext cx="5205413" cy="46037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72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20173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D21A5DAF-DAC3-42AD-BC8E-38E64601813A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91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20173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75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20275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F63DCD42-9655-432C-8F76-D050A91437A4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92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20275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01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204802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FAAA9AEF-E227-4D79-BD2A-9564AA0102C9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93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20480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825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205826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907C5FCD-7DC3-47A0-A521-D6D32C9637CC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94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20582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8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84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20685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1B94C451-3AAC-4F4A-912D-8E2D5B0BE31C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95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20685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87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20787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587B7D39-CB4B-4189-A84E-F57B5C6DF800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96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20787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969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211970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2B1DCA80-7F3F-406D-93F1-A57B379ED11F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97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211971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2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993" name="Group 1"/>
          <p:cNvGrpSpPr>
            <a:grpSpLocks/>
          </p:cNvGrpSpPr>
          <p:nvPr/>
        </p:nvGrpSpPr>
        <p:grpSpPr bwMode="auto">
          <a:xfrm>
            <a:off x="4022725" y="9723438"/>
            <a:ext cx="3074988" cy="184150"/>
            <a:chOff x="2534" y="6125"/>
            <a:chExt cx="1937" cy="116"/>
          </a:xfrm>
        </p:grpSpPr>
        <p:sp>
          <p:nvSpPr>
            <p:cNvPr id="212994" name="Text Box 2"/>
            <p:cNvSpPr txBox="1">
              <a:spLocks noChangeArrowheads="1"/>
            </p:cNvSpPr>
            <p:nvPr/>
          </p:nvSpPr>
          <p:spPr bwMode="auto">
            <a:xfrm>
              <a:off x="2534" y="6125"/>
              <a:ext cx="1938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9000" tIns="49680" rIns="99000" bIns="49680" anchor="b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fld id="{42794A9B-4FA6-4122-95DA-9648BDF3A2C0}" type="slidenum">
                <a:rPr lang="fi-FI" sz="1300" b="0">
                  <a:solidFill>
                    <a:srgbClr val="000000"/>
                  </a:solidFill>
                  <a:latin typeface="Times New Roman" pitchFamily="16" charset="0"/>
                </a:rPr>
                <a:pPr algn="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t>98</a:t>
              </a:fld>
              <a:endParaRPr lang="fi-FI" sz="1300" b="0">
                <a:solidFill>
                  <a:srgbClr val="000000"/>
                </a:solidFill>
                <a:latin typeface="Times New Roman" pitchFamily="16" charset="0"/>
              </a:endParaRPr>
            </a:p>
          </p:txBody>
        </p:sp>
      </p:grpSp>
      <p:sp>
        <p:nvSpPr>
          <p:cNvPr id="212995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5175"/>
            <a:ext cx="5122863" cy="384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6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8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tIns="7560" anchor="ctr"/>
          <a:lstStyle/>
          <a:p>
            <a:pPr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46150" y="4860925"/>
            <a:ext cx="5205413" cy="46037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1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08412" cy="4111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3513" y="463550"/>
            <a:ext cx="1941512" cy="562927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5313" cy="562927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F6E0A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9225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Klepněte pro úpravu formátu titulního textu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9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6696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Klepněte pro úpravu formátu textu osnovy</a:t>
            </a:r>
          </a:p>
          <a:p>
            <a:pPr lvl="1"/>
            <a:r>
              <a:rPr lang="en-GB" smtClean="0"/>
              <a:t>Druhá úroveň</a:t>
            </a:r>
          </a:p>
          <a:p>
            <a:pPr lvl="2"/>
            <a:r>
              <a:rPr lang="en-GB" smtClean="0"/>
              <a:t>Třetí úroveň</a:t>
            </a:r>
          </a:p>
          <a:p>
            <a:pPr lvl="3"/>
            <a:r>
              <a:rPr lang="en-GB" smtClean="0"/>
              <a:t>Čtvrtá úroveň osnovy</a:t>
            </a:r>
          </a:p>
          <a:p>
            <a:pPr lvl="4"/>
            <a:r>
              <a:rPr lang="en-GB" smtClean="0"/>
              <a:t>Pátá úroveň osnovy</a:t>
            </a:r>
          </a:p>
          <a:p>
            <a:pPr lvl="4"/>
            <a:r>
              <a:rPr lang="en-GB" smtClean="0"/>
              <a:t>Šestá úroveň</a:t>
            </a:r>
          </a:p>
          <a:p>
            <a:pPr lvl="4"/>
            <a:r>
              <a:rPr lang="en-GB" smtClean="0"/>
              <a:t>Sedmá úroveň</a:t>
            </a:r>
          </a:p>
          <a:p>
            <a:pPr lvl="4"/>
            <a:r>
              <a:rPr lang="en-GB" smtClean="0"/>
              <a:t>Osmá úroveň textu</a:t>
            </a:r>
          </a:p>
          <a:p>
            <a:pPr lvl="4"/>
            <a:r>
              <a:rPr lang="en-GB" smtClean="0"/>
              <a:t>Devátá úroveň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cs typeface="Lucida Sans Unicode" charset="0"/>
        </a:defRPr>
      </a:lvl2pPr>
      <a:lvl3pPr marL="1143000" indent="-228600" algn="ctr" defTabSz="44926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cs typeface="Lucida Sans Unicode" charset="0"/>
        </a:defRPr>
      </a:lvl3pPr>
      <a:lvl4pPr marL="1600200" indent="-228600" algn="ctr" defTabSz="44926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cs typeface="Lucida Sans Unicode" charset="0"/>
        </a:defRPr>
      </a:lvl4pPr>
      <a:lvl5pPr marL="2057400" indent="-228600" algn="ctr" defTabSz="44926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cs typeface="Lucida Sans Unicode" charset="0"/>
        </a:defRPr>
      </a:lvl5pPr>
      <a:lvl6pPr marL="2514600" indent="-228600" algn="ctr" defTabSz="44926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cs typeface="Lucida Sans Unicode" charset="0"/>
        </a:defRPr>
      </a:lvl6pPr>
      <a:lvl7pPr marL="2971800" indent="-228600" algn="ctr" defTabSz="44926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cs typeface="Lucida Sans Unicode" charset="0"/>
        </a:defRPr>
      </a:lvl7pPr>
      <a:lvl8pPr marL="3429000" indent="-228600" algn="ctr" defTabSz="44926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cs typeface="Lucida Sans Unicode" charset="0"/>
        </a:defRPr>
      </a:lvl8pPr>
      <a:lvl9pPr marL="3886200" indent="-228600" algn="ctr" defTabSz="44926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lnSpc>
          <a:spcPct val="95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5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lnSpc>
          <a:spcPct val="95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10" Type="http://schemas.openxmlformats.org/officeDocument/2006/relationships/image" Target="../media/image23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-rath-research.org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gif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93.jpeg"/><Relationship Id="rId4" Type="http://schemas.openxmlformats.org/officeDocument/2006/relationships/image" Target="../media/image9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jpe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PC\Dokumenty\VIDEA\Acrobati%20na%20ty&#269;i.wmv" TargetMode="Externa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cn.cz/" TargetMode="External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hyperlink" Target="http://www.kolinger.cz/component/virtuemart/?page=shop.product_details&amp;flypage=flypage.tpl&amp;product_id=26&amp;category_id=28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Group 1"/>
          <p:cNvGrpSpPr>
            <a:grpSpLocks/>
          </p:cNvGrpSpPr>
          <p:nvPr/>
        </p:nvGrpSpPr>
        <p:grpSpPr bwMode="auto">
          <a:xfrm>
            <a:off x="179388" y="214313"/>
            <a:ext cx="8761412" cy="4481512"/>
            <a:chOff x="113" y="135"/>
            <a:chExt cx="5519" cy="2823"/>
          </a:xfrm>
        </p:grpSpPr>
        <p:sp>
          <p:nvSpPr>
            <p:cNvPr id="3074" name="Text Box 2"/>
            <p:cNvSpPr txBox="1">
              <a:spLocks noChangeArrowheads="1"/>
            </p:cNvSpPr>
            <p:nvPr/>
          </p:nvSpPr>
          <p:spPr bwMode="auto">
            <a:xfrm>
              <a:off x="113" y="135"/>
              <a:ext cx="5520" cy="282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7200" b="0" dirty="0">
                  <a:solidFill>
                    <a:srgbClr val="CC0000"/>
                  </a:solidFill>
                </a:rPr>
                <a:t>Základní kurz Potravinové medicíny</a:t>
              </a:r>
              <a:r>
                <a:rPr lang="cs-CZ" sz="7200" b="0" i="1" baseline="33000" dirty="0">
                  <a:solidFill>
                    <a:srgbClr val="CC0000"/>
                  </a:solidFill>
                </a:rPr>
                <a:t>SPCN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7200" b="0" i="1" baseline="3300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720725" y="3716338"/>
            <a:ext cx="8037513" cy="2041525"/>
            <a:chOff x="454" y="2341"/>
            <a:chExt cx="5063" cy="1286"/>
          </a:xfrm>
        </p:grpSpPr>
        <p:sp>
          <p:nvSpPr>
            <p:cNvPr id="3076" name="Text Box 4"/>
            <p:cNvSpPr txBox="1">
              <a:spLocks noChangeArrowheads="1"/>
            </p:cNvSpPr>
            <p:nvPr/>
          </p:nvSpPr>
          <p:spPr bwMode="auto">
            <a:xfrm>
              <a:off x="454" y="2341"/>
              <a:ext cx="5064" cy="12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3200" b="0" dirty="0">
                  <a:solidFill>
                    <a:srgbClr val="000000"/>
                  </a:solidFill>
                </a:rPr>
                <a:t>Co bychom měli vědět o mikroživinách, 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3200" b="0" dirty="0">
                  <a:solidFill>
                    <a:srgbClr val="000000"/>
                  </a:solidFill>
                </a:rPr>
                <a:t>o práci Institutu buněčné medicíny 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3200" b="0" dirty="0">
                  <a:solidFill>
                    <a:srgbClr val="000000"/>
                  </a:solidFill>
                </a:rPr>
                <a:t>a Sdružení prevence civilizačních nemocí SPCN</a:t>
              </a:r>
            </a:p>
          </p:txBody>
        </p:sp>
      </p:grpSp>
      <p:grpSp>
        <p:nvGrpSpPr>
          <p:cNvPr id="3077" name="Group 5"/>
          <p:cNvGrpSpPr>
            <a:grpSpLocks/>
          </p:cNvGrpSpPr>
          <p:nvPr/>
        </p:nvGrpSpPr>
        <p:grpSpPr bwMode="auto">
          <a:xfrm>
            <a:off x="0" y="3028950"/>
            <a:ext cx="9142413" cy="0"/>
            <a:chOff x="0" y="1908"/>
            <a:chExt cx="5759" cy="0"/>
          </a:xfrm>
        </p:grpSpPr>
        <p:sp>
          <p:nvSpPr>
            <p:cNvPr id="3078" name="AutoShape 6"/>
            <p:cNvSpPr>
              <a:spLocks noChangeArrowheads="1"/>
            </p:cNvSpPr>
            <p:nvPr/>
          </p:nvSpPr>
          <p:spPr bwMode="auto">
            <a:xfrm>
              <a:off x="0" y="1908"/>
              <a:ext cx="5760" cy="1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5733256"/>
            <a:ext cx="1162050" cy="80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7" name="Group 1"/>
          <p:cNvGrpSpPr>
            <a:grpSpLocks/>
          </p:cNvGrpSpPr>
          <p:nvPr/>
        </p:nvGrpSpPr>
        <p:grpSpPr bwMode="auto">
          <a:xfrm>
            <a:off x="900113" y="1749425"/>
            <a:ext cx="7739062" cy="4651375"/>
            <a:chOff x="567" y="1102"/>
            <a:chExt cx="4875" cy="2930"/>
          </a:xfrm>
        </p:grpSpPr>
        <p:sp>
          <p:nvSpPr>
            <p:cNvPr id="4098" name="Text Box 2"/>
            <p:cNvSpPr txBox="1">
              <a:spLocks noChangeArrowheads="1"/>
            </p:cNvSpPr>
            <p:nvPr/>
          </p:nvSpPr>
          <p:spPr bwMode="auto">
            <a:xfrm>
              <a:off x="567" y="1102"/>
              <a:ext cx="4876" cy="29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2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 </a:t>
              </a:r>
              <a:r>
                <a:rPr lang="cs-CZ" sz="2000" b="0">
                  <a:solidFill>
                    <a:srgbClr val="B80047"/>
                  </a:solidFill>
                </a:rPr>
                <a:t>Základy</a:t>
              </a:r>
              <a:r>
                <a:rPr lang="cs-CZ" sz="2000" b="0">
                  <a:solidFill>
                    <a:srgbClr val="000000"/>
                  </a:solidFill>
                </a:rPr>
                <a:t> potravinové medicíny</a:t>
              </a:r>
              <a:r>
                <a:rPr lang="cs-CZ" sz="2000" b="0" i="1" baseline="33000">
                  <a:solidFill>
                    <a:srgbClr val="000000"/>
                  </a:solidFill>
                </a:rPr>
                <a:t>SPCN</a:t>
              </a:r>
            </a:p>
            <a:p>
              <a:pPr>
                <a:lnSpc>
                  <a:spcPct val="12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 Potravinová medicína</a:t>
              </a:r>
              <a:r>
                <a:rPr lang="cs-CZ" sz="2000" b="0" i="1" baseline="33000">
                  <a:solidFill>
                    <a:srgbClr val="000000"/>
                  </a:solidFill>
                </a:rPr>
                <a:t>SPCN</a:t>
              </a:r>
              <a:r>
                <a:rPr lang="cs-CZ" sz="2000" b="0">
                  <a:solidFill>
                    <a:srgbClr val="000000"/>
                  </a:solidFill>
                </a:rPr>
                <a:t> a </a:t>
              </a:r>
              <a:r>
                <a:rPr lang="cs-CZ" sz="2000" b="0">
                  <a:solidFill>
                    <a:srgbClr val="B80047"/>
                  </a:solidFill>
                </a:rPr>
                <a:t>kardiovaskulární onemocnění</a:t>
              </a:r>
            </a:p>
            <a:p>
              <a:pPr>
                <a:lnSpc>
                  <a:spcPct val="12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 Potravinová medicína</a:t>
              </a:r>
              <a:r>
                <a:rPr lang="cs-CZ" sz="2000" b="0" i="1" baseline="33000">
                  <a:solidFill>
                    <a:srgbClr val="000000"/>
                  </a:solidFill>
                </a:rPr>
                <a:t>SPCN</a:t>
              </a:r>
              <a:r>
                <a:rPr lang="cs-CZ" sz="2000" b="0">
                  <a:solidFill>
                    <a:srgbClr val="000000"/>
                  </a:solidFill>
                </a:rPr>
                <a:t> a </a:t>
              </a:r>
              <a:r>
                <a:rPr lang="cs-CZ" sz="2000" b="0">
                  <a:solidFill>
                    <a:srgbClr val="B80047"/>
                  </a:solidFill>
                </a:rPr>
                <a:t>rakovina</a:t>
              </a:r>
            </a:p>
            <a:p>
              <a:pPr>
                <a:lnSpc>
                  <a:spcPct val="12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 Potravinová medicína</a:t>
              </a:r>
              <a:r>
                <a:rPr lang="cs-CZ" sz="2000" b="0" i="1" baseline="33000">
                  <a:solidFill>
                    <a:srgbClr val="000000"/>
                  </a:solidFill>
                </a:rPr>
                <a:t>SPCN</a:t>
              </a:r>
              <a:r>
                <a:rPr lang="cs-CZ" sz="2000" b="0">
                  <a:solidFill>
                    <a:srgbClr val="000000"/>
                  </a:solidFill>
                </a:rPr>
                <a:t> a </a:t>
              </a:r>
              <a:r>
                <a:rPr lang="cs-CZ" sz="2000" b="0">
                  <a:solidFill>
                    <a:srgbClr val="B80047"/>
                  </a:solidFill>
                </a:rPr>
                <a:t>cukrovka</a:t>
              </a:r>
            </a:p>
            <a:p>
              <a:pPr>
                <a:lnSpc>
                  <a:spcPct val="12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 Potravinová medicína</a:t>
              </a:r>
              <a:r>
                <a:rPr lang="cs-CZ" sz="2000" b="0" i="1" baseline="33000">
                  <a:solidFill>
                    <a:srgbClr val="000000"/>
                  </a:solidFill>
                </a:rPr>
                <a:t>SPCN</a:t>
              </a:r>
              <a:r>
                <a:rPr lang="cs-CZ" sz="2000" b="0">
                  <a:solidFill>
                    <a:srgbClr val="000000"/>
                  </a:solidFill>
                </a:rPr>
                <a:t> a</a:t>
              </a:r>
              <a:r>
                <a:rPr lang="cs-CZ" sz="2000" b="0">
                  <a:solidFill>
                    <a:srgbClr val="B80047"/>
                  </a:solidFill>
                </a:rPr>
                <a:t> pohybový aparát</a:t>
              </a:r>
            </a:p>
            <a:p>
              <a:pPr>
                <a:lnSpc>
                  <a:spcPct val="12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 Potravinová medicína</a:t>
              </a:r>
              <a:r>
                <a:rPr lang="cs-CZ" sz="2000" b="0" i="1" baseline="33000">
                  <a:solidFill>
                    <a:srgbClr val="000000"/>
                  </a:solidFill>
                </a:rPr>
                <a:t>SPCN</a:t>
              </a:r>
              <a:r>
                <a:rPr lang="cs-CZ" sz="2000" b="0">
                  <a:solidFill>
                    <a:srgbClr val="000000"/>
                  </a:solidFill>
                </a:rPr>
                <a:t> a </a:t>
              </a:r>
              <a:r>
                <a:rPr lang="cs-CZ" sz="2000" b="0">
                  <a:solidFill>
                    <a:srgbClr val="B80047"/>
                  </a:solidFill>
                </a:rPr>
                <a:t>AIDS</a:t>
              </a:r>
            </a:p>
            <a:p>
              <a:pPr>
                <a:lnSpc>
                  <a:spcPct val="12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 Farmaceutický </a:t>
              </a:r>
              <a:r>
                <a:rPr lang="cs-CZ" sz="2000" b="0">
                  <a:solidFill>
                    <a:srgbClr val="B80047"/>
                  </a:solidFill>
                </a:rPr>
                <a:t>obchod s nemocemi</a:t>
              </a:r>
            </a:p>
            <a:p>
              <a:pPr>
                <a:lnSpc>
                  <a:spcPct val="12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 </a:t>
              </a:r>
              <a:r>
                <a:rPr lang="cs-CZ" sz="2000" b="0">
                  <a:solidFill>
                    <a:srgbClr val="B80047"/>
                  </a:solidFill>
                </a:rPr>
                <a:t>Hledáme lidi</a:t>
              </a:r>
              <a:r>
                <a:rPr lang="cs-CZ" sz="2000" b="0">
                  <a:solidFill>
                    <a:srgbClr val="000000"/>
                  </a:solidFill>
                </a:rPr>
                <a:t> jako jste Vy, ne obchod</a:t>
              </a:r>
            </a:p>
            <a:p>
              <a:pPr>
                <a:lnSpc>
                  <a:spcPct val="120000"/>
                </a:lnSpc>
                <a:spcBef>
                  <a:spcPts val="1250"/>
                </a:spcBef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000" b="0">
                <a:solidFill>
                  <a:srgbClr val="000000"/>
                </a:solidFill>
              </a:endParaRPr>
            </a:p>
          </p:txBody>
        </p:sp>
      </p:grpSp>
      <p:grpSp>
        <p:nvGrpSpPr>
          <p:cNvPr id="4099" name="Group 3"/>
          <p:cNvGrpSpPr>
            <a:grpSpLocks/>
          </p:cNvGrpSpPr>
          <p:nvPr/>
        </p:nvGrpSpPr>
        <p:grpSpPr bwMode="auto">
          <a:xfrm>
            <a:off x="603250" y="757238"/>
            <a:ext cx="7923213" cy="604837"/>
            <a:chOff x="380" y="477"/>
            <a:chExt cx="4991" cy="381"/>
          </a:xfrm>
        </p:grpSpPr>
        <p:sp>
          <p:nvSpPr>
            <p:cNvPr id="4100" name="Text Box 4"/>
            <p:cNvSpPr txBox="1">
              <a:spLocks noChangeArrowheads="1"/>
            </p:cNvSpPr>
            <p:nvPr/>
          </p:nvSpPr>
          <p:spPr bwMode="auto">
            <a:xfrm>
              <a:off x="380" y="477"/>
              <a:ext cx="4992" cy="3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20000"/>
                </a:lnSpc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Obsah kurzu – osm kapitol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Group 1"/>
          <p:cNvGrpSpPr>
            <a:grpSpLocks/>
          </p:cNvGrpSpPr>
          <p:nvPr/>
        </p:nvGrpSpPr>
        <p:grpSpPr bwMode="auto">
          <a:xfrm>
            <a:off x="1439863" y="933450"/>
            <a:ext cx="6151562" cy="4957763"/>
            <a:chOff x="907" y="588"/>
            <a:chExt cx="3875" cy="3123"/>
          </a:xfrm>
        </p:grpSpPr>
        <p:sp>
          <p:nvSpPr>
            <p:cNvPr id="5122" name="Text Box 2"/>
            <p:cNvSpPr txBox="1">
              <a:spLocks noChangeArrowheads="1"/>
            </p:cNvSpPr>
            <p:nvPr/>
          </p:nvSpPr>
          <p:spPr bwMode="auto">
            <a:xfrm>
              <a:off x="907" y="588"/>
              <a:ext cx="3876" cy="312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20000"/>
                </a:lnSpc>
                <a:spcBef>
                  <a:spcPts val="3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>
                  <a:solidFill>
                    <a:srgbClr val="CC0000"/>
                  </a:solidFill>
                </a:rPr>
                <a:t>Základy Potravinové medicíny</a:t>
              </a:r>
              <a:r>
                <a:rPr lang="cs-CZ" sz="6000" b="0" i="1" baseline="33000">
                  <a:solidFill>
                    <a:srgbClr val="CC0000"/>
                  </a:solidFill>
                </a:rPr>
                <a:t>SPCN</a:t>
              </a:r>
            </a:p>
            <a:p>
              <a:pPr algn="ctr">
                <a:lnSpc>
                  <a:spcPct val="120000"/>
                </a:lnSpc>
                <a:spcBef>
                  <a:spcPts val="3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6000" b="0">
                <a:solidFill>
                  <a:srgbClr val="CC0000"/>
                </a:solidFill>
              </a:endParaRPr>
            </a:p>
          </p:txBody>
        </p:sp>
      </p:grpSp>
      <p:grpSp>
        <p:nvGrpSpPr>
          <p:cNvPr id="5123" name="Group 3"/>
          <p:cNvGrpSpPr>
            <a:grpSpLocks/>
          </p:cNvGrpSpPr>
          <p:nvPr/>
        </p:nvGrpSpPr>
        <p:grpSpPr bwMode="auto">
          <a:xfrm>
            <a:off x="0" y="3028950"/>
            <a:ext cx="9142413" cy="0"/>
            <a:chOff x="0" y="1908"/>
            <a:chExt cx="5759" cy="0"/>
          </a:xfrm>
        </p:grpSpPr>
        <p:sp>
          <p:nvSpPr>
            <p:cNvPr id="5124" name="AutoShape 4"/>
            <p:cNvSpPr>
              <a:spLocks noChangeArrowheads="1"/>
            </p:cNvSpPr>
            <p:nvPr/>
          </p:nvSpPr>
          <p:spPr bwMode="auto">
            <a:xfrm>
              <a:off x="0" y="1908"/>
              <a:ext cx="5760" cy="1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7650" y="5040313"/>
            <a:ext cx="1162050" cy="80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Group 1"/>
          <p:cNvGrpSpPr>
            <a:grpSpLocks/>
          </p:cNvGrpSpPr>
          <p:nvPr/>
        </p:nvGrpSpPr>
        <p:grpSpPr bwMode="auto">
          <a:xfrm>
            <a:off x="502698" y="1484784"/>
            <a:ext cx="8640637" cy="4896544"/>
            <a:chOff x="319" y="1051"/>
            <a:chExt cx="5556" cy="4029"/>
          </a:xfrm>
        </p:grpSpPr>
        <p:sp>
          <p:nvSpPr>
            <p:cNvPr id="6146" name="Text Box 2"/>
            <p:cNvSpPr txBox="1">
              <a:spLocks noChangeArrowheads="1"/>
            </p:cNvSpPr>
            <p:nvPr/>
          </p:nvSpPr>
          <p:spPr bwMode="auto">
            <a:xfrm>
              <a:off x="319" y="1051"/>
              <a:ext cx="5556" cy="40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457200" indent="-457200">
                <a:spcBef>
                  <a:spcPts val="125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Nemoci vznikají na úrovni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buněk z nedostatku bioenergie</a:t>
              </a:r>
              <a:endParaRPr lang="cs-CZ" sz="2000" b="0" dirty="0">
                <a:solidFill>
                  <a:srgbClr val="000000"/>
                </a:solidFill>
              </a:endParaRPr>
            </a:p>
            <a:p>
              <a:pPr marL="457200" indent="-457200">
                <a:spcBef>
                  <a:spcPts val="125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2000" b="0" dirty="0" smtClean="0">
                  <a:solidFill>
                    <a:srgbClr val="000000"/>
                  </a:solidFill>
                </a:rPr>
                <a:t>N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ejčastější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příčina poruch orgánů a vzniku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nemocí energie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:</a:t>
              </a:r>
              <a:endParaRPr lang="cs-CZ" sz="2000" b="0" dirty="0">
                <a:solidFill>
                  <a:srgbClr val="000000"/>
                </a:solidFill>
              </a:endParaRPr>
            </a:p>
            <a:p>
              <a:pPr marL="457200" indent="-457200">
                <a:spcBef>
                  <a:spcPts val="125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2000" b="0" dirty="0" smtClean="0">
                  <a:solidFill>
                    <a:srgbClr val="B80047"/>
                  </a:solidFill>
                </a:rPr>
                <a:t>Makroživiny =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nositelé </a:t>
              </a:r>
              <a:r>
                <a:rPr lang="cs-CZ" sz="2000" b="0" dirty="0">
                  <a:solidFill>
                    <a:srgbClr val="000000"/>
                  </a:solidFill>
                </a:rPr>
                <a:t>bioenergie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(</a:t>
              </a:r>
              <a:r>
                <a:rPr lang="cs-CZ" sz="2000" b="0" dirty="0">
                  <a:solidFill>
                    <a:srgbClr val="000000"/>
                  </a:solidFill>
                </a:rPr>
                <a:t>těch máme přebytek)</a:t>
              </a:r>
            </a:p>
            <a:p>
              <a:pPr marL="457200" indent="-457200">
                <a:spcBef>
                  <a:spcPts val="125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2000" b="0" dirty="0" smtClean="0">
                  <a:solidFill>
                    <a:srgbClr val="B80047"/>
                  </a:solidFill>
                </a:rPr>
                <a:t>Mikroživiny =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 umožňují </a:t>
              </a:r>
              <a:r>
                <a:rPr lang="cs-CZ" sz="2000" b="0" dirty="0">
                  <a:solidFill>
                    <a:srgbClr val="000000"/>
                  </a:solidFill>
                </a:rPr>
                <a:t>buňkám přeměnu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energie v nich uloženou                  na </a:t>
              </a:r>
              <a:r>
                <a:rPr lang="cs-CZ" sz="2000" b="0" dirty="0">
                  <a:solidFill>
                    <a:srgbClr val="000000"/>
                  </a:solidFill>
                </a:rPr>
                <a:t>bioenergii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a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hmotu organizmu (těch máme nedostatek) </a:t>
              </a:r>
              <a:endParaRPr lang="cs-CZ" sz="2000" b="0" dirty="0">
                <a:solidFill>
                  <a:srgbClr val="000000"/>
                </a:solidFill>
              </a:endParaRPr>
            </a:p>
            <a:p>
              <a:pPr marL="457200" indent="-457200">
                <a:spcBef>
                  <a:spcPts val="125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2000" b="0" dirty="0" smtClean="0">
                  <a:solidFill>
                    <a:srgbClr val="B80047"/>
                  </a:solidFill>
                </a:rPr>
                <a:t>Živiny =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makroživiny </a:t>
              </a:r>
              <a:r>
                <a:rPr lang="cs-CZ" sz="2000" b="0" dirty="0">
                  <a:solidFill>
                    <a:srgbClr val="000000"/>
                  </a:solidFill>
                </a:rPr>
                <a:t>+ mikroživiny + voda + vláknina + bakterie + enzymy + další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složky</a:t>
              </a:r>
              <a:endParaRPr lang="cs-CZ" sz="2000" b="0" dirty="0">
                <a:solidFill>
                  <a:srgbClr val="B80047"/>
                </a:solidFill>
              </a:endParaRPr>
            </a:p>
            <a:p>
              <a:pPr marL="457200" indent="-457200">
                <a:spcBef>
                  <a:spcPts val="125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2000" b="0" dirty="0" smtClean="0">
                  <a:solidFill>
                    <a:srgbClr val="B80047"/>
                  </a:solidFill>
                </a:rPr>
                <a:t>Výživa =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soubor </a:t>
              </a:r>
              <a:r>
                <a:rPr lang="cs-CZ" sz="2000" b="0" dirty="0">
                  <a:solidFill>
                    <a:srgbClr val="000000"/>
                  </a:solidFill>
                </a:rPr>
                <a:t>živin obsažený v potravě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 </a:t>
              </a:r>
            </a:p>
            <a:p>
              <a:pPr marL="457200" indent="-457200">
                <a:spcBef>
                  <a:spcPts val="125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2400" b="0" dirty="0" smtClean="0">
                  <a:solidFill>
                    <a:srgbClr val="B80047"/>
                  </a:solidFill>
                </a:rPr>
                <a:t>Nedostatek a špatná skladba živin spolu s nedostatkem fyzické zátěže a duševní hygieny je hlavní příčinou srdečních a cévních onemocnění, rakoviny a jiných civilizačních nemocí. Stres a další vlivy jsou podružné.</a:t>
              </a:r>
            </a:p>
            <a:p>
              <a:pPr marL="457200" indent="-457200">
                <a:spcBef>
                  <a:spcPts val="1250"/>
                </a:spcBef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endParaRPr lang="cs-CZ" sz="2000" b="0" dirty="0">
                <a:solidFill>
                  <a:srgbClr val="B80047"/>
                </a:solidFill>
              </a:endParaRPr>
            </a:p>
          </p:txBody>
        </p:sp>
      </p:grpSp>
      <p:grpSp>
        <p:nvGrpSpPr>
          <p:cNvPr id="6147" name="Group 3"/>
          <p:cNvGrpSpPr>
            <a:grpSpLocks/>
          </p:cNvGrpSpPr>
          <p:nvPr/>
        </p:nvGrpSpPr>
        <p:grpSpPr bwMode="auto">
          <a:xfrm>
            <a:off x="539750" y="189706"/>
            <a:ext cx="7924801" cy="1295424"/>
            <a:chOff x="340" y="150"/>
            <a:chExt cx="4992" cy="541"/>
          </a:xfrm>
        </p:grpSpPr>
        <p:sp>
          <p:nvSpPr>
            <p:cNvPr id="6148" name="Text Box 4"/>
            <p:cNvSpPr txBox="1">
              <a:spLocks noChangeArrowheads="1"/>
            </p:cNvSpPr>
            <p:nvPr/>
          </p:nvSpPr>
          <p:spPr bwMode="auto">
            <a:xfrm>
              <a:off x="340" y="150"/>
              <a:ext cx="4992" cy="5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20000"/>
                </a:lnSpc>
                <a:spcBef>
                  <a:spcPts val="2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3200" b="0" dirty="0" smtClean="0">
                  <a:solidFill>
                    <a:srgbClr val="CC0000"/>
                  </a:solidFill>
                </a:rPr>
                <a:t>Základní informace o Potravinové medicíně</a:t>
              </a:r>
              <a:r>
                <a:rPr lang="cs-CZ" sz="3200" b="0" i="1" baseline="30000" dirty="0" smtClean="0">
                  <a:solidFill>
                    <a:srgbClr val="CC0000"/>
                  </a:solidFill>
                </a:rPr>
                <a:t>SPCN</a:t>
              </a:r>
              <a:endParaRPr lang="cs-CZ" sz="3200" b="0" i="1" dirty="0">
                <a:solidFill>
                  <a:srgbClr val="CC0000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Group 1"/>
          <p:cNvGrpSpPr>
            <a:grpSpLocks/>
          </p:cNvGrpSpPr>
          <p:nvPr/>
        </p:nvGrpSpPr>
        <p:grpSpPr bwMode="auto">
          <a:xfrm>
            <a:off x="971549" y="1989138"/>
            <a:ext cx="7026276" cy="2447925"/>
            <a:chOff x="612" y="1253"/>
            <a:chExt cx="4426" cy="1542"/>
          </a:xfrm>
        </p:grpSpPr>
        <p:sp>
          <p:nvSpPr>
            <p:cNvPr id="7170" name="Text Box 2"/>
            <p:cNvSpPr txBox="1">
              <a:spLocks noChangeArrowheads="1"/>
            </p:cNvSpPr>
            <p:nvPr/>
          </p:nvSpPr>
          <p:spPr bwMode="auto">
            <a:xfrm>
              <a:off x="612" y="1253"/>
              <a:ext cx="4426" cy="15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457200" indent="-457200">
                <a:lnSpc>
                  <a:spcPct val="110000"/>
                </a:lnSpc>
                <a:spcBef>
                  <a:spcPts val="1250"/>
                </a:spcBef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2000" b="0" dirty="0" smtClean="0">
                  <a:solidFill>
                    <a:srgbClr val="000000"/>
                  </a:solidFill>
                </a:rPr>
                <a:t>  8. </a:t>
              </a:r>
              <a:r>
                <a:rPr lang="cs-CZ" sz="2000" b="0" dirty="0" smtClean="0">
                  <a:solidFill>
                    <a:srgbClr val="C00000"/>
                  </a:solidFill>
                </a:rPr>
                <a:t>Význam </a:t>
              </a:r>
              <a:r>
                <a:rPr lang="cs-CZ" sz="2000" b="0" dirty="0">
                  <a:solidFill>
                    <a:srgbClr val="C00000"/>
                  </a:solidFill>
                </a:rPr>
                <a:t>živin </a:t>
              </a:r>
              <a:r>
                <a:rPr lang="cs-CZ" sz="2000" b="0" dirty="0">
                  <a:solidFill>
                    <a:srgbClr val="000000"/>
                  </a:solidFill>
                </a:rPr>
                <a:t>pro buněčné zdraví vědecky potvrzen, řešením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je pohled na nemoci na úrovni buněk</a:t>
              </a:r>
            </a:p>
            <a:p>
              <a:pPr marL="457200" indent="-457200">
                <a:lnSpc>
                  <a:spcPct val="110000"/>
                </a:lnSpc>
                <a:spcBef>
                  <a:spcPts val="1250"/>
                </a:spcBef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2000" b="0" dirty="0" smtClean="0">
                  <a:solidFill>
                    <a:srgbClr val="000000"/>
                  </a:solidFill>
                </a:rPr>
                <a:t>  9. </a:t>
              </a:r>
              <a:r>
                <a:rPr lang="cs-CZ" sz="2200" b="0" dirty="0" smtClean="0">
                  <a:solidFill>
                    <a:srgbClr val="C00000"/>
                  </a:solidFill>
                </a:rPr>
                <a:t>Potravinová </a:t>
              </a:r>
              <a:r>
                <a:rPr lang="cs-CZ" sz="2200" b="0" dirty="0">
                  <a:solidFill>
                    <a:srgbClr val="C00000"/>
                  </a:solidFill>
                </a:rPr>
                <a:t>medicína</a:t>
              </a:r>
              <a:r>
                <a:rPr lang="cs-CZ" sz="2200" b="0" i="1" baseline="33000" dirty="0">
                  <a:solidFill>
                    <a:srgbClr val="C00000"/>
                  </a:solidFill>
                </a:rPr>
                <a:t>SPCN</a:t>
              </a:r>
              <a:r>
                <a:rPr lang="cs-CZ" sz="2000" b="0" dirty="0">
                  <a:solidFill>
                    <a:srgbClr val="C00000"/>
                  </a:solidFill>
                </a:rPr>
                <a:t>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se snaží předcházet civilizačním nemocem, neléčí. V SPCN není koho.</a:t>
              </a:r>
              <a:endParaRPr lang="cs-CZ" sz="2000" b="0" dirty="0">
                <a:solidFill>
                  <a:srgbClr val="000000"/>
                </a:solidFill>
              </a:endParaRPr>
            </a:p>
            <a:p>
              <a:pPr marL="457200" indent="-457200">
                <a:lnSpc>
                  <a:spcPct val="110000"/>
                </a:lnSpc>
                <a:spcBef>
                  <a:spcPts val="1250"/>
                </a:spcBef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2000" b="0" dirty="0" smtClean="0">
                  <a:solidFill>
                    <a:srgbClr val="000000"/>
                  </a:solidFill>
                </a:rPr>
                <a:t>10. </a:t>
              </a:r>
              <a:r>
                <a:rPr lang="cs-CZ" sz="2000" b="0" dirty="0" smtClean="0">
                  <a:solidFill>
                    <a:srgbClr val="C00000"/>
                  </a:solidFill>
                </a:rPr>
                <a:t>Role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farmaceutického průmyslu - starost o nemoci</a:t>
              </a:r>
              <a:endParaRPr lang="cs-CZ" sz="2000" b="0" dirty="0">
                <a:solidFill>
                  <a:srgbClr val="000000"/>
                </a:solidFill>
              </a:endParaRPr>
            </a:p>
            <a:p>
              <a:pPr marL="457200" indent="-457200">
                <a:lnSpc>
                  <a:spcPct val="110000"/>
                </a:lnSpc>
                <a:spcBef>
                  <a:spcPts val="1250"/>
                </a:spcBef>
                <a:buClrTx/>
                <a:buFontTx/>
                <a:buNone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endParaRPr lang="cs-CZ" sz="20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1115616" y="5229200"/>
            <a:ext cx="7173912" cy="836613"/>
            <a:chOff x="703" y="3402"/>
            <a:chExt cx="4519" cy="527"/>
          </a:xfrm>
        </p:grpSpPr>
        <p:sp>
          <p:nvSpPr>
            <p:cNvPr id="7174" name="Freeform 6"/>
            <p:cNvSpPr>
              <a:spLocks noChangeArrowheads="1"/>
            </p:cNvSpPr>
            <p:nvPr/>
          </p:nvSpPr>
          <p:spPr bwMode="auto">
            <a:xfrm>
              <a:off x="711" y="3410"/>
              <a:ext cx="4512" cy="5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897" y="0"/>
                </a:cxn>
                <a:cxn ang="0">
                  <a:pos x="19897" y="2294"/>
                </a:cxn>
                <a:cxn ang="0">
                  <a:pos x="0" y="2294"/>
                </a:cxn>
                <a:cxn ang="0">
                  <a:pos x="0" y="0"/>
                </a:cxn>
              </a:cxnLst>
              <a:rect l="0" t="0" r="r" b="b"/>
              <a:pathLst>
                <a:path w="19898" h="2295">
                  <a:moveTo>
                    <a:pt x="0" y="0"/>
                  </a:moveTo>
                  <a:lnTo>
                    <a:pt x="19897" y="0"/>
                  </a:lnTo>
                  <a:lnTo>
                    <a:pt x="19897" y="2294"/>
                  </a:lnTo>
                  <a:lnTo>
                    <a:pt x="0" y="2294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5" name="Freeform 7"/>
            <p:cNvSpPr>
              <a:spLocks noChangeArrowheads="1"/>
            </p:cNvSpPr>
            <p:nvPr/>
          </p:nvSpPr>
          <p:spPr bwMode="auto">
            <a:xfrm>
              <a:off x="703" y="3402"/>
              <a:ext cx="4512" cy="5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897" y="0"/>
                </a:cxn>
                <a:cxn ang="0">
                  <a:pos x="19897" y="2294"/>
                </a:cxn>
                <a:cxn ang="0">
                  <a:pos x="0" y="2294"/>
                </a:cxn>
                <a:cxn ang="0">
                  <a:pos x="0" y="0"/>
                </a:cxn>
              </a:cxnLst>
              <a:rect l="0" t="0" r="r" b="b"/>
              <a:pathLst>
                <a:path w="19898" h="2295">
                  <a:moveTo>
                    <a:pt x="0" y="0"/>
                  </a:moveTo>
                  <a:lnTo>
                    <a:pt x="19897" y="0"/>
                  </a:lnTo>
                  <a:lnTo>
                    <a:pt x="19897" y="2294"/>
                  </a:lnTo>
                  <a:lnTo>
                    <a:pt x="0" y="2294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6" name="Text Box 8"/>
            <p:cNvSpPr txBox="1">
              <a:spLocks noChangeArrowheads="1"/>
            </p:cNvSpPr>
            <p:nvPr/>
          </p:nvSpPr>
          <p:spPr bwMode="auto">
            <a:xfrm>
              <a:off x="703" y="3402"/>
              <a:ext cx="4512" cy="520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57150" indent="-53975" algn="ctr">
                <a:lnSpc>
                  <a:spcPct val="120000"/>
                </a:lnSpc>
                <a:spcBef>
                  <a:spcPts val="1250"/>
                </a:spcBef>
                <a:buClrTx/>
                <a:buFontTx/>
                <a:buNone/>
                <a:tabLst>
                  <a:tab pos="57150" algn="l"/>
                  <a:tab pos="504825" algn="l"/>
                  <a:tab pos="954088" algn="l"/>
                  <a:tab pos="1403350" algn="l"/>
                  <a:tab pos="1852613" algn="l"/>
                  <a:tab pos="2301875" algn="l"/>
                  <a:tab pos="2751138" algn="l"/>
                  <a:tab pos="3200400" algn="l"/>
                  <a:tab pos="3649663" algn="l"/>
                  <a:tab pos="4098925" algn="l"/>
                  <a:tab pos="4548188" algn="l"/>
                  <a:tab pos="4997450" algn="l"/>
                  <a:tab pos="5446713" algn="l"/>
                  <a:tab pos="5895975" algn="l"/>
                  <a:tab pos="6345238" algn="l"/>
                  <a:tab pos="6794500" algn="l"/>
                  <a:tab pos="7243763" algn="l"/>
                  <a:tab pos="7693025" algn="l"/>
                  <a:tab pos="8142288" algn="l"/>
                  <a:tab pos="8591550" algn="l"/>
                  <a:tab pos="9040813" algn="l"/>
                </a:tabLst>
              </a:pPr>
              <a:r>
                <a:rPr lang="cs-CZ" sz="2000" b="0" dirty="0">
                  <a:solidFill>
                    <a:srgbClr val="FFFFFF"/>
                  </a:solidFill>
                </a:rPr>
                <a:t>Pro nás je především dobré vědět, jak můžeme těmito vědomostmi pomoci sobě i jiným</a:t>
              </a:r>
            </a:p>
          </p:txBody>
        </p:sp>
      </p:grpSp>
      <p:sp>
        <p:nvSpPr>
          <p:cNvPr id="13" name="Obdélník 12"/>
          <p:cNvSpPr/>
          <p:nvPr/>
        </p:nvSpPr>
        <p:spPr>
          <a:xfrm>
            <a:off x="0" y="332656"/>
            <a:ext cx="9324528" cy="1243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spcBef>
                <a:spcPts val="1250"/>
              </a:spcBef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cs-CZ" sz="3200" b="0" dirty="0" smtClean="0">
                <a:solidFill>
                  <a:srgbClr val="CC0000"/>
                </a:solidFill>
              </a:rPr>
              <a:t>Základní  informace o Potravinové</a:t>
            </a:r>
          </a:p>
          <a:p>
            <a:pPr marL="457200" indent="-457200" algn="ctr">
              <a:spcBef>
                <a:spcPts val="1250"/>
              </a:spcBef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cs-CZ" sz="3200" b="0" dirty="0" smtClean="0">
                <a:solidFill>
                  <a:srgbClr val="CC0000"/>
                </a:solidFill>
              </a:rPr>
              <a:t>medicíně</a:t>
            </a:r>
            <a:r>
              <a:rPr lang="cs-CZ" sz="3200" b="0" i="1" baseline="30000" dirty="0" smtClean="0">
                <a:solidFill>
                  <a:srgbClr val="CC0000"/>
                </a:solidFill>
              </a:rPr>
              <a:t>SPCN</a:t>
            </a:r>
            <a:endParaRPr lang="cs-CZ" sz="3200" b="0" dirty="0" smtClean="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3" name="Group 1"/>
          <p:cNvGrpSpPr>
            <a:grpSpLocks/>
          </p:cNvGrpSpPr>
          <p:nvPr/>
        </p:nvGrpSpPr>
        <p:grpSpPr bwMode="auto">
          <a:xfrm>
            <a:off x="6326188" y="5180013"/>
            <a:ext cx="1636712" cy="990600"/>
            <a:chOff x="3985" y="3263"/>
            <a:chExt cx="1031" cy="624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3985" y="3263"/>
              <a:ext cx="1032" cy="6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195" name="Group 3"/>
          <p:cNvGrpSpPr>
            <a:grpSpLocks/>
          </p:cNvGrpSpPr>
          <p:nvPr/>
        </p:nvGrpSpPr>
        <p:grpSpPr bwMode="auto">
          <a:xfrm>
            <a:off x="6300788" y="3810000"/>
            <a:ext cx="1654175" cy="900113"/>
            <a:chOff x="3969" y="2400"/>
            <a:chExt cx="1042" cy="567"/>
          </a:xfrm>
        </p:grpSpPr>
        <p:sp>
          <p:nvSpPr>
            <p:cNvPr id="8196" name="Text Box 4"/>
            <p:cNvSpPr txBox="1">
              <a:spLocks noChangeArrowheads="1"/>
            </p:cNvSpPr>
            <p:nvPr/>
          </p:nvSpPr>
          <p:spPr bwMode="auto">
            <a:xfrm>
              <a:off x="3969" y="2400"/>
              <a:ext cx="1043" cy="56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363" y="539750"/>
            <a:ext cx="8586787" cy="6034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Group 1"/>
          <p:cNvGrpSpPr>
            <a:grpSpLocks/>
          </p:cNvGrpSpPr>
          <p:nvPr/>
        </p:nvGrpSpPr>
        <p:grpSpPr bwMode="auto">
          <a:xfrm>
            <a:off x="609600" y="1066800"/>
            <a:ext cx="3475038" cy="2490788"/>
            <a:chOff x="384" y="672"/>
            <a:chExt cx="2189" cy="1569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4" y="672"/>
              <a:ext cx="2190" cy="1570"/>
            </a:xfrm>
            <a:prstGeom prst="rect">
              <a:avLst/>
            </a:prstGeom>
            <a:noFill/>
            <a:effectLst/>
          </p:spPr>
        </p:pic>
      </p:grp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3351213" y="5641975"/>
            <a:ext cx="1798637" cy="274638"/>
            <a:chOff x="2111" y="3554"/>
            <a:chExt cx="1133" cy="173"/>
          </a:xfrm>
        </p:grpSpPr>
        <p:sp>
          <p:nvSpPr>
            <p:cNvPr id="9220" name="Text Box 4"/>
            <p:cNvSpPr txBox="1">
              <a:spLocks noChangeArrowheads="1"/>
            </p:cNvSpPr>
            <p:nvPr/>
          </p:nvSpPr>
          <p:spPr bwMode="auto">
            <a:xfrm>
              <a:off x="2111" y="3554"/>
              <a:ext cx="1134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 dirty="0">
                  <a:solidFill>
                    <a:srgbClr val="FFFFFF"/>
                  </a:solidFill>
                </a:rPr>
                <a:t>buněčná membrána</a:t>
              </a:r>
            </a:p>
          </p:txBody>
        </p:sp>
      </p:grpSp>
      <p:grpSp>
        <p:nvGrpSpPr>
          <p:cNvPr id="9221" name="Group 5"/>
          <p:cNvGrpSpPr>
            <a:grpSpLocks/>
          </p:cNvGrpSpPr>
          <p:nvPr/>
        </p:nvGrpSpPr>
        <p:grpSpPr bwMode="auto">
          <a:xfrm>
            <a:off x="3732213" y="4754563"/>
            <a:ext cx="2055812" cy="274637"/>
            <a:chOff x="2351" y="2995"/>
            <a:chExt cx="1295" cy="173"/>
          </a:xfrm>
        </p:grpSpPr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2351" y="2995"/>
              <a:ext cx="1296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FFFFF"/>
                  </a:solidFill>
                </a:rPr>
                <a:t>Golgiho aparát</a:t>
              </a:r>
            </a:p>
          </p:txBody>
        </p:sp>
      </p:grpSp>
      <p:grpSp>
        <p:nvGrpSpPr>
          <p:cNvPr id="9223" name="Group 7"/>
          <p:cNvGrpSpPr>
            <a:grpSpLocks/>
          </p:cNvGrpSpPr>
          <p:nvPr/>
        </p:nvGrpSpPr>
        <p:grpSpPr bwMode="auto">
          <a:xfrm>
            <a:off x="4572000" y="1341438"/>
            <a:ext cx="3949700" cy="1933575"/>
            <a:chOff x="2880" y="845"/>
            <a:chExt cx="2488" cy="1218"/>
          </a:xfrm>
        </p:grpSpPr>
        <p:sp>
          <p:nvSpPr>
            <p:cNvPr id="9224" name="AutoShape 8"/>
            <p:cNvSpPr>
              <a:spLocks noChangeArrowheads="1"/>
            </p:cNvSpPr>
            <p:nvPr/>
          </p:nvSpPr>
          <p:spPr bwMode="auto">
            <a:xfrm>
              <a:off x="2880" y="845"/>
              <a:ext cx="2489" cy="1219"/>
            </a:xfrm>
            <a:prstGeom prst="roundRect">
              <a:avLst>
                <a:gd name="adj" fmla="val 79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2880" y="845"/>
              <a:ext cx="2489" cy="10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74625" indent="-174625">
                <a:lnSpc>
                  <a:spcPct val="130000"/>
                </a:lnSpc>
                <a:spcBef>
                  <a:spcPts val="400"/>
                </a:spcBef>
                <a:buFont typeface="Arial" charset="0"/>
                <a:buChar char="•"/>
                <a:tabLst>
                  <a:tab pos="1517650" algn="l"/>
                  <a:tab pos="1822450" algn="l"/>
                  <a:tab pos="2736850" algn="l"/>
                  <a:tab pos="3651250" algn="l"/>
                  <a:tab pos="4565650" algn="l"/>
                  <a:tab pos="5480050" algn="l"/>
                  <a:tab pos="6394450" algn="l"/>
                  <a:tab pos="7308850" algn="l"/>
                  <a:tab pos="8223250" algn="l"/>
                  <a:tab pos="9137650" algn="l"/>
                  <a:tab pos="10052050" algn="l"/>
                  <a:tab pos="10329863" algn="l"/>
                  <a:tab pos="10779125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radnice 		  </a:t>
              </a:r>
            </a:p>
            <a:p>
              <a:pPr marL="174625" indent="-174625">
                <a:lnSpc>
                  <a:spcPct val="130000"/>
                </a:lnSpc>
                <a:spcBef>
                  <a:spcPts val="400"/>
                </a:spcBef>
                <a:buFont typeface="Arial" charset="0"/>
                <a:buChar char="•"/>
                <a:tabLst>
                  <a:tab pos="1517650" algn="l"/>
                  <a:tab pos="1822450" algn="l"/>
                  <a:tab pos="2736850" algn="l"/>
                  <a:tab pos="3651250" algn="l"/>
                  <a:tab pos="4565650" algn="l"/>
                  <a:tab pos="5480050" algn="l"/>
                  <a:tab pos="6394450" algn="l"/>
                  <a:tab pos="7308850" algn="l"/>
                  <a:tab pos="8223250" algn="l"/>
                  <a:tab pos="9137650" algn="l"/>
                  <a:tab pos="10052050" algn="l"/>
                  <a:tab pos="10329863" algn="l"/>
                  <a:tab pos="10779125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městské hradby </a:t>
              </a:r>
            </a:p>
            <a:p>
              <a:pPr marL="174625" indent="-174625">
                <a:lnSpc>
                  <a:spcPct val="130000"/>
                </a:lnSpc>
                <a:spcBef>
                  <a:spcPts val="400"/>
                </a:spcBef>
                <a:buClrTx/>
                <a:buFontTx/>
                <a:buNone/>
                <a:tabLst>
                  <a:tab pos="1517650" algn="l"/>
                  <a:tab pos="1822450" algn="l"/>
                  <a:tab pos="2736850" algn="l"/>
                  <a:tab pos="3651250" algn="l"/>
                  <a:tab pos="4565650" algn="l"/>
                  <a:tab pos="5480050" algn="l"/>
                  <a:tab pos="6394450" algn="l"/>
                  <a:tab pos="7308850" algn="l"/>
                  <a:tab pos="8223250" algn="l"/>
                  <a:tab pos="9137650" algn="l"/>
                  <a:tab pos="10052050" algn="l"/>
                  <a:tab pos="10329863" algn="l"/>
                  <a:tab pos="10779125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   a brány </a:t>
              </a:r>
            </a:p>
            <a:p>
              <a:pPr marL="174625" indent="-174625">
                <a:lnSpc>
                  <a:spcPct val="130000"/>
                </a:lnSpc>
                <a:spcBef>
                  <a:spcPts val="400"/>
                </a:spcBef>
                <a:buFont typeface="Arial" charset="0"/>
                <a:buChar char="•"/>
                <a:tabLst>
                  <a:tab pos="1517650" algn="l"/>
                  <a:tab pos="1822450" algn="l"/>
                  <a:tab pos="2736850" algn="l"/>
                  <a:tab pos="3651250" algn="l"/>
                  <a:tab pos="4565650" algn="l"/>
                  <a:tab pos="5480050" algn="l"/>
                  <a:tab pos="6394450" algn="l"/>
                  <a:tab pos="7308850" algn="l"/>
                  <a:tab pos="8223250" algn="l"/>
                  <a:tab pos="9137650" algn="l"/>
                  <a:tab pos="10052050" algn="l"/>
                  <a:tab pos="10329863" algn="l"/>
                  <a:tab pos="10779125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továrna </a:t>
              </a:r>
            </a:p>
            <a:p>
              <a:pPr marL="174625" indent="-174625">
                <a:lnSpc>
                  <a:spcPct val="130000"/>
                </a:lnSpc>
                <a:spcBef>
                  <a:spcPts val="400"/>
                </a:spcBef>
                <a:buFont typeface="Arial" charset="0"/>
                <a:buChar char="•"/>
                <a:tabLst>
                  <a:tab pos="1517650" algn="l"/>
                  <a:tab pos="1822450" algn="l"/>
                  <a:tab pos="2736850" algn="l"/>
                  <a:tab pos="3651250" algn="l"/>
                  <a:tab pos="4565650" algn="l"/>
                  <a:tab pos="5480050" algn="l"/>
                  <a:tab pos="6394450" algn="l"/>
                  <a:tab pos="7308850" algn="l"/>
                  <a:tab pos="8223250" algn="l"/>
                  <a:tab pos="9137650" algn="l"/>
                  <a:tab pos="10052050" algn="l"/>
                  <a:tab pos="10329863" algn="l"/>
                  <a:tab pos="10779125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elektrárna </a:t>
              </a:r>
            </a:p>
          </p:txBody>
        </p:sp>
      </p:grpSp>
      <p:grpSp>
        <p:nvGrpSpPr>
          <p:cNvPr id="9226" name="Group 10"/>
          <p:cNvGrpSpPr>
            <a:grpSpLocks/>
          </p:cNvGrpSpPr>
          <p:nvPr/>
        </p:nvGrpSpPr>
        <p:grpSpPr bwMode="auto">
          <a:xfrm>
            <a:off x="2611438" y="3962400"/>
            <a:ext cx="1347787" cy="274638"/>
            <a:chOff x="1645" y="2496"/>
            <a:chExt cx="849" cy="173"/>
          </a:xfrm>
        </p:grpSpPr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1645" y="2496"/>
              <a:ext cx="850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 dirty="0">
                  <a:solidFill>
                    <a:srgbClr val="FFFFFF"/>
                  </a:solidFill>
                </a:rPr>
                <a:t>buněčné jádro</a:t>
              </a:r>
            </a:p>
          </p:txBody>
        </p:sp>
      </p:grpSp>
      <p:grpSp>
        <p:nvGrpSpPr>
          <p:cNvPr id="9228" name="Group 12"/>
          <p:cNvGrpSpPr>
            <a:grpSpLocks/>
          </p:cNvGrpSpPr>
          <p:nvPr/>
        </p:nvGrpSpPr>
        <p:grpSpPr bwMode="auto">
          <a:xfrm>
            <a:off x="5508625" y="4953000"/>
            <a:ext cx="2513013" cy="1776413"/>
            <a:chOff x="3470" y="3120"/>
            <a:chExt cx="1583" cy="1119"/>
          </a:xfrm>
        </p:grpSpPr>
        <p:pic>
          <p:nvPicPr>
            <p:cNvPr id="9229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70" y="3120"/>
              <a:ext cx="1584" cy="112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3470" y="3120"/>
              <a:ext cx="1584" cy="112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31" name="Group 15"/>
          <p:cNvGrpSpPr>
            <a:grpSpLocks/>
          </p:cNvGrpSpPr>
          <p:nvPr/>
        </p:nvGrpSpPr>
        <p:grpSpPr bwMode="auto">
          <a:xfrm>
            <a:off x="0" y="317500"/>
            <a:ext cx="9142413" cy="760413"/>
            <a:chOff x="0" y="200"/>
            <a:chExt cx="5759" cy="479"/>
          </a:xfrm>
        </p:grpSpPr>
        <p:sp>
          <p:nvSpPr>
            <p:cNvPr id="9232" name="AutoShape 16"/>
            <p:cNvSpPr>
              <a:spLocks noChangeArrowheads="1"/>
            </p:cNvSpPr>
            <p:nvPr/>
          </p:nvSpPr>
          <p:spPr bwMode="auto">
            <a:xfrm>
              <a:off x="0" y="248"/>
              <a:ext cx="5760" cy="433"/>
            </a:xfrm>
            <a:prstGeom prst="roundRect">
              <a:avLst>
                <a:gd name="adj" fmla="val 231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" name="Text Box 17"/>
            <p:cNvSpPr txBox="1">
              <a:spLocks noChangeArrowheads="1"/>
            </p:cNvSpPr>
            <p:nvPr/>
          </p:nvSpPr>
          <p:spPr bwMode="auto">
            <a:xfrm>
              <a:off x="0" y="200"/>
              <a:ext cx="5760" cy="4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Každá buňka je malým městem</a:t>
              </a:r>
            </a:p>
          </p:txBody>
        </p:sp>
      </p:grpSp>
      <p:grpSp>
        <p:nvGrpSpPr>
          <p:cNvPr id="9234" name="Group 18"/>
          <p:cNvGrpSpPr>
            <a:grpSpLocks/>
          </p:cNvGrpSpPr>
          <p:nvPr/>
        </p:nvGrpSpPr>
        <p:grpSpPr bwMode="auto">
          <a:xfrm>
            <a:off x="1905000" y="4800600"/>
            <a:ext cx="1979613" cy="274638"/>
            <a:chOff x="1200" y="3024"/>
            <a:chExt cx="1247" cy="173"/>
          </a:xfrm>
        </p:grpSpPr>
        <p:sp>
          <p:nvSpPr>
            <p:cNvPr id="9235" name="Text Box 19"/>
            <p:cNvSpPr txBox="1">
              <a:spLocks noChangeArrowheads="1"/>
            </p:cNvSpPr>
            <p:nvPr/>
          </p:nvSpPr>
          <p:spPr bwMode="auto">
            <a:xfrm>
              <a:off x="1200" y="3024"/>
              <a:ext cx="124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FFFFF"/>
                  </a:solidFill>
                </a:rPr>
                <a:t>Mitochondrie</a:t>
              </a:r>
            </a:p>
          </p:txBody>
        </p:sp>
      </p:grpSp>
      <p:grpSp>
        <p:nvGrpSpPr>
          <p:cNvPr id="9236" name="Group 20"/>
          <p:cNvGrpSpPr>
            <a:grpSpLocks/>
          </p:cNvGrpSpPr>
          <p:nvPr/>
        </p:nvGrpSpPr>
        <p:grpSpPr bwMode="auto">
          <a:xfrm>
            <a:off x="5792788" y="5489575"/>
            <a:ext cx="1979612" cy="334963"/>
            <a:chOff x="3649" y="3458"/>
            <a:chExt cx="1247" cy="211"/>
          </a:xfrm>
        </p:grpSpPr>
        <p:sp>
          <p:nvSpPr>
            <p:cNvPr id="9237" name="Text Box 21"/>
            <p:cNvSpPr txBox="1">
              <a:spLocks noChangeArrowheads="1"/>
            </p:cNvSpPr>
            <p:nvPr/>
          </p:nvSpPr>
          <p:spPr bwMode="auto">
            <a:xfrm>
              <a:off x="3649" y="3458"/>
              <a:ext cx="1248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mitochondrie</a:t>
              </a:r>
            </a:p>
          </p:txBody>
        </p:sp>
      </p:grpSp>
      <p:grpSp>
        <p:nvGrpSpPr>
          <p:cNvPr id="9238" name="Group 22"/>
          <p:cNvGrpSpPr>
            <a:grpSpLocks/>
          </p:cNvGrpSpPr>
          <p:nvPr/>
        </p:nvGrpSpPr>
        <p:grpSpPr bwMode="auto">
          <a:xfrm>
            <a:off x="720725" y="3048000"/>
            <a:ext cx="1101725" cy="274638"/>
            <a:chOff x="454" y="1920"/>
            <a:chExt cx="694" cy="173"/>
          </a:xfrm>
        </p:grpSpPr>
        <p:sp>
          <p:nvSpPr>
            <p:cNvPr id="9239" name="Text Box 23"/>
            <p:cNvSpPr txBox="1">
              <a:spLocks noChangeArrowheads="1"/>
            </p:cNvSpPr>
            <p:nvPr/>
          </p:nvSpPr>
          <p:spPr bwMode="auto">
            <a:xfrm>
              <a:off x="454" y="1920"/>
              <a:ext cx="695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 u="sng">
                  <a:solidFill>
                    <a:srgbClr val="000000"/>
                  </a:solidFill>
                </a:rPr>
                <a:t>elektrárna</a:t>
              </a:r>
            </a:p>
          </p:txBody>
        </p:sp>
      </p:grpSp>
      <p:grpSp>
        <p:nvGrpSpPr>
          <p:cNvPr id="9240" name="Group 24"/>
          <p:cNvGrpSpPr>
            <a:grpSpLocks/>
          </p:cNvGrpSpPr>
          <p:nvPr/>
        </p:nvGrpSpPr>
        <p:grpSpPr bwMode="auto">
          <a:xfrm>
            <a:off x="2816225" y="3124200"/>
            <a:ext cx="838200" cy="274638"/>
            <a:chOff x="1774" y="1968"/>
            <a:chExt cx="528" cy="173"/>
          </a:xfrm>
        </p:grpSpPr>
        <p:sp>
          <p:nvSpPr>
            <p:cNvPr id="9241" name="Text Box 25"/>
            <p:cNvSpPr txBox="1">
              <a:spLocks noChangeArrowheads="1"/>
            </p:cNvSpPr>
            <p:nvPr/>
          </p:nvSpPr>
          <p:spPr bwMode="auto">
            <a:xfrm>
              <a:off x="1774" y="1968"/>
              <a:ext cx="529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 u="sng">
                  <a:solidFill>
                    <a:srgbClr val="000000"/>
                  </a:solidFill>
                </a:rPr>
                <a:t>továrna</a:t>
              </a:r>
            </a:p>
          </p:txBody>
        </p:sp>
      </p:grpSp>
      <p:grpSp>
        <p:nvGrpSpPr>
          <p:cNvPr id="9242" name="Group 26"/>
          <p:cNvGrpSpPr>
            <a:grpSpLocks/>
          </p:cNvGrpSpPr>
          <p:nvPr/>
        </p:nvGrpSpPr>
        <p:grpSpPr bwMode="auto">
          <a:xfrm>
            <a:off x="2057400" y="1646238"/>
            <a:ext cx="912813" cy="608012"/>
            <a:chOff x="1296" y="1037"/>
            <a:chExt cx="575" cy="383"/>
          </a:xfrm>
        </p:grpSpPr>
        <p:sp>
          <p:nvSpPr>
            <p:cNvPr id="9243" name="Freeform 27"/>
            <p:cNvSpPr>
              <a:spLocks noChangeArrowheads="1"/>
            </p:cNvSpPr>
            <p:nvPr/>
          </p:nvSpPr>
          <p:spPr bwMode="auto">
            <a:xfrm>
              <a:off x="1296" y="1037"/>
              <a:ext cx="576" cy="384"/>
            </a:xfrm>
            <a:custGeom>
              <a:avLst/>
              <a:gdLst/>
              <a:ahLst/>
              <a:cxnLst>
                <a:cxn ang="0">
                  <a:pos x="0" y="1694"/>
                </a:cxn>
                <a:cxn ang="0">
                  <a:pos x="0" y="423"/>
                </a:cxn>
                <a:cxn ang="0">
                  <a:pos x="423" y="0"/>
                </a:cxn>
                <a:cxn ang="0">
                  <a:pos x="2541" y="0"/>
                </a:cxn>
                <a:cxn ang="0">
                  <a:pos x="2541" y="1270"/>
                </a:cxn>
                <a:cxn ang="0">
                  <a:pos x="2117" y="1694"/>
                </a:cxn>
                <a:cxn ang="0">
                  <a:pos x="0" y="1694"/>
                </a:cxn>
              </a:cxnLst>
              <a:rect l="0" t="0" r="r" b="b"/>
              <a:pathLst>
                <a:path w="2542" h="1695">
                  <a:moveTo>
                    <a:pt x="0" y="1694"/>
                  </a:moveTo>
                  <a:lnTo>
                    <a:pt x="0" y="423"/>
                  </a:lnTo>
                  <a:lnTo>
                    <a:pt x="423" y="0"/>
                  </a:lnTo>
                  <a:lnTo>
                    <a:pt x="2541" y="0"/>
                  </a:lnTo>
                  <a:lnTo>
                    <a:pt x="2541" y="1270"/>
                  </a:lnTo>
                  <a:lnTo>
                    <a:pt x="2117" y="1694"/>
                  </a:lnTo>
                  <a:lnTo>
                    <a:pt x="0" y="1694"/>
                  </a:lnTo>
                </a:path>
              </a:pathLst>
            </a:custGeom>
            <a:solidFill>
              <a:srgbClr val="D60093">
                <a:alpha val="50000"/>
              </a:srgbClr>
            </a:solidFill>
            <a:ln w="9360">
              <a:solidFill>
                <a:srgbClr val="D6009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4" name="Freeform 28"/>
            <p:cNvSpPr>
              <a:spLocks noChangeArrowheads="1"/>
            </p:cNvSpPr>
            <p:nvPr/>
          </p:nvSpPr>
          <p:spPr bwMode="auto">
            <a:xfrm>
              <a:off x="1296" y="1037"/>
              <a:ext cx="576" cy="96"/>
            </a:xfrm>
            <a:custGeom>
              <a:avLst/>
              <a:gdLst/>
              <a:ahLst/>
              <a:cxnLst>
                <a:cxn ang="0">
                  <a:pos x="0" y="423"/>
                </a:cxn>
                <a:cxn ang="0">
                  <a:pos x="423" y="0"/>
                </a:cxn>
                <a:cxn ang="0">
                  <a:pos x="2541" y="0"/>
                </a:cxn>
                <a:cxn ang="0">
                  <a:pos x="2117" y="423"/>
                </a:cxn>
                <a:cxn ang="0">
                  <a:pos x="0" y="423"/>
                </a:cxn>
              </a:cxnLst>
              <a:rect l="0" t="0" r="r" b="b"/>
              <a:pathLst>
                <a:path w="2542" h="424">
                  <a:moveTo>
                    <a:pt x="0" y="423"/>
                  </a:moveTo>
                  <a:lnTo>
                    <a:pt x="423" y="0"/>
                  </a:lnTo>
                  <a:lnTo>
                    <a:pt x="2541" y="0"/>
                  </a:lnTo>
                  <a:lnTo>
                    <a:pt x="2117" y="423"/>
                  </a:lnTo>
                  <a:lnTo>
                    <a:pt x="0" y="423"/>
                  </a:lnTo>
                </a:path>
              </a:pathLst>
            </a:custGeom>
            <a:solidFill>
              <a:srgbClr val="DE2CA7">
                <a:alpha val="50000"/>
              </a:srgbClr>
            </a:solidFill>
            <a:ln w="9360">
              <a:solidFill>
                <a:srgbClr val="D6009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5" name="Freeform 29"/>
            <p:cNvSpPr>
              <a:spLocks noChangeArrowheads="1"/>
            </p:cNvSpPr>
            <p:nvPr/>
          </p:nvSpPr>
          <p:spPr bwMode="auto">
            <a:xfrm>
              <a:off x="1776" y="1037"/>
              <a:ext cx="96" cy="384"/>
            </a:xfrm>
            <a:custGeom>
              <a:avLst/>
              <a:gdLst/>
              <a:ahLst/>
              <a:cxnLst>
                <a:cxn ang="0">
                  <a:pos x="0" y="1694"/>
                </a:cxn>
                <a:cxn ang="0">
                  <a:pos x="0" y="423"/>
                </a:cxn>
                <a:cxn ang="0">
                  <a:pos x="424" y="0"/>
                </a:cxn>
                <a:cxn ang="0">
                  <a:pos x="424" y="1270"/>
                </a:cxn>
                <a:cxn ang="0">
                  <a:pos x="0" y="1694"/>
                </a:cxn>
              </a:cxnLst>
              <a:rect l="0" t="0" r="r" b="b"/>
              <a:pathLst>
                <a:path w="425" h="1695">
                  <a:moveTo>
                    <a:pt x="0" y="1694"/>
                  </a:moveTo>
                  <a:lnTo>
                    <a:pt x="0" y="423"/>
                  </a:lnTo>
                  <a:lnTo>
                    <a:pt x="424" y="0"/>
                  </a:lnTo>
                  <a:lnTo>
                    <a:pt x="424" y="1270"/>
                  </a:lnTo>
                  <a:lnTo>
                    <a:pt x="0" y="1694"/>
                  </a:lnTo>
                </a:path>
              </a:pathLst>
            </a:custGeom>
            <a:solidFill>
              <a:srgbClr val="AB0076">
                <a:alpha val="50000"/>
              </a:srgbClr>
            </a:solidFill>
            <a:ln w="9360">
              <a:solidFill>
                <a:srgbClr val="D6009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46" name="Group 30"/>
          <p:cNvGrpSpPr>
            <a:grpSpLocks/>
          </p:cNvGrpSpPr>
          <p:nvPr/>
        </p:nvGrpSpPr>
        <p:grpSpPr bwMode="auto">
          <a:xfrm>
            <a:off x="1992313" y="1406525"/>
            <a:ext cx="1082675" cy="398463"/>
            <a:chOff x="1255" y="886"/>
            <a:chExt cx="682" cy="251"/>
          </a:xfrm>
        </p:grpSpPr>
        <p:pic>
          <p:nvPicPr>
            <p:cNvPr id="9247" name="Picture 3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55" y="886"/>
              <a:ext cx="683" cy="252"/>
            </a:xfrm>
            <a:prstGeom prst="rect">
              <a:avLst/>
            </a:prstGeom>
            <a:noFill/>
            <a:effectLst/>
          </p:spPr>
        </p:pic>
      </p:grpSp>
      <p:grpSp>
        <p:nvGrpSpPr>
          <p:cNvPr id="9248" name="Group 32"/>
          <p:cNvGrpSpPr>
            <a:grpSpLocks/>
          </p:cNvGrpSpPr>
          <p:nvPr/>
        </p:nvGrpSpPr>
        <p:grpSpPr bwMode="auto">
          <a:xfrm>
            <a:off x="2301875" y="2011363"/>
            <a:ext cx="303213" cy="242887"/>
            <a:chOff x="1450" y="1267"/>
            <a:chExt cx="191" cy="153"/>
          </a:xfrm>
        </p:grpSpPr>
        <p:sp>
          <p:nvSpPr>
            <p:cNvPr id="9249" name="AutoShape 33"/>
            <p:cNvSpPr>
              <a:spLocks noChangeArrowheads="1"/>
            </p:cNvSpPr>
            <p:nvPr/>
          </p:nvSpPr>
          <p:spPr bwMode="auto">
            <a:xfrm>
              <a:off x="1450" y="1267"/>
              <a:ext cx="192" cy="154"/>
            </a:xfrm>
            <a:prstGeom prst="roundRect">
              <a:avLst>
                <a:gd name="adj" fmla="val 648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50" name="Group 34"/>
          <p:cNvGrpSpPr>
            <a:grpSpLocks/>
          </p:cNvGrpSpPr>
          <p:nvPr/>
        </p:nvGrpSpPr>
        <p:grpSpPr bwMode="auto">
          <a:xfrm>
            <a:off x="2117725" y="1828800"/>
            <a:ext cx="120650" cy="120650"/>
            <a:chOff x="1334" y="1152"/>
            <a:chExt cx="76" cy="76"/>
          </a:xfrm>
        </p:grpSpPr>
        <p:sp>
          <p:nvSpPr>
            <p:cNvPr id="9251" name="AutoShape 35"/>
            <p:cNvSpPr>
              <a:spLocks noChangeArrowheads="1"/>
            </p:cNvSpPr>
            <p:nvPr/>
          </p:nvSpPr>
          <p:spPr bwMode="auto">
            <a:xfrm>
              <a:off x="1334" y="1152"/>
              <a:ext cx="77" cy="77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52" name="Group 36"/>
          <p:cNvGrpSpPr>
            <a:grpSpLocks/>
          </p:cNvGrpSpPr>
          <p:nvPr/>
        </p:nvGrpSpPr>
        <p:grpSpPr bwMode="auto">
          <a:xfrm>
            <a:off x="2117725" y="2073275"/>
            <a:ext cx="120650" cy="120650"/>
            <a:chOff x="1334" y="1306"/>
            <a:chExt cx="76" cy="76"/>
          </a:xfrm>
        </p:grpSpPr>
        <p:sp>
          <p:nvSpPr>
            <p:cNvPr id="9253" name="AutoShape 37"/>
            <p:cNvSpPr>
              <a:spLocks noChangeArrowheads="1"/>
            </p:cNvSpPr>
            <p:nvPr/>
          </p:nvSpPr>
          <p:spPr bwMode="auto">
            <a:xfrm>
              <a:off x="1334" y="1306"/>
              <a:ext cx="77" cy="77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54" name="Group 38"/>
          <p:cNvGrpSpPr>
            <a:grpSpLocks/>
          </p:cNvGrpSpPr>
          <p:nvPr/>
        </p:nvGrpSpPr>
        <p:grpSpPr bwMode="auto">
          <a:xfrm>
            <a:off x="2301875" y="1828800"/>
            <a:ext cx="119063" cy="120650"/>
            <a:chOff x="1450" y="1152"/>
            <a:chExt cx="75" cy="76"/>
          </a:xfrm>
        </p:grpSpPr>
        <p:sp>
          <p:nvSpPr>
            <p:cNvPr id="9255" name="AutoShape 39"/>
            <p:cNvSpPr>
              <a:spLocks noChangeArrowheads="1"/>
            </p:cNvSpPr>
            <p:nvPr/>
          </p:nvSpPr>
          <p:spPr bwMode="auto">
            <a:xfrm>
              <a:off x="1450" y="1152"/>
              <a:ext cx="76" cy="77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56" name="Group 40"/>
          <p:cNvGrpSpPr>
            <a:grpSpLocks/>
          </p:cNvGrpSpPr>
          <p:nvPr/>
        </p:nvGrpSpPr>
        <p:grpSpPr bwMode="auto">
          <a:xfrm>
            <a:off x="2484438" y="1828800"/>
            <a:ext cx="120650" cy="120650"/>
            <a:chOff x="1565" y="1152"/>
            <a:chExt cx="76" cy="76"/>
          </a:xfrm>
        </p:grpSpPr>
        <p:sp>
          <p:nvSpPr>
            <p:cNvPr id="9257" name="AutoShape 41"/>
            <p:cNvSpPr>
              <a:spLocks noChangeArrowheads="1"/>
            </p:cNvSpPr>
            <p:nvPr/>
          </p:nvSpPr>
          <p:spPr bwMode="auto">
            <a:xfrm>
              <a:off x="1565" y="1152"/>
              <a:ext cx="77" cy="77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58" name="Group 42"/>
          <p:cNvGrpSpPr>
            <a:grpSpLocks/>
          </p:cNvGrpSpPr>
          <p:nvPr/>
        </p:nvGrpSpPr>
        <p:grpSpPr bwMode="auto">
          <a:xfrm>
            <a:off x="2667000" y="1828800"/>
            <a:ext cx="120650" cy="120650"/>
            <a:chOff x="1680" y="1152"/>
            <a:chExt cx="76" cy="76"/>
          </a:xfrm>
        </p:grpSpPr>
        <p:sp>
          <p:nvSpPr>
            <p:cNvPr id="9259" name="AutoShape 43"/>
            <p:cNvSpPr>
              <a:spLocks noChangeArrowheads="1"/>
            </p:cNvSpPr>
            <p:nvPr/>
          </p:nvSpPr>
          <p:spPr bwMode="auto">
            <a:xfrm>
              <a:off x="1680" y="1152"/>
              <a:ext cx="77" cy="77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60" name="Group 44"/>
          <p:cNvGrpSpPr>
            <a:grpSpLocks/>
          </p:cNvGrpSpPr>
          <p:nvPr/>
        </p:nvGrpSpPr>
        <p:grpSpPr bwMode="auto">
          <a:xfrm>
            <a:off x="2667000" y="2073275"/>
            <a:ext cx="120650" cy="120650"/>
            <a:chOff x="1680" y="1306"/>
            <a:chExt cx="76" cy="76"/>
          </a:xfrm>
        </p:grpSpPr>
        <p:sp>
          <p:nvSpPr>
            <p:cNvPr id="9261" name="AutoShape 45"/>
            <p:cNvSpPr>
              <a:spLocks noChangeArrowheads="1"/>
            </p:cNvSpPr>
            <p:nvPr/>
          </p:nvSpPr>
          <p:spPr bwMode="auto">
            <a:xfrm>
              <a:off x="1680" y="1306"/>
              <a:ext cx="77" cy="77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62" name="Group 46"/>
          <p:cNvGrpSpPr>
            <a:grpSpLocks/>
          </p:cNvGrpSpPr>
          <p:nvPr/>
        </p:nvGrpSpPr>
        <p:grpSpPr bwMode="auto">
          <a:xfrm>
            <a:off x="979488" y="1909763"/>
            <a:ext cx="180975" cy="1033462"/>
            <a:chOff x="617" y="1203"/>
            <a:chExt cx="114" cy="651"/>
          </a:xfrm>
        </p:grpSpPr>
        <p:sp>
          <p:nvSpPr>
            <p:cNvPr id="9263" name="Freeform 47"/>
            <p:cNvSpPr>
              <a:spLocks noChangeArrowheads="1"/>
            </p:cNvSpPr>
            <p:nvPr/>
          </p:nvSpPr>
          <p:spPr bwMode="auto">
            <a:xfrm>
              <a:off x="617" y="1203"/>
              <a:ext cx="115" cy="652"/>
            </a:xfrm>
            <a:custGeom>
              <a:avLst/>
              <a:gdLst/>
              <a:ahLst/>
              <a:cxnLst>
                <a:cxn ang="0">
                  <a:pos x="254" y="0"/>
                </a:cxn>
                <a:cxn ang="0">
                  <a:pos x="508" y="68"/>
                </a:cxn>
                <a:cxn ang="0">
                  <a:pos x="508" y="2807"/>
                </a:cxn>
                <a:cxn ang="0">
                  <a:pos x="254" y="2876"/>
                </a:cxn>
                <a:cxn ang="0">
                  <a:pos x="0" y="2807"/>
                </a:cxn>
                <a:cxn ang="0">
                  <a:pos x="0" y="68"/>
                </a:cxn>
                <a:cxn ang="0">
                  <a:pos x="254" y="0"/>
                </a:cxn>
              </a:cxnLst>
              <a:rect l="0" t="0" r="r" b="b"/>
              <a:pathLst>
                <a:path w="509" h="2877">
                  <a:moveTo>
                    <a:pt x="254" y="0"/>
                  </a:moveTo>
                  <a:cubicBezTo>
                    <a:pt x="393" y="0"/>
                    <a:pt x="508" y="31"/>
                    <a:pt x="508" y="68"/>
                  </a:cubicBezTo>
                  <a:lnTo>
                    <a:pt x="508" y="2807"/>
                  </a:lnTo>
                  <a:cubicBezTo>
                    <a:pt x="508" y="2844"/>
                    <a:pt x="393" y="2876"/>
                    <a:pt x="254" y="2876"/>
                  </a:cubicBezTo>
                  <a:cubicBezTo>
                    <a:pt x="116" y="2876"/>
                    <a:pt x="0" y="2844"/>
                    <a:pt x="0" y="2807"/>
                  </a:cubicBezTo>
                  <a:lnTo>
                    <a:pt x="0" y="68"/>
                  </a:lnTo>
                  <a:cubicBezTo>
                    <a:pt x="0" y="31"/>
                    <a:pt x="116" y="0"/>
                    <a:pt x="254" y="0"/>
                  </a:cubicBezTo>
                </a:path>
              </a:pathLst>
            </a:custGeom>
            <a:solidFill>
              <a:srgbClr val="00CC99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4" name="Freeform 48"/>
            <p:cNvSpPr>
              <a:spLocks noChangeArrowheads="1"/>
            </p:cNvSpPr>
            <p:nvPr/>
          </p:nvSpPr>
          <p:spPr bwMode="auto">
            <a:xfrm>
              <a:off x="617" y="1203"/>
              <a:ext cx="115" cy="31"/>
            </a:xfrm>
            <a:custGeom>
              <a:avLst/>
              <a:gdLst/>
              <a:ahLst/>
              <a:cxnLst>
                <a:cxn ang="0">
                  <a:pos x="254" y="0"/>
                </a:cxn>
                <a:cxn ang="0">
                  <a:pos x="508" y="68"/>
                </a:cxn>
                <a:cxn ang="0">
                  <a:pos x="254" y="137"/>
                </a:cxn>
                <a:cxn ang="0">
                  <a:pos x="0" y="68"/>
                </a:cxn>
                <a:cxn ang="0">
                  <a:pos x="254" y="0"/>
                </a:cxn>
              </a:cxnLst>
              <a:rect l="0" t="0" r="r" b="b"/>
              <a:pathLst>
                <a:path w="509" h="138">
                  <a:moveTo>
                    <a:pt x="254" y="0"/>
                  </a:moveTo>
                  <a:cubicBezTo>
                    <a:pt x="393" y="0"/>
                    <a:pt x="508" y="31"/>
                    <a:pt x="508" y="68"/>
                  </a:cubicBezTo>
                  <a:cubicBezTo>
                    <a:pt x="508" y="106"/>
                    <a:pt x="393" y="137"/>
                    <a:pt x="254" y="137"/>
                  </a:cubicBezTo>
                  <a:cubicBezTo>
                    <a:pt x="116" y="137"/>
                    <a:pt x="0" y="106"/>
                    <a:pt x="0" y="68"/>
                  </a:cubicBezTo>
                  <a:cubicBezTo>
                    <a:pt x="0" y="31"/>
                    <a:pt x="116" y="0"/>
                    <a:pt x="254" y="0"/>
                  </a:cubicBezTo>
                </a:path>
              </a:pathLst>
            </a:custGeom>
            <a:solidFill>
              <a:srgbClr val="5AE0B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65" name="Group 49"/>
          <p:cNvGrpSpPr>
            <a:grpSpLocks/>
          </p:cNvGrpSpPr>
          <p:nvPr/>
        </p:nvGrpSpPr>
        <p:grpSpPr bwMode="auto">
          <a:xfrm>
            <a:off x="914400" y="2479675"/>
            <a:ext cx="1014413" cy="585788"/>
            <a:chOff x="576" y="1562"/>
            <a:chExt cx="639" cy="369"/>
          </a:xfrm>
        </p:grpSpPr>
        <p:pic>
          <p:nvPicPr>
            <p:cNvPr id="9266" name="Picture 5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76" y="1562"/>
              <a:ext cx="640" cy="370"/>
            </a:xfrm>
            <a:prstGeom prst="rect">
              <a:avLst/>
            </a:prstGeom>
            <a:noFill/>
            <a:effectLst/>
          </p:spPr>
        </p:pic>
      </p:grpSp>
      <p:grpSp>
        <p:nvGrpSpPr>
          <p:cNvPr id="9267" name="Group 51"/>
          <p:cNvGrpSpPr>
            <a:grpSpLocks/>
          </p:cNvGrpSpPr>
          <p:nvPr/>
        </p:nvGrpSpPr>
        <p:grpSpPr bwMode="auto">
          <a:xfrm>
            <a:off x="914400" y="2297113"/>
            <a:ext cx="1014413" cy="344487"/>
            <a:chOff x="576" y="1447"/>
            <a:chExt cx="639" cy="217"/>
          </a:xfrm>
        </p:grpSpPr>
        <p:pic>
          <p:nvPicPr>
            <p:cNvPr id="9268" name="Picture 5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6" y="1447"/>
              <a:ext cx="640" cy="218"/>
            </a:xfrm>
            <a:prstGeom prst="rect">
              <a:avLst/>
            </a:prstGeom>
            <a:noFill/>
            <a:effectLst/>
          </p:spPr>
        </p:pic>
      </p:grpSp>
      <p:grpSp>
        <p:nvGrpSpPr>
          <p:cNvPr id="9269" name="Group 53"/>
          <p:cNvGrpSpPr>
            <a:grpSpLocks/>
          </p:cNvGrpSpPr>
          <p:nvPr/>
        </p:nvGrpSpPr>
        <p:grpSpPr bwMode="auto">
          <a:xfrm>
            <a:off x="1524000" y="2701925"/>
            <a:ext cx="182563" cy="120650"/>
            <a:chOff x="960" y="1702"/>
            <a:chExt cx="115" cy="76"/>
          </a:xfrm>
        </p:grpSpPr>
        <p:sp>
          <p:nvSpPr>
            <p:cNvPr id="9270" name="AutoShape 54"/>
            <p:cNvSpPr>
              <a:spLocks noChangeArrowheads="1"/>
            </p:cNvSpPr>
            <p:nvPr/>
          </p:nvSpPr>
          <p:spPr bwMode="auto">
            <a:xfrm>
              <a:off x="960" y="1702"/>
              <a:ext cx="116" cy="77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71" name="Group 55"/>
          <p:cNvGrpSpPr>
            <a:grpSpLocks/>
          </p:cNvGrpSpPr>
          <p:nvPr/>
        </p:nvGrpSpPr>
        <p:grpSpPr bwMode="auto">
          <a:xfrm>
            <a:off x="1281113" y="2701925"/>
            <a:ext cx="119062" cy="120650"/>
            <a:chOff x="807" y="1702"/>
            <a:chExt cx="75" cy="76"/>
          </a:xfrm>
        </p:grpSpPr>
        <p:sp>
          <p:nvSpPr>
            <p:cNvPr id="9272" name="AutoShape 56"/>
            <p:cNvSpPr>
              <a:spLocks noChangeArrowheads="1"/>
            </p:cNvSpPr>
            <p:nvPr/>
          </p:nvSpPr>
          <p:spPr bwMode="auto">
            <a:xfrm>
              <a:off x="807" y="1702"/>
              <a:ext cx="76" cy="77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73" name="Group 57"/>
          <p:cNvGrpSpPr>
            <a:grpSpLocks/>
          </p:cNvGrpSpPr>
          <p:nvPr/>
        </p:nvGrpSpPr>
        <p:grpSpPr bwMode="auto">
          <a:xfrm>
            <a:off x="974725" y="2701925"/>
            <a:ext cx="182563" cy="120650"/>
            <a:chOff x="614" y="1702"/>
            <a:chExt cx="115" cy="76"/>
          </a:xfrm>
        </p:grpSpPr>
        <p:sp>
          <p:nvSpPr>
            <p:cNvPr id="9274" name="AutoShape 58"/>
            <p:cNvSpPr>
              <a:spLocks noChangeArrowheads="1"/>
            </p:cNvSpPr>
            <p:nvPr/>
          </p:nvSpPr>
          <p:spPr bwMode="auto">
            <a:xfrm>
              <a:off x="614" y="1702"/>
              <a:ext cx="116" cy="77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75" name="Group 59"/>
          <p:cNvGrpSpPr>
            <a:grpSpLocks/>
          </p:cNvGrpSpPr>
          <p:nvPr/>
        </p:nvGrpSpPr>
        <p:grpSpPr bwMode="auto">
          <a:xfrm>
            <a:off x="1524000" y="2884488"/>
            <a:ext cx="182563" cy="120650"/>
            <a:chOff x="960" y="1817"/>
            <a:chExt cx="115" cy="76"/>
          </a:xfrm>
        </p:grpSpPr>
        <p:sp>
          <p:nvSpPr>
            <p:cNvPr id="9276" name="AutoShape 60"/>
            <p:cNvSpPr>
              <a:spLocks noChangeArrowheads="1"/>
            </p:cNvSpPr>
            <p:nvPr/>
          </p:nvSpPr>
          <p:spPr bwMode="auto">
            <a:xfrm>
              <a:off x="960" y="1817"/>
              <a:ext cx="116" cy="77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77" name="Group 61"/>
          <p:cNvGrpSpPr>
            <a:grpSpLocks/>
          </p:cNvGrpSpPr>
          <p:nvPr/>
        </p:nvGrpSpPr>
        <p:grpSpPr bwMode="auto">
          <a:xfrm>
            <a:off x="1281113" y="2884488"/>
            <a:ext cx="119062" cy="120650"/>
            <a:chOff x="807" y="1817"/>
            <a:chExt cx="75" cy="76"/>
          </a:xfrm>
        </p:grpSpPr>
        <p:sp>
          <p:nvSpPr>
            <p:cNvPr id="9278" name="AutoShape 62"/>
            <p:cNvSpPr>
              <a:spLocks noChangeArrowheads="1"/>
            </p:cNvSpPr>
            <p:nvPr/>
          </p:nvSpPr>
          <p:spPr bwMode="auto">
            <a:xfrm>
              <a:off x="807" y="1817"/>
              <a:ext cx="76" cy="77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79" name="Group 63"/>
          <p:cNvGrpSpPr>
            <a:grpSpLocks/>
          </p:cNvGrpSpPr>
          <p:nvPr/>
        </p:nvGrpSpPr>
        <p:grpSpPr bwMode="auto">
          <a:xfrm>
            <a:off x="974725" y="2884488"/>
            <a:ext cx="182563" cy="120650"/>
            <a:chOff x="614" y="1817"/>
            <a:chExt cx="115" cy="76"/>
          </a:xfrm>
        </p:grpSpPr>
        <p:sp>
          <p:nvSpPr>
            <p:cNvPr id="9280" name="AutoShape 64"/>
            <p:cNvSpPr>
              <a:spLocks noChangeArrowheads="1"/>
            </p:cNvSpPr>
            <p:nvPr/>
          </p:nvSpPr>
          <p:spPr bwMode="auto">
            <a:xfrm>
              <a:off x="614" y="1817"/>
              <a:ext cx="116" cy="77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81" name="Group 65"/>
          <p:cNvGrpSpPr>
            <a:grpSpLocks/>
          </p:cNvGrpSpPr>
          <p:nvPr/>
        </p:nvGrpSpPr>
        <p:grpSpPr bwMode="auto">
          <a:xfrm>
            <a:off x="2135188" y="2457450"/>
            <a:ext cx="244475" cy="669925"/>
            <a:chOff x="1345" y="1548"/>
            <a:chExt cx="154" cy="422"/>
          </a:xfrm>
        </p:grpSpPr>
        <p:grpSp>
          <p:nvGrpSpPr>
            <p:cNvPr id="9282" name="Group 66"/>
            <p:cNvGrpSpPr>
              <a:grpSpLocks/>
            </p:cNvGrpSpPr>
            <p:nvPr/>
          </p:nvGrpSpPr>
          <p:grpSpPr bwMode="auto">
            <a:xfrm>
              <a:off x="1345" y="1586"/>
              <a:ext cx="37" cy="384"/>
              <a:chOff x="1345" y="1586"/>
              <a:chExt cx="37" cy="384"/>
            </a:xfrm>
          </p:grpSpPr>
          <p:sp>
            <p:nvSpPr>
              <p:cNvPr id="9283" name="Freeform 67"/>
              <p:cNvSpPr>
                <a:spLocks noChangeArrowheads="1"/>
              </p:cNvSpPr>
              <p:nvPr/>
            </p:nvSpPr>
            <p:spPr bwMode="auto">
              <a:xfrm>
                <a:off x="1345" y="1586"/>
                <a:ext cx="39" cy="386"/>
              </a:xfrm>
              <a:custGeom>
                <a:avLst/>
                <a:gdLst/>
                <a:ahLst/>
                <a:cxnLst>
                  <a:cxn ang="0">
                    <a:pos x="85" y="0"/>
                  </a:cxn>
                  <a:cxn ang="0">
                    <a:pos x="169" y="42"/>
                  </a:cxn>
                  <a:cxn ang="0">
                    <a:pos x="169" y="1656"/>
                  </a:cxn>
                  <a:cxn ang="0">
                    <a:pos x="85" y="1699"/>
                  </a:cxn>
                  <a:cxn ang="0">
                    <a:pos x="0" y="1656"/>
                  </a:cxn>
                  <a:cxn ang="0">
                    <a:pos x="0" y="42"/>
                  </a:cxn>
                  <a:cxn ang="0">
                    <a:pos x="85" y="0"/>
                  </a:cxn>
                </a:cxnLst>
                <a:rect l="0" t="0" r="r" b="b"/>
                <a:pathLst>
                  <a:path w="170" h="1700">
                    <a:moveTo>
                      <a:pt x="85" y="0"/>
                    </a:moveTo>
                    <a:cubicBezTo>
                      <a:pt x="131" y="0"/>
                      <a:pt x="169" y="19"/>
                      <a:pt x="169" y="42"/>
                    </a:cubicBezTo>
                    <a:lnTo>
                      <a:pt x="169" y="1656"/>
                    </a:lnTo>
                    <a:cubicBezTo>
                      <a:pt x="169" y="1679"/>
                      <a:pt x="131" y="1699"/>
                      <a:pt x="85" y="1699"/>
                    </a:cubicBezTo>
                    <a:cubicBezTo>
                      <a:pt x="39" y="1699"/>
                      <a:pt x="0" y="1679"/>
                      <a:pt x="0" y="1656"/>
                    </a:cubicBezTo>
                    <a:lnTo>
                      <a:pt x="0" y="42"/>
                    </a:lnTo>
                    <a:cubicBezTo>
                      <a:pt x="0" y="19"/>
                      <a:pt x="39" y="0"/>
                      <a:pt x="85" y="0"/>
                    </a:cubicBezTo>
                  </a:path>
                </a:pathLst>
              </a:custGeom>
              <a:solidFill>
                <a:srgbClr val="663300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84" name="Freeform 68"/>
              <p:cNvSpPr>
                <a:spLocks noChangeArrowheads="1"/>
              </p:cNvSpPr>
              <p:nvPr/>
            </p:nvSpPr>
            <p:spPr bwMode="auto">
              <a:xfrm>
                <a:off x="1345" y="1586"/>
                <a:ext cx="39" cy="19"/>
              </a:xfrm>
              <a:custGeom>
                <a:avLst/>
                <a:gdLst/>
                <a:ahLst/>
                <a:cxnLst>
                  <a:cxn ang="0">
                    <a:pos x="85" y="0"/>
                  </a:cxn>
                  <a:cxn ang="0">
                    <a:pos x="169" y="42"/>
                  </a:cxn>
                  <a:cxn ang="0">
                    <a:pos x="85" y="84"/>
                  </a:cxn>
                  <a:cxn ang="0">
                    <a:pos x="0" y="42"/>
                  </a:cxn>
                  <a:cxn ang="0">
                    <a:pos x="85" y="0"/>
                  </a:cxn>
                </a:cxnLst>
                <a:rect l="0" t="0" r="r" b="b"/>
                <a:pathLst>
                  <a:path w="170" h="85">
                    <a:moveTo>
                      <a:pt x="85" y="0"/>
                    </a:moveTo>
                    <a:cubicBezTo>
                      <a:pt x="131" y="0"/>
                      <a:pt x="169" y="19"/>
                      <a:pt x="169" y="42"/>
                    </a:cubicBezTo>
                    <a:cubicBezTo>
                      <a:pt x="169" y="65"/>
                      <a:pt x="131" y="84"/>
                      <a:pt x="85" y="84"/>
                    </a:cubicBezTo>
                    <a:cubicBezTo>
                      <a:pt x="39" y="84"/>
                      <a:pt x="0" y="65"/>
                      <a:pt x="0" y="42"/>
                    </a:cubicBezTo>
                    <a:cubicBezTo>
                      <a:pt x="0" y="19"/>
                      <a:pt x="39" y="0"/>
                      <a:pt x="85" y="0"/>
                    </a:cubicBezTo>
                  </a:path>
                </a:pathLst>
              </a:custGeom>
              <a:solidFill>
                <a:srgbClr val="A37241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85" name="Group 69"/>
            <p:cNvGrpSpPr>
              <a:grpSpLocks/>
            </p:cNvGrpSpPr>
            <p:nvPr/>
          </p:nvGrpSpPr>
          <p:grpSpPr bwMode="auto">
            <a:xfrm>
              <a:off x="1377" y="1548"/>
              <a:ext cx="123" cy="384"/>
              <a:chOff x="1377" y="1548"/>
              <a:chExt cx="123" cy="384"/>
            </a:xfrm>
          </p:grpSpPr>
          <p:grpSp>
            <p:nvGrpSpPr>
              <p:cNvPr id="9286" name="Group 70"/>
              <p:cNvGrpSpPr>
                <a:grpSpLocks/>
              </p:cNvGrpSpPr>
              <p:nvPr/>
            </p:nvGrpSpPr>
            <p:grpSpPr bwMode="auto">
              <a:xfrm>
                <a:off x="1462" y="1548"/>
                <a:ext cx="37" cy="384"/>
                <a:chOff x="1462" y="1548"/>
                <a:chExt cx="37" cy="384"/>
              </a:xfrm>
            </p:grpSpPr>
            <p:sp>
              <p:nvSpPr>
                <p:cNvPr id="9287" name="Freeform 71"/>
                <p:cNvSpPr>
                  <a:spLocks noChangeArrowheads="1"/>
                </p:cNvSpPr>
                <p:nvPr/>
              </p:nvSpPr>
              <p:spPr bwMode="auto">
                <a:xfrm>
                  <a:off x="1462" y="1548"/>
                  <a:ext cx="39" cy="386"/>
                </a:xfrm>
                <a:custGeom>
                  <a:avLst/>
                  <a:gdLst/>
                  <a:ahLst/>
                  <a:cxnLst>
                    <a:cxn ang="0">
                      <a:pos x="85" y="0"/>
                    </a:cxn>
                    <a:cxn ang="0">
                      <a:pos x="169" y="42"/>
                    </a:cxn>
                    <a:cxn ang="0">
                      <a:pos x="169" y="1656"/>
                    </a:cxn>
                    <a:cxn ang="0">
                      <a:pos x="85" y="1699"/>
                    </a:cxn>
                    <a:cxn ang="0">
                      <a:pos x="0" y="1656"/>
                    </a:cxn>
                    <a:cxn ang="0">
                      <a:pos x="0" y="42"/>
                    </a:cxn>
                    <a:cxn ang="0">
                      <a:pos x="85" y="0"/>
                    </a:cxn>
                  </a:cxnLst>
                  <a:rect l="0" t="0" r="r" b="b"/>
                  <a:pathLst>
                    <a:path w="170" h="1700">
                      <a:moveTo>
                        <a:pt x="85" y="0"/>
                      </a:moveTo>
                      <a:cubicBezTo>
                        <a:pt x="131" y="0"/>
                        <a:pt x="169" y="19"/>
                        <a:pt x="169" y="42"/>
                      </a:cubicBezTo>
                      <a:lnTo>
                        <a:pt x="169" y="1656"/>
                      </a:lnTo>
                      <a:cubicBezTo>
                        <a:pt x="169" y="1679"/>
                        <a:pt x="131" y="1699"/>
                        <a:pt x="85" y="1699"/>
                      </a:cubicBezTo>
                      <a:cubicBezTo>
                        <a:pt x="39" y="1699"/>
                        <a:pt x="0" y="1679"/>
                        <a:pt x="0" y="1656"/>
                      </a:cubicBezTo>
                      <a:lnTo>
                        <a:pt x="0" y="42"/>
                      </a:lnTo>
                      <a:cubicBezTo>
                        <a:pt x="0" y="19"/>
                        <a:pt x="39" y="0"/>
                        <a:pt x="85" y="0"/>
                      </a:cubicBezTo>
                    </a:path>
                  </a:pathLst>
                </a:custGeom>
                <a:solidFill>
                  <a:srgbClr val="663300">
                    <a:alpha val="50000"/>
                  </a:srgbClr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88" name="Freeform 72"/>
                <p:cNvSpPr>
                  <a:spLocks noChangeArrowheads="1"/>
                </p:cNvSpPr>
                <p:nvPr/>
              </p:nvSpPr>
              <p:spPr bwMode="auto">
                <a:xfrm>
                  <a:off x="1462" y="1548"/>
                  <a:ext cx="39" cy="19"/>
                </a:xfrm>
                <a:custGeom>
                  <a:avLst/>
                  <a:gdLst/>
                  <a:ahLst/>
                  <a:cxnLst>
                    <a:cxn ang="0">
                      <a:pos x="85" y="0"/>
                    </a:cxn>
                    <a:cxn ang="0">
                      <a:pos x="169" y="42"/>
                    </a:cxn>
                    <a:cxn ang="0">
                      <a:pos x="85" y="84"/>
                    </a:cxn>
                    <a:cxn ang="0">
                      <a:pos x="0" y="42"/>
                    </a:cxn>
                    <a:cxn ang="0">
                      <a:pos x="85" y="0"/>
                    </a:cxn>
                  </a:cxnLst>
                  <a:rect l="0" t="0" r="r" b="b"/>
                  <a:pathLst>
                    <a:path w="170" h="85">
                      <a:moveTo>
                        <a:pt x="85" y="0"/>
                      </a:moveTo>
                      <a:cubicBezTo>
                        <a:pt x="131" y="0"/>
                        <a:pt x="169" y="19"/>
                        <a:pt x="169" y="42"/>
                      </a:cubicBezTo>
                      <a:cubicBezTo>
                        <a:pt x="169" y="65"/>
                        <a:pt x="131" y="84"/>
                        <a:pt x="85" y="84"/>
                      </a:cubicBezTo>
                      <a:cubicBezTo>
                        <a:pt x="39" y="84"/>
                        <a:pt x="0" y="65"/>
                        <a:pt x="0" y="42"/>
                      </a:cubicBezTo>
                      <a:cubicBezTo>
                        <a:pt x="0" y="19"/>
                        <a:pt x="39" y="0"/>
                        <a:pt x="85" y="0"/>
                      </a:cubicBezTo>
                    </a:path>
                  </a:pathLst>
                </a:custGeom>
                <a:solidFill>
                  <a:srgbClr val="A37241">
                    <a:alpha val="50000"/>
                  </a:srgbClr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289" name="Group 73"/>
              <p:cNvGrpSpPr>
                <a:grpSpLocks/>
              </p:cNvGrpSpPr>
              <p:nvPr/>
            </p:nvGrpSpPr>
            <p:grpSpPr bwMode="auto">
              <a:xfrm>
                <a:off x="1384" y="1613"/>
                <a:ext cx="110" cy="56"/>
                <a:chOff x="1384" y="1613"/>
                <a:chExt cx="110" cy="56"/>
              </a:xfrm>
            </p:grpSpPr>
            <p:sp>
              <p:nvSpPr>
                <p:cNvPr id="9290" name="Freeform 74"/>
                <p:cNvSpPr>
                  <a:spLocks noChangeArrowheads="1"/>
                </p:cNvSpPr>
                <p:nvPr/>
              </p:nvSpPr>
              <p:spPr bwMode="auto">
                <a:xfrm>
                  <a:off x="1382" y="1613"/>
                  <a:ext cx="114" cy="68"/>
                </a:xfrm>
                <a:custGeom>
                  <a:avLst/>
                  <a:gdLst/>
                  <a:ahLst/>
                  <a:cxnLst>
                    <a:cxn ang="0">
                      <a:pos x="16" y="3"/>
                    </a:cxn>
                    <a:cxn ang="0">
                      <a:pos x="86" y="231"/>
                    </a:cxn>
                    <a:cxn ang="0">
                      <a:pos x="502" y="0"/>
                    </a:cxn>
                  </a:cxnLst>
                  <a:rect l="0" t="0" r="r" b="b"/>
                  <a:pathLst>
                    <a:path w="503" h="299">
                      <a:moveTo>
                        <a:pt x="16" y="3"/>
                      </a:moveTo>
                      <a:cubicBezTo>
                        <a:pt x="0" y="110"/>
                        <a:pt x="26" y="193"/>
                        <a:pt x="86" y="231"/>
                      </a:cubicBezTo>
                      <a:cubicBezTo>
                        <a:pt x="194" y="298"/>
                        <a:pt x="380" y="195"/>
                        <a:pt x="502" y="0"/>
                      </a:cubicBezTo>
                    </a:path>
                  </a:pathLst>
                </a:cu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291" name="Group 75"/>
              <p:cNvGrpSpPr>
                <a:grpSpLocks/>
              </p:cNvGrpSpPr>
              <p:nvPr/>
            </p:nvGrpSpPr>
            <p:grpSpPr bwMode="auto">
              <a:xfrm>
                <a:off x="1377" y="1646"/>
                <a:ext cx="113" cy="83"/>
                <a:chOff x="1377" y="1646"/>
                <a:chExt cx="113" cy="83"/>
              </a:xfrm>
            </p:grpSpPr>
            <p:sp>
              <p:nvSpPr>
                <p:cNvPr id="9292" name="Freeform 76"/>
                <p:cNvSpPr>
                  <a:spLocks noChangeArrowheads="1"/>
                </p:cNvSpPr>
                <p:nvPr/>
              </p:nvSpPr>
              <p:spPr bwMode="auto">
                <a:xfrm>
                  <a:off x="1374" y="1646"/>
                  <a:ext cx="116" cy="94"/>
                </a:xfrm>
                <a:custGeom>
                  <a:avLst/>
                  <a:gdLst/>
                  <a:ahLst/>
                  <a:cxnLst>
                    <a:cxn ang="0">
                      <a:pos x="14" y="151"/>
                    </a:cxn>
                    <a:cxn ang="0">
                      <a:pos x="76" y="352"/>
                    </a:cxn>
                    <a:cxn ang="0">
                      <a:pos x="443" y="147"/>
                    </a:cxn>
                    <a:cxn ang="0">
                      <a:pos x="511" y="0"/>
                    </a:cxn>
                  </a:cxnLst>
                  <a:rect l="0" t="0" r="r" b="b"/>
                  <a:pathLst>
                    <a:path w="512" h="413">
                      <a:moveTo>
                        <a:pt x="14" y="151"/>
                      </a:moveTo>
                      <a:cubicBezTo>
                        <a:pt x="0" y="246"/>
                        <a:pt x="24" y="319"/>
                        <a:pt x="76" y="352"/>
                      </a:cubicBezTo>
                      <a:cubicBezTo>
                        <a:pt x="171" y="412"/>
                        <a:pt x="336" y="320"/>
                        <a:pt x="443" y="147"/>
                      </a:cubicBezTo>
                      <a:cubicBezTo>
                        <a:pt x="473" y="100"/>
                        <a:pt x="496" y="49"/>
                        <a:pt x="511" y="0"/>
                      </a:cubicBezTo>
                    </a:path>
                  </a:pathLst>
                </a:cu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9293" name="Group 77"/>
          <p:cNvGrpSpPr>
            <a:grpSpLocks/>
          </p:cNvGrpSpPr>
          <p:nvPr/>
        </p:nvGrpSpPr>
        <p:grpSpPr bwMode="auto">
          <a:xfrm>
            <a:off x="1766888" y="2587625"/>
            <a:ext cx="404812" cy="58738"/>
            <a:chOff x="1113" y="1630"/>
            <a:chExt cx="255" cy="37"/>
          </a:xfrm>
        </p:grpSpPr>
        <p:sp>
          <p:nvSpPr>
            <p:cNvPr id="9294" name="Freeform 78"/>
            <p:cNvSpPr>
              <a:spLocks noChangeArrowheads="1"/>
            </p:cNvSpPr>
            <p:nvPr/>
          </p:nvSpPr>
          <p:spPr bwMode="auto">
            <a:xfrm>
              <a:off x="1113" y="1624"/>
              <a:ext cx="256" cy="45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1127" y="38"/>
                </a:cxn>
              </a:cxnLst>
              <a:rect l="0" t="0" r="r" b="b"/>
              <a:pathLst>
                <a:path w="1128" h="197">
                  <a:moveTo>
                    <a:pt x="0" y="196"/>
                  </a:moveTo>
                  <a:cubicBezTo>
                    <a:pt x="400" y="58"/>
                    <a:pt x="808" y="0"/>
                    <a:pt x="1127" y="38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95" name="Group 79"/>
          <p:cNvGrpSpPr>
            <a:grpSpLocks/>
          </p:cNvGrpSpPr>
          <p:nvPr/>
        </p:nvGrpSpPr>
        <p:grpSpPr bwMode="auto">
          <a:xfrm>
            <a:off x="1766888" y="2652713"/>
            <a:ext cx="403225" cy="60325"/>
            <a:chOff x="1113" y="1671"/>
            <a:chExt cx="254" cy="38"/>
          </a:xfrm>
        </p:grpSpPr>
        <p:sp>
          <p:nvSpPr>
            <p:cNvPr id="9296" name="Freeform 80"/>
            <p:cNvSpPr>
              <a:spLocks noChangeArrowheads="1"/>
            </p:cNvSpPr>
            <p:nvPr/>
          </p:nvSpPr>
          <p:spPr bwMode="auto">
            <a:xfrm>
              <a:off x="1113" y="1665"/>
              <a:ext cx="256" cy="45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1126" y="36"/>
                </a:cxn>
              </a:cxnLst>
              <a:rect l="0" t="0" r="r" b="b"/>
              <a:pathLst>
                <a:path w="1127" h="197">
                  <a:moveTo>
                    <a:pt x="0" y="196"/>
                  </a:moveTo>
                  <a:cubicBezTo>
                    <a:pt x="400" y="58"/>
                    <a:pt x="808" y="0"/>
                    <a:pt x="1126" y="36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97" name="Group 81"/>
          <p:cNvGrpSpPr>
            <a:grpSpLocks/>
          </p:cNvGrpSpPr>
          <p:nvPr/>
        </p:nvGrpSpPr>
        <p:grpSpPr bwMode="auto">
          <a:xfrm>
            <a:off x="2341563" y="2546350"/>
            <a:ext cx="444500" cy="428625"/>
            <a:chOff x="1475" y="1604"/>
            <a:chExt cx="280" cy="270"/>
          </a:xfrm>
        </p:grpSpPr>
        <p:sp>
          <p:nvSpPr>
            <p:cNvPr id="9298" name="Freeform 82"/>
            <p:cNvSpPr>
              <a:spLocks noChangeArrowheads="1"/>
            </p:cNvSpPr>
            <p:nvPr/>
          </p:nvSpPr>
          <p:spPr bwMode="auto">
            <a:xfrm>
              <a:off x="1475" y="1604"/>
              <a:ext cx="282" cy="2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1" y="1194"/>
                </a:cxn>
              </a:cxnLst>
              <a:rect l="0" t="0" r="r" b="b"/>
              <a:pathLst>
                <a:path w="1242" h="1195">
                  <a:moveTo>
                    <a:pt x="0" y="0"/>
                  </a:moveTo>
                  <a:cubicBezTo>
                    <a:pt x="430" y="117"/>
                    <a:pt x="888" y="556"/>
                    <a:pt x="1241" y="1194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99" name="Group 83"/>
          <p:cNvGrpSpPr>
            <a:grpSpLocks/>
          </p:cNvGrpSpPr>
          <p:nvPr/>
        </p:nvGrpSpPr>
        <p:grpSpPr bwMode="auto">
          <a:xfrm>
            <a:off x="2744788" y="2505075"/>
            <a:ext cx="1135062" cy="647700"/>
            <a:chOff x="1729" y="1578"/>
            <a:chExt cx="715" cy="408"/>
          </a:xfrm>
        </p:grpSpPr>
        <p:pic>
          <p:nvPicPr>
            <p:cNvPr id="9300" name="Picture 8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29" y="1578"/>
              <a:ext cx="716" cy="409"/>
            </a:xfrm>
            <a:prstGeom prst="rect">
              <a:avLst/>
            </a:prstGeom>
            <a:noFill/>
            <a:effectLst/>
          </p:spPr>
        </p:pic>
      </p:grpSp>
      <p:grpSp>
        <p:nvGrpSpPr>
          <p:cNvPr id="9301" name="Group 85"/>
          <p:cNvGrpSpPr>
            <a:grpSpLocks/>
          </p:cNvGrpSpPr>
          <p:nvPr/>
        </p:nvGrpSpPr>
        <p:grpSpPr bwMode="auto">
          <a:xfrm>
            <a:off x="2805113" y="2698750"/>
            <a:ext cx="303212" cy="119063"/>
            <a:chOff x="1767" y="1700"/>
            <a:chExt cx="191" cy="75"/>
          </a:xfrm>
        </p:grpSpPr>
        <p:sp>
          <p:nvSpPr>
            <p:cNvPr id="9302" name="AutoShape 86"/>
            <p:cNvSpPr>
              <a:spLocks noChangeArrowheads="1"/>
            </p:cNvSpPr>
            <p:nvPr/>
          </p:nvSpPr>
          <p:spPr bwMode="auto">
            <a:xfrm>
              <a:off x="1767" y="1700"/>
              <a:ext cx="192" cy="76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303" name="Group 87"/>
          <p:cNvGrpSpPr>
            <a:grpSpLocks/>
          </p:cNvGrpSpPr>
          <p:nvPr/>
        </p:nvGrpSpPr>
        <p:grpSpPr bwMode="auto">
          <a:xfrm>
            <a:off x="3294063" y="2698750"/>
            <a:ext cx="303212" cy="119063"/>
            <a:chOff x="2075" y="1700"/>
            <a:chExt cx="191" cy="75"/>
          </a:xfrm>
        </p:grpSpPr>
        <p:sp>
          <p:nvSpPr>
            <p:cNvPr id="9304" name="AutoShape 88"/>
            <p:cNvSpPr>
              <a:spLocks noChangeArrowheads="1"/>
            </p:cNvSpPr>
            <p:nvPr/>
          </p:nvSpPr>
          <p:spPr bwMode="auto">
            <a:xfrm>
              <a:off x="2075" y="1700"/>
              <a:ext cx="192" cy="76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305" name="Group 89"/>
          <p:cNvGrpSpPr>
            <a:grpSpLocks/>
          </p:cNvGrpSpPr>
          <p:nvPr/>
        </p:nvGrpSpPr>
        <p:grpSpPr bwMode="auto">
          <a:xfrm>
            <a:off x="2805113" y="2927350"/>
            <a:ext cx="303212" cy="119063"/>
            <a:chOff x="1767" y="1844"/>
            <a:chExt cx="191" cy="75"/>
          </a:xfrm>
        </p:grpSpPr>
        <p:sp>
          <p:nvSpPr>
            <p:cNvPr id="9306" name="AutoShape 90"/>
            <p:cNvSpPr>
              <a:spLocks noChangeArrowheads="1"/>
            </p:cNvSpPr>
            <p:nvPr/>
          </p:nvSpPr>
          <p:spPr bwMode="auto">
            <a:xfrm>
              <a:off x="1767" y="1844"/>
              <a:ext cx="192" cy="76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307" name="Group 91"/>
          <p:cNvGrpSpPr>
            <a:grpSpLocks/>
          </p:cNvGrpSpPr>
          <p:nvPr/>
        </p:nvGrpSpPr>
        <p:grpSpPr bwMode="auto">
          <a:xfrm>
            <a:off x="3294063" y="2927350"/>
            <a:ext cx="303212" cy="119063"/>
            <a:chOff x="2075" y="1844"/>
            <a:chExt cx="191" cy="75"/>
          </a:xfrm>
        </p:grpSpPr>
        <p:sp>
          <p:nvSpPr>
            <p:cNvPr id="9308" name="AutoShape 92"/>
            <p:cNvSpPr>
              <a:spLocks noChangeArrowheads="1"/>
            </p:cNvSpPr>
            <p:nvPr/>
          </p:nvSpPr>
          <p:spPr bwMode="auto">
            <a:xfrm>
              <a:off x="2075" y="1844"/>
              <a:ext cx="192" cy="76"/>
            </a:xfrm>
            <a:prstGeom prst="roundRect">
              <a:avLst>
                <a:gd name="adj" fmla="val 1315"/>
              </a:avLst>
            </a:prstGeom>
            <a:solidFill>
              <a:srgbClr val="CCEC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309" name="Group 93"/>
          <p:cNvGrpSpPr>
            <a:grpSpLocks/>
          </p:cNvGrpSpPr>
          <p:nvPr/>
        </p:nvGrpSpPr>
        <p:grpSpPr bwMode="auto">
          <a:xfrm>
            <a:off x="2927350" y="2225675"/>
            <a:ext cx="120650" cy="363538"/>
            <a:chOff x="1844" y="1402"/>
            <a:chExt cx="76" cy="229"/>
          </a:xfrm>
        </p:grpSpPr>
        <p:sp>
          <p:nvSpPr>
            <p:cNvPr id="9310" name="Freeform 94"/>
            <p:cNvSpPr>
              <a:spLocks noChangeArrowheads="1"/>
            </p:cNvSpPr>
            <p:nvPr/>
          </p:nvSpPr>
          <p:spPr bwMode="auto">
            <a:xfrm>
              <a:off x="1844" y="1402"/>
              <a:ext cx="77" cy="231"/>
            </a:xfrm>
            <a:custGeom>
              <a:avLst/>
              <a:gdLst/>
              <a:ahLst/>
              <a:cxnLst>
                <a:cxn ang="0">
                  <a:pos x="170" y="0"/>
                </a:cxn>
                <a:cxn ang="0">
                  <a:pos x="0" y="56"/>
                </a:cxn>
                <a:cxn ang="0">
                  <a:pos x="0" y="959"/>
                </a:cxn>
                <a:cxn ang="0">
                  <a:pos x="170" y="1016"/>
                </a:cxn>
                <a:cxn ang="0">
                  <a:pos x="340" y="959"/>
                </a:cxn>
                <a:cxn ang="0">
                  <a:pos x="340" y="56"/>
                </a:cxn>
                <a:cxn ang="0">
                  <a:pos x="170" y="0"/>
                </a:cxn>
              </a:cxnLst>
              <a:rect l="0" t="0" r="r" b="b"/>
              <a:pathLst>
                <a:path w="341" h="1017">
                  <a:moveTo>
                    <a:pt x="170" y="0"/>
                  </a:moveTo>
                  <a:cubicBezTo>
                    <a:pt x="77" y="0"/>
                    <a:pt x="0" y="25"/>
                    <a:pt x="0" y="56"/>
                  </a:cubicBezTo>
                  <a:lnTo>
                    <a:pt x="0" y="959"/>
                  </a:lnTo>
                  <a:cubicBezTo>
                    <a:pt x="0" y="990"/>
                    <a:pt x="77" y="1016"/>
                    <a:pt x="170" y="1016"/>
                  </a:cubicBezTo>
                  <a:cubicBezTo>
                    <a:pt x="262" y="1016"/>
                    <a:pt x="340" y="990"/>
                    <a:pt x="340" y="959"/>
                  </a:cubicBezTo>
                  <a:lnTo>
                    <a:pt x="340" y="56"/>
                  </a:lnTo>
                  <a:cubicBezTo>
                    <a:pt x="340" y="25"/>
                    <a:pt x="262" y="0"/>
                    <a:pt x="170" y="0"/>
                  </a:cubicBezTo>
                </a:path>
              </a:pathLst>
            </a:custGeom>
            <a:solidFill>
              <a:srgbClr val="F00000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1" name="Freeform 95"/>
            <p:cNvSpPr>
              <a:spLocks noChangeArrowheads="1"/>
            </p:cNvSpPr>
            <p:nvPr/>
          </p:nvSpPr>
          <p:spPr bwMode="auto">
            <a:xfrm>
              <a:off x="1844" y="1402"/>
              <a:ext cx="77" cy="26"/>
            </a:xfrm>
            <a:custGeom>
              <a:avLst/>
              <a:gdLst/>
              <a:ahLst/>
              <a:cxnLst>
                <a:cxn ang="0">
                  <a:pos x="170" y="0"/>
                </a:cxn>
                <a:cxn ang="0">
                  <a:pos x="0" y="56"/>
                </a:cxn>
                <a:cxn ang="0">
                  <a:pos x="170" y="112"/>
                </a:cxn>
                <a:cxn ang="0">
                  <a:pos x="340" y="56"/>
                </a:cxn>
                <a:cxn ang="0">
                  <a:pos x="170" y="0"/>
                </a:cxn>
              </a:cxnLst>
              <a:rect l="0" t="0" r="r" b="b"/>
              <a:pathLst>
                <a:path w="341" h="113">
                  <a:moveTo>
                    <a:pt x="170" y="0"/>
                  </a:moveTo>
                  <a:cubicBezTo>
                    <a:pt x="77" y="0"/>
                    <a:pt x="0" y="25"/>
                    <a:pt x="0" y="56"/>
                  </a:cubicBezTo>
                  <a:cubicBezTo>
                    <a:pt x="0" y="87"/>
                    <a:pt x="77" y="112"/>
                    <a:pt x="170" y="112"/>
                  </a:cubicBezTo>
                  <a:cubicBezTo>
                    <a:pt x="262" y="112"/>
                    <a:pt x="340" y="87"/>
                    <a:pt x="340" y="56"/>
                  </a:cubicBezTo>
                  <a:cubicBezTo>
                    <a:pt x="340" y="25"/>
                    <a:pt x="262" y="0"/>
                    <a:pt x="170" y="0"/>
                  </a:cubicBezTo>
                </a:path>
              </a:pathLst>
            </a:custGeom>
            <a:solidFill>
              <a:srgbClr val="F66262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312" name="Group 96"/>
          <p:cNvGrpSpPr>
            <a:grpSpLocks/>
          </p:cNvGrpSpPr>
          <p:nvPr/>
        </p:nvGrpSpPr>
        <p:grpSpPr bwMode="auto">
          <a:xfrm>
            <a:off x="3232150" y="2225675"/>
            <a:ext cx="120650" cy="363538"/>
            <a:chOff x="2036" y="1402"/>
            <a:chExt cx="76" cy="229"/>
          </a:xfrm>
        </p:grpSpPr>
        <p:sp>
          <p:nvSpPr>
            <p:cNvPr id="9313" name="Freeform 97"/>
            <p:cNvSpPr>
              <a:spLocks noChangeArrowheads="1"/>
            </p:cNvSpPr>
            <p:nvPr/>
          </p:nvSpPr>
          <p:spPr bwMode="auto">
            <a:xfrm>
              <a:off x="2036" y="1402"/>
              <a:ext cx="78" cy="231"/>
            </a:xfrm>
            <a:custGeom>
              <a:avLst/>
              <a:gdLst/>
              <a:ahLst/>
              <a:cxnLst>
                <a:cxn ang="0">
                  <a:pos x="170" y="0"/>
                </a:cxn>
                <a:cxn ang="0">
                  <a:pos x="0" y="56"/>
                </a:cxn>
                <a:cxn ang="0">
                  <a:pos x="0" y="959"/>
                </a:cxn>
                <a:cxn ang="0">
                  <a:pos x="170" y="1016"/>
                </a:cxn>
                <a:cxn ang="0">
                  <a:pos x="341" y="959"/>
                </a:cxn>
                <a:cxn ang="0">
                  <a:pos x="341" y="56"/>
                </a:cxn>
                <a:cxn ang="0">
                  <a:pos x="170" y="0"/>
                </a:cxn>
              </a:cxnLst>
              <a:rect l="0" t="0" r="r" b="b"/>
              <a:pathLst>
                <a:path w="342" h="1017">
                  <a:moveTo>
                    <a:pt x="170" y="0"/>
                  </a:moveTo>
                  <a:cubicBezTo>
                    <a:pt x="77" y="0"/>
                    <a:pt x="0" y="25"/>
                    <a:pt x="0" y="56"/>
                  </a:cubicBezTo>
                  <a:lnTo>
                    <a:pt x="0" y="959"/>
                  </a:lnTo>
                  <a:cubicBezTo>
                    <a:pt x="0" y="990"/>
                    <a:pt x="77" y="1016"/>
                    <a:pt x="170" y="1016"/>
                  </a:cubicBezTo>
                  <a:cubicBezTo>
                    <a:pt x="263" y="1016"/>
                    <a:pt x="341" y="990"/>
                    <a:pt x="341" y="959"/>
                  </a:cubicBezTo>
                  <a:lnTo>
                    <a:pt x="341" y="56"/>
                  </a:lnTo>
                  <a:cubicBezTo>
                    <a:pt x="341" y="25"/>
                    <a:pt x="263" y="0"/>
                    <a:pt x="170" y="0"/>
                  </a:cubicBezTo>
                </a:path>
              </a:pathLst>
            </a:custGeom>
            <a:solidFill>
              <a:srgbClr val="F00000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4" name="Freeform 98"/>
            <p:cNvSpPr>
              <a:spLocks noChangeArrowheads="1"/>
            </p:cNvSpPr>
            <p:nvPr/>
          </p:nvSpPr>
          <p:spPr bwMode="auto">
            <a:xfrm>
              <a:off x="2036" y="1402"/>
              <a:ext cx="78" cy="26"/>
            </a:xfrm>
            <a:custGeom>
              <a:avLst/>
              <a:gdLst/>
              <a:ahLst/>
              <a:cxnLst>
                <a:cxn ang="0">
                  <a:pos x="170" y="0"/>
                </a:cxn>
                <a:cxn ang="0">
                  <a:pos x="0" y="56"/>
                </a:cxn>
                <a:cxn ang="0">
                  <a:pos x="170" y="112"/>
                </a:cxn>
                <a:cxn ang="0">
                  <a:pos x="341" y="56"/>
                </a:cxn>
                <a:cxn ang="0">
                  <a:pos x="170" y="0"/>
                </a:cxn>
              </a:cxnLst>
              <a:rect l="0" t="0" r="r" b="b"/>
              <a:pathLst>
                <a:path w="342" h="113">
                  <a:moveTo>
                    <a:pt x="170" y="0"/>
                  </a:moveTo>
                  <a:cubicBezTo>
                    <a:pt x="77" y="0"/>
                    <a:pt x="0" y="25"/>
                    <a:pt x="0" y="56"/>
                  </a:cubicBezTo>
                  <a:cubicBezTo>
                    <a:pt x="0" y="87"/>
                    <a:pt x="77" y="112"/>
                    <a:pt x="170" y="112"/>
                  </a:cubicBezTo>
                  <a:cubicBezTo>
                    <a:pt x="263" y="112"/>
                    <a:pt x="341" y="87"/>
                    <a:pt x="341" y="56"/>
                  </a:cubicBezTo>
                  <a:cubicBezTo>
                    <a:pt x="341" y="25"/>
                    <a:pt x="263" y="0"/>
                    <a:pt x="170" y="0"/>
                  </a:cubicBezTo>
                </a:path>
              </a:pathLst>
            </a:custGeom>
            <a:solidFill>
              <a:srgbClr val="F66262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315" name="Group 99"/>
          <p:cNvGrpSpPr>
            <a:grpSpLocks/>
          </p:cNvGrpSpPr>
          <p:nvPr/>
        </p:nvGrpSpPr>
        <p:grpSpPr bwMode="auto">
          <a:xfrm>
            <a:off x="3536950" y="2286000"/>
            <a:ext cx="120650" cy="363538"/>
            <a:chOff x="2228" y="1440"/>
            <a:chExt cx="76" cy="229"/>
          </a:xfrm>
        </p:grpSpPr>
        <p:sp>
          <p:nvSpPr>
            <p:cNvPr id="9316" name="Freeform 100"/>
            <p:cNvSpPr>
              <a:spLocks noChangeArrowheads="1"/>
            </p:cNvSpPr>
            <p:nvPr/>
          </p:nvSpPr>
          <p:spPr bwMode="auto">
            <a:xfrm>
              <a:off x="2228" y="1440"/>
              <a:ext cx="77" cy="230"/>
            </a:xfrm>
            <a:custGeom>
              <a:avLst/>
              <a:gdLst/>
              <a:ahLst/>
              <a:cxnLst>
                <a:cxn ang="0">
                  <a:pos x="170" y="0"/>
                </a:cxn>
                <a:cxn ang="0">
                  <a:pos x="0" y="56"/>
                </a:cxn>
                <a:cxn ang="0">
                  <a:pos x="0" y="958"/>
                </a:cxn>
                <a:cxn ang="0">
                  <a:pos x="170" y="1015"/>
                </a:cxn>
                <a:cxn ang="0">
                  <a:pos x="340" y="958"/>
                </a:cxn>
                <a:cxn ang="0">
                  <a:pos x="340" y="56"/>
                </a:cxn>
                <a:cxn ang="0">
                  <a:pos x="170" y="0"/>
                </a:cxn>
              </a:cxnLst>
              <a:rect l="0" t="0" r="r" b="b"/>
              <a:pathLst>
                <a:path w="341" h="1016">
                  <a:moveTo>
                    <a:pt x="170" y="0"/>
                  </a:moveTo>
                  <a:cubicBezTo>
                    <a:pt x="77" y="0"/>
                    <a:pt x="0" y="25"/>
                    <a:pt x="0" y="56"/>
                  </a:cubicBezTo>
                  <a:lnTo>
                    <a:pt x="0" y="958"/>
                  </a:lnTo>
                  <a:cubicBezTo>
                    <a:pt x="0" y="989"/>
                    <a:pt x="77" y="1015"/>
                    <a:pt x="170" y="1015"/>
                  </a:cubicBezTo>
                  <a:cubicBezTo>
                    <a:pt x="262" y="1015"/>
                    <a:pt x="340" y="989"/>
                    <a:pt x="340" y="958"/>
                  </a:cubicBezTo>
                  <a:lnTo>
                    <a:pt x="340" y="56"/>
                  </a:lnTo>
                  <a:cubicBezTo>
                    <a:pt x="340" y="25"/>
                    <a:pt x="262" y="0"/>
                    <a:pt x="170" y="0"/>
                  </a:cubicBezTo>
                </a:path>
              </a:pathLst>
            </a:custGeom>
            <a:solidFill>
              <a:srgbClr val="F00000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7" name="Freeform 101"/>
            <p:cNvSpPr>
              <a:spLocks noChangeArrowheads="1"/>
            </p:cNvSpPr>
            <p:nvPr/>
          </p:nvSpPr>
          <p:spPr bwMode="auto">
            <a:xfrm>
              <a:off x="2228" y="1440"/>
              <a:ext cx="77" cy="26"/>
            </a:xfrm>
            <a:custGeom>
              <a:avLst/>
              <a:gdLst/>
              <a:ahLst/>
              <a:cxnLst>
                <a:cxn ang="0">
                  <a:pos x="170" y="0"/>
                </a:cxn>
                <a:cxn ang="0">
                  <a:pos x="0" y="56"/>
                </a:cxn>
                <a:cxn ang="0">
                  <a:pos x="170" y="112"/>
                </a:cxn>
                <a:cxn ang="0">
                  <a:pos x="340" y="56"/>
                </a:cxn>
                <a:cxn ang="0">
                  <a:pos x="170" y="0"/>
                </a:cxn>
              </a:cxnLst>
              <a:rect l="0" t="0" r="r" b="b"/>
              <a:pathLst>
                <a:path w="341" h="113">
                  <a:moveTo>
                    <a:pt x="170" y="0"/>
                  </a:moveTo>
                  <a:cubicBezTo>
                    <a:pt x="77" y="0"/>
                    <a:pt x="0" y="25"/>
                    <a:pt x="0" y="56"/>
                  </a:cubicBezTo>
                  <a:cubicBezTo>
                    <a:pt x="0" y="87"/>
                    <a:pt x="77" y="112"/>
                    <a:pt x="170" y="112"/>
                  </a:cubicBezTo>
                  <a:cubicBezTo>
                    <a:pt x="262" y="112"/>
                    <a:pt x="340" y="87"/>
                    <a:pt x="340" y="56"/>
                  </a:cubicBezTo>
                  <a:cubicBezTo>
                    <a:pt x="340" y="25"/>
                    <a:pt x="262" y="0"/>
                    <a:pt x="170" y="0"/>
                  </a:cubicBezTo>
                </a:path>
              </a:pathLst>
            </a:custGeom>
            <a:solidFill>
              <a:srgbClr val="F66262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318" name="Group 102"/>
          <p:cNvGrpSpPr>
            <a:grpSpLocks/>
          </p:cNvGrpSpPr>
          <p:nvPr/>
        </p:nvGrpSpPr>
        <p:grpSpPr bwMode="auto">
          <a:xfrm>
            <a:off x="1905000" y="2209800"/>
            <a:ext cx="1065213" cy="274638"/>
            <a:chOff x="1200" y="1392"/>
            <a:chExt cx="671" cy="173"/>
          </a:xfrm>
        </p:grpSpPr>
        <p:sp>
          <p:nvSpPr>
            <p:cNvPr id="9319" name="Text Box 103"/>
            <p:cNvSpPr txBox="1">
              <a:spLocks noChangeArrowheads="1"/>
            </p:cNvSpPr>
            <p:nvPr/>
          </p:nvSpPr>
          <p:spPr bwMode="auto">
            <a:xfrm>
              <a:off x="1200" y="1392"/>
              <a:ext cx="672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 u="sng">
                  <a:solidFill>
                    <a:srgbClr val="000000"/>
                  </a:solidFill>
                </a:rPr>
                <a:t>radnice</a:t>
              </a:r>
            </a:p>
          </p:txBody>
        </p:sp>
      </p:grpSp>
      <p:grpSp>
        <p:nvGrpSpPr>
          <p:cNvPr id="9320" name="Group 104"/>
          <p:cNvGrpSpPr>
            <a:grpSpLocks/>
          </p:cNvGrpSpPr>
          <p:nvPr/>
        </p:nvGrpSpPr>
        <p:grpSpPr bwMode="auto">
          <a:xfrm>
            <a:off x="2133600" y="5257800"/>
            <a:ext cx="150813" cy="912813"/>
            <a:chOff x="1344" y="3312"/>
            <a:chExt cx="95" cy="575"/>
          </a:xfrm>
        </p:grpSpPr>
        <p:sp>
          <p:nvSpPr>
            <p:cNvPr id="9321" name="AutoShape 105"/>
            <p:cNvSpPr>
              <a:spLocks noChangeArrowheads="1"/>
            </p:cNvSpPr>
            <p:nvPr/>
          </p:nvSpPr>
          <p:spPr bwMode="auto">
            <a:xfrm>
              <a:off x="1344" y="3312"/>
              <a:ext cx="96" cy="576"/>
            </a:xfrm>
            <a:prstGeom prst="roundRect">
              <a:avLst>
                <a:gd name="adj" fmla="val 1042"/>
              </a:avLst>
            </a:prstGeom>
            <a:solidFill>
              <a:srgbClr val="CC0000">
                <a:alpha val="50000"/>
              </a:srgbClr>
            </a:solidFill>
            <a:ln w="936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322" name="Group 106"/>
          <p:cNvGrpSpPr>
            <a:grpSpLocks/>
          </p:cNvGrpSpPr>
          <p:nvPr/>
        </p:nvGrpSpPr>
        <p:grpSpPr bwMode="auto">
          <a:xfrm>
            <a:off x="2133600" y="5943600"/>
            <a:ext cx="3440113" cy="392113"/>
            <a:chOff x="1344" y="3744"/>
            <a:chExt cx="2167" cy="247"/>
          </a:xfrm>
        </p:grpSpPr>
        <p:sp>
          <p:nvSpPr>
            <p:cNvPr id="9323" name="Freeform 107"/>
            <p:cNvSpPr>
              <a:spLocks noChangeArrowheads="1"/>
            </p:cNvSpPr>
            <p:nvPr/>
          </p:nvSpPr>
          <p:spPr bwMode="auto">
            <a:xfrm>
              <a:off x="1352" y="3752"/>
              <a:ext cx="2160" cy="240"/>
            </a:xfrm>
            <a:custGeom>
              <a:avLst/>
              <a:gdLst/>
              <a:ahLst/>
              <a:cxnLst>
                <a:cxn ang="0">
                  <a:pos x="0" y="300"/>
                </a:cxn>
                <a:cxn ang="0">
                  <a:pos x="8983" y="300"/>
                </a:cxn>
                <a:cxn ang="0">
                  <a:pos x="8983" y="0"/>
                </a:cxn>
                <a:cxn ang="0">
                  <a:pos x="9526" y="529"/>
                </a:cxn>
                <a:cxn ang="0">
                  <a:pos x="8983" y="1059"/>
                </a:cxn>
                <a:cxn ang="0">
                  <a:pos x="8983" y="758"/>
                </a:cxn>
                <a:cxn ang="0">
                  <a:pos x="0" y="758"/>
                </a:cxn>
                <a:cxn ang="0">
                  <a:pos x="0" y="300"/>
                </a:cxn>
              </a:cxnLst>
              <a:rect l="0" t="0" r="r" b="b"/>
              <a:pathLst>
                <a:path w="9527" h="1060">
                  <a:moveTo>
                    <a:pt x="0" y="300"/>
                  </a:moveTo>
                  <a:lnTo>
                    <a:pt x="8983" y="300"/>
                  </a:lnTo>
                  <a:lnTo>
                    <a:pt x="8983" y="0"/>
                  </a:lnTo>
                  <a:lnTo>
                    <a:pt x="9526" y="529"/>
                  </a:lnTo>
                  <a:lnTo>
                    <a:pt x="8983" y="1059"/>
                  </a:lnTo>
                  <a:lnTo>
                    <a:pt x="8983" y="758"/>
                  </a:lnTo>
                  <a:lnTo>
                    <a:pt x="0" y="758"/>
                  </a:lnTo>
                  <a:lnTo>
                    <a:pt x="0" y="30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4" name="Freeform 108"/>
            <p:cNvSpPr>
              <a:spLocks noChangeArrowheads="1"/>
            </p:cNvSpPr>
            <p:nvPr/>
          </p:nvSpPr>
          <p:spPr bwMode="auto">
            <a:xfrm>
              <a:off x="1344" y="3744"/>
              <a:ext cx="2160" cy="240"/>
            </a:xfrm>
            <a:custGeom>
              <a:avLst/>
              <a:gdLst/>
              <a:ahLst/>
              <a:cxnLst>
                <a:cxn ang="0">
                  <a:pos x="0" y="300"/>
                </a:cxn>
                <a:cxn ang="0">
                  <a:pos x="8983" y="300"/>
                </a:cxn>
                <a:cxn ang="0">
                  <a:pos x="8983" y="0"/>
                </a:cxn>
                <a:cxn ang="0">
                  <a:pos x="9526" y="529"/>
                </a:cxn>
                <a:cxn ang="0">
                  <a:pos x="8983" y="1059"/>
                </a:cxn>
                <a:cxn ang="0">
                  <a:pos x="8983" y="758"/>
                </a:cxn>
                <a:cxn ang="0">
                  <a:pos x="0" y="758"/>
                </a:cxn>
                <a:cxn ang="0">
                  <a:pos x="0" y="300"/>
                </a:cxn>
              </a:cxnLst>
              <a:rect l="0" t="0" r="r" b="b"/>
              <a:pathLst>
                <a:path w="9527" h="1060">
                  <a:moveTo>
                    <a:pt x="0" y="300"/>
                  </a:moveTo>
                  <a:lnTo>
                    <a:pt x="8983" y="300"/>
                  </a:lnTo>
                  <a:lnTo>
                    <a:pt x="8983" y="0"/>
                  </a:lnTo>
                  <a:lnTo>
                    <a:pt x="9526" y="529"/>
                  </a:lnTo>
                  <a:lnTo>
                    <a:pt x="8983" y="1059"/>
                  </a:lnTo>
                  <a:lnTo>
                    <a:pt x="8983" y="758"/>
                  </a:lnTo>
                  <a:lnTo>
                    <a:pt x="0" y="758"/>
                  </a:lnTo>
                  <a:lnTo>
                    <a:pt x="0" y="30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325" name="Group 109"/>
          <p:cNvGrpSpPr>
            <a:grpSpLocks/>
          </p:cNvGrpSpPr>
          <p:nvPr/>
        </p:nvGrpSpPr>
        <p:grpSpPr bwMode="auto">
          <a:xfrm>
            <a:off x="7839075" y="5932488"/>
            <a:ext cx="935038" cy="403225"/>
            <a:chOff x="4938" y="3737"/>
            <a:chExt cx="589" cy="254"/>
          </a:xfrm>
        </p:grpSpPr>
        <p:sp>
          <p:nvSpPr>
            <p:cNvPr id="9326" name="Freeform 110"/>
            <p:cNvSpPr>
              <a:spLocks noChangeArrowheads="1"/>
            </p:cNvSpPr>
            <p:nvPr/>
          </p:nvSpPr>
          <p:spPr bwMode="auto">
            <a:xfrm>
              <a:off x="4946" y="3745"/>
              <a:ext cx="583" cy="247"/>
            </a:xfrm>
            <a:custGeom>
              <a:avLst/>
              <a:gdLst/>
              <a:ahLst/>
              <a:cxnLst>
                <a:cxn ang="0">
                  <a:pos x="0" y="273"/>
                </a:cxn>
                <a:cxn ang="0">
                  <a:pos x="2042" y="273"/>
                </a:cxn>
                <a:cxn ang="0">
                  <a:pos x="2042" y="0"/>
                </a:cxn>
                <a:cxn ang="0">
                  <a:pos x="2568" y="545"/>
                </a:cxn>
                <a:cxn ang="0">
                  <a:pos x="2042" y="1090"/>
                </a:cxn>
                <a:cxn ang="0">
                  <a:pos x="2042" y="816"/>
                </a:cxn>
                <a:cxn ang="0">
                  <a:pos x="0" y="816"/>
                </a:cxn>
                <a:cxn ang="0">
                  <a:pos x="0" y="273"/>
                </a:cxn>
              </a:cxnLst>
              <a:rect l="0" t="0" r="r" b="b"/>
              <a:pathLst>
                <a:path w="2569" h="1091">
                  <a:moveTo>
                    <a:pt x="0" y="273"/>
                  </a:moveTo>
                  <a:lnTo>
                    <a:pt x="2042" y="273"/>
                  </a:lnTo>
                  <a:lnTo>
                    <a:pt x="2042" y="0"/>
                  </a:lnTo>
                  <a:lnTo>
                    <a:pt x="2568" y="545"/>
                  </a:lnTo>
                  <a:lnTo>
                    <a:pt x="2042" y="1090"/>
                  </a:lnTo>
                  <a:lnTo>
                    <a:pt x="2042" y="816"/>
                  </a:lnTo>
                  <a:lnTo>
                    <a:pt x="0" y="816"/>
                  </a:lnTo>
                  <a:lnTo>
                    <a:pt x="0" y="273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7" name="Freeform 111"/>
            <p:cNvSpPr>
              <a:spLocks noChangeArrowheads="1"/>
            </p:cNvSpPr>
            <p:nvPr/>
          </p:nvSpPr>
          <p:spPr bwMode="auto">
            <a:xfrm>
              <a:off x="4938" y="3737"/>
              <a:ext cx="583" cy="247"/>
            </a:xfrm>
            <a:custGeom>
              <a:avLst/>
              <a:gdLst/>
              <a:ahLst/>
              <a:cxnLst>
                <a:cxn ang="0">
                  <a:pos x="0" y="273"/>
                </a:cxn>
                <a:cxn ang="0">
                  <a:pos x="2042" y="273"/>
                </a:cxn>
                <a:cxn ang="0">
                  <a:pos x="2042" y="0"/>
                </a:cxn>
                <a:cxn ang="0">
                  <a:pos x="2568" y="545"/>
                </a:cxn>
                <a:cxn ang="0">
                  <a:pos x="2042" y="1090"/>
                </a:cxn>
                <a:cxn ang="0">
                  <a:pos x="2042" y="816"/>
                </a:cxn>
                <a:cxn ang="0">
                  <a:pos x="0" y="816"/>
                </a:cxn>
                <a:cxn ang="0">
                  <a:pos x="0" y="273"/>
                </a:cxn>
              </a:cxnLst>
              <a:rect l="0" t="0" r="r" b="b"/>
              <a:pathLst>
                <a:path w="2569" h="1091">
                  <a:moveTo>
                    <a:pt x="0" y="273"/>
                  </a:moveTo>
                  <a:lnTo>
                    <a:pt x="2042" y="273"/>
                  </a:lnTo>
                  <a:lnTo>
                    <a:pt x="2042" y="0"/>
                  </a:lnTo>
                  <a:lnTo>
                    <a:pt x="2568" y="545"/>
                  </a:lnTo>
                  <a:lnTo>
                    <a:pt x="2042" y="1090"/>
                  </a:lnTo>
                  <a:lnTo>
                    <a:pt x="2042" y="816"/>
                  </a:lnTo>
                  <a:lnTo>
                    <a:pt x="0" y="816"/>
                  </a:lnTo>
                  <a:lnTo>
                    <a:pt x="0" y="273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328" name="Group 112"/>
          <p:cNvGrpSpPr>
            <a:grpSpLocks/>
          </p:cNvGrpSpPr>
          <p:nvPr/>
        </p:nvGrpSpPr>
        <p:grpSpPr bwMode="auto">
          <a:xfrm>
            <a:off x="6659563" y="1341438"/>
            <a:ext cx="2338387" cy="1876425"/>
            <a:chOff x="4195" y="845"/>
            <a:chExt cx="1473" cy="1182"/>
          </a:xfrm>
        </p:grpSpPr>
        <p:sp>
          <p:nvSpPr>
            <p:cNvPr id="9329" name="AutoShape 113"/>
            <p:cNvSpPr>
              <a:spLocks noChangeArrowheads="1"/>
            </p:cNvSpPr>
            <p:nvPr/>
          </p:nvSpPr>
          <p:spPr bwMode="auto">
            <a:xfrm>
              <a:off x="4195" y="845"/>
              <a:ext cx="1474" cy="1183"/>
            </a:xfrm>
            <a:prstGeom prst="roundRect">
              <a:avLst>
                <a:gd name="adj" fmla="val 8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30" name="Text Box 114"/>
            <p:cNvSpPr txBox="1">
              <a:spLocks noChangeArrowheads="1"/>
            </p:cNvSpPr>
            <p:nvPr/>
          </p:nvSpPr>
          <p:spPr bwMode="auto">
            <a:xfrm>
              <a:off x="4195" y="845"/>
              <a:ext cx="1474" cy="1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30000"/>
                </a:lnSpc>
                <a:spcBef>
                  <a:spcPts val="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=  buněčné jádro</a:t>
              </a:r>
            </a:p>
            <a:p>
              <a:pPr>
                <a:lnSpc>
                  <a:spcPct val="130000"/>
                </a:lnSpc>
                <a:spcBef>
                  <a:spcPts val="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=  buněčná stěna  </a:t>
              </a:r>
            </a:p>
            <a:p>
              <a:pPr>
                <a:lnSpc>
                  <a:spcPct val="130000"/>
                </a:lnSpc>
                <a:spcBef>
                  <a:spcPts val="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     (membrána)</a:t>
              </a:r>
            </a:p>
            <a:p>
              <a:pPr>
                <a:lnSpc>
                  <a:spcPct val="130000"/>
                </a:lnSpc>
                <a:spcBef>
                  <a:spcPts val="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=  Golgiho aparát</a:t>
              </a:r>
            </a:p>
            <a:p>
              <a:pPr>
                <a:lnSpc>
                  <a:spcPct val="130000"/>
                </a:lnSpc>
                <a:spcBef>
                  <a:spcPts val="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=  mitochondrie</a:t>
              </a:r>
            </a:p>
          </p:txBody>
        </p:sp>
      </p:grpSp>
      <p:pic>
        <p:nvPicPr>
          <p:cNvPr id="9331" name="Picture 1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00225" y="3419475"/>
            <a:ext cx="3959225" cy="2519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332" name="Line 116"/>
          <p:cNvSpPr>
            <a:spLocks noChangeShapeType="1"/>
          </p:cNvSpPr>
          <p:nvPr/>
        </p:nvSpPr>
        <p:spPr bwMode="auto">
          <a:xfrm>
            <a:off x="1800225" y="3060700"/>
            <a:ext cx="533400" cy="1447800"/>
          </a:xfrm>
          <a:prstGeom prst="line">
            <a:avLst/>
          </a:prstGeom>
          <a:noFill/>
          <a:ln w="7632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110983" dir="6198901" algn="ctr" rotWithShape="0">
              <a:srgbClr val="B2B2B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333" name="Line 117"/>
          <p:cNvSpPr>
            <a:spLocks noChangeShapeType="1"/>
          </p:cNvSpPr>
          <p:nvPr/>
        </p:nvSpPr>
        <p:spPr bwMode="auto">
          <a:xfrm>
            <a:off x="3886200" y="3200400"/>
            <a:ext cx="457200" cy="1371600"/>
          </a:xfrm>
          <a:prstGeom prst="line">
            <a:avLst/>
          </a:prstGeom>
          <a:noFill/>
          <a:ln w="7632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110983" dir="6198901" algn="ctr" rotWithShape="0">
              <a:srgbClr val="B2B2B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334" name="Line 118"/>
          <p:cNvSpPr>
            <a:spLocks noChangeShapeType="1"/>
          </p:cNvSpPr>
          <p:nvPr/>
        </p:nvSpPr>
        <p:spPr bwMode="auto">
          <a:xfrm>
            <a:off x="2601913" y="2446338"/>
            <a:ext cx="457200" cy="1447800"/>
          </a:xfrm>
          <a:prstGeom prst="line">
            <a:avLst/>
          </a:prstGeom>
          <a:noFill/>
          <a:ln w="7632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110983" dir="6198901" algn="ctr" rotWithShape="0">
              <a:srgbClr val="B2B2B2"/>
            </a:outerShd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Group 1"/>
          <p:cNvGrpSpPr>
            <a:grpSpLocks/>
          </p:cNvGrpSpPr>
          <p:nvPr/>
        </p:nvGrpSpPr>
        <p:grpSpPr bwMode="auto">
          <a:xfrm>
            <a:off x="76200" y="2189163"/>
            <a:ext cx="4587875" cy="2152650"/>
            <a:chOff x="48" y="1379"/>
            <a:chExt cx="2890" cy="1356"/>
          </a:xfrm>
        </p:grpSpPr>
        <p:sp>
          <p:nvSpPr>
            <p:cNvPr id="10242" name="Freeform 2"/>
            <p:cNvSpPr>
              <a:spLocks noChangeArrowheads="1"/>
            </p:cNvSpPr>
            <p:nvPr/>
          </p:nvSpPr>
          <p:spPr bwMode="auto">
            <a:xfrm>
              <a:off x="48" y="1379"/>
              <a:ext cx="2891" cy="1357"/>
            </a:xfrm>
            <a:custGeom>
              <a:avLst/>
              <a:gdLst/>
              <a:ahLst/>
              <a:cxnLst>
                <a:cxn ang="0">
                  <a:pos x="2857" y="0"/>
                </a:cxn>
                <a:cxn ang="0">
                  <a:pos x="2857" y="3824"/>
                </a:cxn>
                <a:cxn ang="0">
                  <a:pos x="0" y="3824"/>
                </a:cxn>
                <a:cxn ang="0">
                  <a:pos x="6374" y="5985"/>
                </a:cxn>
                <a:cxn ang="0">
                  <a:pos x="12749" y="3824"/>
                </a:cxn>
                <a:cxn ang="0">
                  <a:pos x="9891" y="3824"/>
                </a:cxn>
                <a:cxn ang="0">
                  <a:pos x="9891" y="0"/>
                </a:cxn>
                <a:cxn ang="0">
                  <a:pos x="2857" y="0"/>
                </a:cxn>
              </a:cxnLst>
              <a:rect l="0" t="0" r="r" b="b"/>
              <a:pathLst>
                <a:path w="12750" h="5986">
                  <a:moveTo>
                    <a:pt x="2857" y="0"/>
                  </a:moveTo>
                  <a:lnTo>
                    <a:pt x="2857" y="3824"/>
                  </a:lnTo>
                  <a:lnTo>
                    <a:pt x="0" y="3824"/>
                  </a:lnTo>
                  <a:lnTo>
                    <a:pt x="6374" y="5985"/>
                  </a:lnTo>
                  <a:lnTo>
                    <a:pt x="12749" y="3824"/>
                  </a:lnTo>
                  <a:lnTo>
                    <a:pt x="9891" y="3824"/>
                  </a:lnTo>
                  <a:lnTo>
                    <a:pt x="9891" y="0"/>
                  </a:lnTo>
                  <a:lnTo>
                    <a:pt x="2857" y="0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66CCFF">
                    <a:alpha val="50000"/>
                  </a:srgbClr>
                </a:gs>
              </a:gsLst>
              <a:lin ang="5400000" scaled="1"/>
            </a:gra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243" name="Group 3"/>
          <p:cNvGrpSpPr>
            <a:grpSpLocks/>
          </p:cNvGrpSpPr>
          <p:nvPr/>
        </p:nvGrpSpPr>
        <p:grpSpPr bwMode="auto">
          <a:xfrm>
            <a:off x="1143000" y="2185988"/>
            <a:ext cx="1630363" cy="1052512"/>
            <a:chOff x="720" y="1377"/>
            <a:chExt cx="1027" cy="663"/>
          </a:xfrm>
        </p:grpSpPr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720" y="1377"/>
              <a:ext cx="1028" cy="6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20000"/>
                </a:lnSpc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 Bílkoviny</a:t>
              </a:r>
            </a:p>
            <a:p>
              <a:pPr>
                <a:lnSpc>
                  <a:spcPct val="120000"/>
                </a:lnSpc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 Sacharidy </a:t>
              </a:r>
            </a:p>
            <a:p>
              <a:pPr>
                <a:lnSpc>
                  <a:spcPct val="120000"/>
                </a:lnSpc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 Tuky </a:t>
              </a:r>
            </a:p>
          </p:txBody>
        </p:sp>
      </p:grpSp>
      <p:grpSp>
        <p:nvGrpSpPr>
          <p:cNvPr id="10245" name="Group 5"/>
          <p:cNvGrpSpPr>
            <a:grpSpLocks/>
          </p:cNvGrpSpPr>
          <p:nvPr/>
        </p:nvGrpSpPr>
        <p:grpSpPr bwMode="auto">
          <a:xfrm>
            <a:off x="527050" y="1368425"/>
            <a:ext cx="3732213" cy="822325"/>
            <a:chOff x="332" y="862"/>
            <a:chExt cx="2351" cy="518"/>
          </a:xfrm>
        </p:grpSpPr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332" y="862"/>
              <a:ext cx="2352" cy="51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dirty="0">
                  <a:solidFill>
                    <a:srgbClr val="0000CC"/>
                  </a:solidFill>
                </a:rPr>
                <a:t>Makroživiny</a:t>
              </a:r>
              <a:r>
                <a:rPr lang="cs-CZ" sz="1600" b="0" dirty="0">
                  <a:solidFill>
                    <a:srgbClr val="0000CC"/>
                  </a:solidFill>
                </a:rPr>
                <a:t> - pohonné hmoty pro buněčnou látkovou přeměnu – těch máme nadbytek</a:t>
              </a:r>
            </a:p>
          </p:txBody>
        </p:sp>
      </p:grpSp>
      <p:grpSp>
        <p:nvGrpSpPr>
          <p:cNvPr id="10247" name="Group 7"/>
          <p:cNvGrpSpPr>
            <a:grpSpLocks/>
          </p:cNvGrpSpPr>
          <p:nvPr/>
        </p:nvGrpSpPr>
        <p:grpSpPr bwMode="auto">
          <a:xfrm>
            <a:off x="1681163" y="2393950"/>
            <a:ext cx="2352675" cy="1933575"/>
            <a:chOff x="1059" y="1508"/>
            <a:chExt cx="1482" cy="1218"/>
          </a:xfrm>
        </p:grpSpPr>
        <p:sp>
          <p:nvSpPr>
            <p:cNvPr id="10248" name="Freeform 8"/>
            <p:cNvSpPr>
              <a:spLocks noChangeArrowheads="1"/>
            </p:cNvSpPr>
            <p:nvPr/>
          </p:nvSpPr>
          <p:spPr bwMode="auto">
            <a:xfrm>
              <a:off x="1059" y="1508"/>
              <a:ext cx="1483" cy="1219"/>
            </a:xfrm>
            <a:custGeom>
              <a:avLst/>
              <a:gdLst/>
              <a:ahLst/>
              <a:cxnLst>
                <a:cxn ang="0">
                  <a:pos x="1877" y="5375"/>
                </a:cxn>
                <a:cxn ang="0">
                  <a:pos x="0" y="3582"/>
                </a:cxn>
                <a:cxn ang="0">
                  <a:pos x="538" y="3573"/>
                </a:cxn>
                <a:cxn ang="0">
                  <a:pos x="530" y="3150"/>
                </a:cxn>
                <a:cxn ang="0">
                  <a:pos x="3632" y="50"/>
                </a:cxn>
                <a:cxn ang="0">
                  <a:pos x="6500" y="0"/>
                </a:cxn>
                <a:cxn ang="0">
                  <a:pos x="6538" y="2156"/>
                </a:cxn>
                <a:cxn ang="0">
                  <a:pos x="3669" y="2206"/>
                </a:cxn>
                <a:cxn ang="0">
                  <a:pos x="3146" y="3104"/>
                </a:cxn>
                <a:cxn ang="0">
                  <a:pos x="3153" y="3527"/>
                </a:cxn>
                <a:cxn ang="0">
                  <a:pos x="3692" y="3518"/>
                </a:cxn>
                <a:cxn ang="0">
                  <a:pos x="1877" y="5375"/>
                </a:cxn>
              </a:cxnLst>
              <a:rect l="0" t="0" r="r" b="b"/>
              <a:pathLst>
                <a:path w="6539" h="5376">
                  <a:moveTo>
                    <a:pt x="1877" y="5375"/>
                  </a:moveTo>
                  <a:lnTo>
                    <a:pt x="0" y="3582"/>
                  </a:lnTo>
                  <a:lnTo>
                    <a:pt x="538" y="3573"/>
                  </a:lnTo>
                  <a:lnTo>
                    <a:pt x="530" y="3150"/>
                  </a:lnTo>
                  <a:cubicBezTo>
                    <a:pt x="501" y="1468"/>
                    <a:pt x="1890" y="81"/>
                    <a:pt x="3632" y="50"/>
                  </a:cubicBezTo>
                  <a:lnTo>
                    <a:pt x="6500" y="0"/>
                  </a:lnTo>
                  <a:lnTo>
                    <a:pt x="6538" y="2156"/>
                  </a:lnTo>
                  <a:lnTo>
                    <a:pt x="3669" y="2206"/>
                  </a:lnTo>
                  <a:cubicBezTo>
                    <a:pt x="3372" y="2211"/>
                    <a:pt x="3137" y="2613"/>
                    <a:pt x="3146" y="3104"/>
                  </a:cubicBezTo>
                  <a:lnTo>
                    <a:pt x="3153" y="3527"/>
                  </a:lnTo>
                  <a:lnTo>
                    <a:pt x="3692" y="3518"/>
                  </a:lnTo>
                  <a:lnTo>
                    <a:pt x="1877" y="5375"/>
                  </a:lnTo>
                </a:path>
              </a:pathLst>
            </a:custGeom>
            <a:blipFill dpi="0" rotWithShape="0">
              <a:blip r:embed="rId3" cstate="print">
                <a:alphaModFix amt="50000"/>
              </a:blip>
              <a:srcRect/>
              <a:stretch>
                <a:fillRect/>
              </a:stretch>
            </a:blipFill>
            <a:ln w="936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9" name="Freeform 9"/>
            <p:cNvSpPr>
              <a:spLocks noChangeArrowheads="1"/>
            </p:cNvSpPr>
            <p:nvPr/>
          </p:nvSpPr>
          <p:spPr bwMode="auto">
            <a:xfrm>
              <a:off x="1059" y="1508"/>
              <a:ext cx="1483" cy="1219"/>
            </a:xfrm>
            <a:custGeom>
              <a:avLst/>
              <a:gdLst/>
              <a:ahLst/>
              <a:cxnLst>
                <a:cxn ang="0">
                  <a:pos x="1877" y="5375"/>
                </a:cxn>
                <a:cxn ang="0">
                  <a:pos x="0" y="3582"/>
                </a:cxn>
                <a:cxn ang="0">
                  <a:pos x="538" y="3573"/>
                </a:cxn>
                <a:cxn ang="0">
                  <a:pos x="530" y="3150"/>
                </a:cxn>
                <a:cxn ang="0">
                  <a:pos x="3632" y="50"/>
                </a:cxn>
                <a:cxn ang="0">
                  <a:pos x="6500" y="0"/>
                </a:cxn>
                <a:cxn ang="0">
                  <a:pos x="6538" y="2156"/>
                </a:cxn>
                <a:cxn ang="0">
                  <a:pos x="3669" y="2206"/>
                </a:cxn>
                <a:cxn ang="0">
                  <a:pos x="3146" y="3104"/>
                </a:cxn>
                <a:cxn ang="0">
                  <a:pos x="3153" y="3527"/>
                </a:cxn>
                <a:cxn ang="0">
                  <a:pos x="3692" y="3518"/>
                </a:cxn>
                <a:cxn ang="0">
                  <a:pos x="1877" y="5375"/>
                </a:cxn>
              </a:cxnLst>
              <a:rect l="0" t="0" r="r" b="b"/>
              <a:pathLst>
                <a:path w="6539" h="5376">
                  <a:moveTo>
                    <a:pt x="1877" y="5375"/>
                  </a:moveTo>
                  <a:lnTo>
                    <a:pt x="0" y="3582"/>
                  </a:lnTo>
                  <a:lnTo>
                    <a:pt x="538" y="3573"/>
                  </a:lnTo>
                  <a:lnTo>
                    <a:pt x="530" y="3150"/>
                  </a:lnTo>
                  <a:cubicBezTo>
                    <a:pt x="501" y="1468"/>
                    <a:pt x="1890" y="81"/>
                    <a:pt x="3632" y="50"/>
                  </a:cubicBezTo>
                  <a:lnTo>
                    <a:pt x="6500" y="0"/>
                  </a:lnTo>
                  <a:lnTo>
                    <a:pt x="6538" y="2156"/>
                  </a:lnTo>
                  <a:lnTo>
                    <a:pt x="3669" y="2206"/>
                  </a:lnTo>
                  <a:cubicBezTo>
                    <a:pt x="3372" y="2211"/>
                    <a:pt x="3137" y="2613"/>
                    <a:pt x="3146" y="3104"/>
                  </a:cubicBezTo>
                  <a:lnTo>
                    <a:pt x="3153" y="3527"/>
                  </a:lnTo>
                  <a:lnTo>
                    <a:pt x="3692" y="3518"/>
                  </a:lnTo>
                  <a:lnTo>
                    <a:pt x="1877" y="5375"/>
                  </a:lnTo>
                </a:path>
              </a:pathLst>
            </a:cu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250" name="Group 10"/>
          <p:cNvGrpSpPr>
            <a:grpSpLocks/>
          </p:cNvGrpSpPr>
          <p:nvPr/>
        </p:nvGrpSpPr>
        <p:grpSpPr bwMode="auto">
          <a:xfrm>
            <a:off x="3959225" y="2025650"/>
            <a:ext cx="1943100" cy="1752600"/>
            <a:chOff x="2494" y="1276"/>
            <a:chExt cx="1224" cy="1104"/>
          </a:xfrm>
        </p:grpSpPr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2494" y="1276"/>
              <a:ext cx="1225" cy="11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dirty="0">
                  <a:solidFill>
                    <a:srgbClr val="F00000"/>
                  </a:solidFill>
                </a:rPr>
                <a:t>Mikroživiny</a:t>
              </a:r>
              <a:r>
                <a:rPr lang="cs-CZ" sz="1600" b="0" dirty="0">
                  <a:solidFill>
                    <a:srgbClr val="F00000"/>
                  </a:solidFill>
                </a:rPr>
                <a:t> umožňují výrobu energie v buňkách – těch máme nedostatek</a:t>
              </a:r>
            </a:p>
          </p:txBody>
        </p:sp>
      </p:grpSp>
      <p:grpSp>
        <p:nvGrpSpPr>
          <p:cNvPr id="10252" name="Group 12"/>
          <p:cNvGrpSpPr>
            <a:grpSpLocks/>
          </p:cNvGrpSpPr>
          <p:nvPr/>
        </p:nvGrpSpPr>
        <p:grpSpPr bwMode="auto">
          <a:xfrm>
            <a:off x="2687638" y="2414588"/>
            <a:ext cx="1330325" cy="749300"/>
            <a:chOff x="1693" y="1521"/>
            <a:chExt cx="838" cy="472"/>
          </a:xfrm>
        </p:grpSpPr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1693" y="1521"/>
              <a:ext cx="839" cy="4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45720" tIns="46800" rIns="90000" bIns="46800"/>
            <a:lstStyle/>
            <a:p>
              <a:pPr>
                <a:lnSpc>
                  <a:spcPct val="90000"/>
                </a:lnSpc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 Vitamíny  </a:t>
              </a:r>
            </a:p>
            <a:p>
              <a:pPr>
                <a:lnSpc>
                  <a:spcPct val="90000"/>
                </a:lnSpc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 Minerální látky </a:t>
              </a:r>
            </a:p>
            <a:p>
              <a:pPr>
                <a:lnSpc>
                  <a:spcPct val="90000"/>
                </a:lnSpc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 Stopové prvky</a:t>
              </a:r>
            </a:p>
            <a:p>
              <a:pPr>
                <a:lnSpc>
                  <a:spcPct val="90000"/>
                </a:lnSpc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 Aminokyseliny</a:t>
              </a:r>
            </a:p>
          </p:txBody>
        </p:sp>
      </p:grpSp>
      <p:grpSp>
        <p:nvGrpSpPr>
          <p:cNvPr id="10254" name="Group 14"/>
          <p:cNvGrpSpPr>
            <a:grpSpLocks/>
          </p:cNvGrpSpPr>
          <p:nvPr/>
        </p:nvGrpSpPr>
        <p:grpSpPr bwMode="auto">
          <a:xfrm>
            <a:off x="5886451" y="1444625"/>
            <a:ext cx="3257551" cy="3424238"/>
            <a:chOff x="3708" y="910"/>
            <a:chExt cx="2052" cy="2157"/>
          </a:xfrm>
        </p:grpSpPr>
        <p:sp>
          <p:nvSpPr>
            <p:cNvPr id="10255" name="Text Box 15"/>
            <p:cNvSpPr txBox="1">
              <a:spLocks noChangeArrowheads="1"/>
            </p:cNvSpPr>
            <p:nvPr/>
          </p:nvSpPr>
          <p:spPr bwMode="auto">
            <a:xfrm>
              <a:off x="3708" y="910"/>
              <a:ext cx="2052" cy="21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00000"/>
                  </a:solidFill>
                </a:rPr>
                <a:t>Bez nich by život nebyl </a:t>
              </a:r>
              <a:r>
                <a:rPr lang="cs-CZ" sz="1600" b="0" dirty="0" smtClean="0">
                  <a:solidFill>
                    <a:srgbClr val="C00000"/>
                  </a:solidFill>
                </a:rPr>
                <a:t>možný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Buněčné </a:t>
              </a:r>
              <a:r>
                <a:rPr lang="cs-CZ" sz="1600" b="0" dirty="0">
                  <a:solidFill>
                    <a:srgbClr val="000000"/>
                  </a:solidFill>
                </a:rPr>
                <a:t>mikroživiny nejsou závislé na typu buněk, ale jsou potřebné pro mnoho biochemických reakcí.</a:t>
              </a:r>
            </a:p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00000"/>
                  </a:solidFill>
                </a:rPr>
                <a:t>Chronický nedostatek mikroživin </a:t>
              </a:r>
              <a:r>
                <a:rPr lang="cs-CZ" sz="1600" b="0" dirty="0">
                  <a:solidFill>
                    <a:srgbClr val="000000"/>
                  </a:solidFill>
                </a:rPr>
                <a:t>je nejčastějším základem snížené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imunity </a:t>
              </a:r>
              <a:r>
                <a:rPr lang="cs-CZ" sz="1600" b="0" dirty="0">
                  <a:solidFill>
                    <a:srgbClr val="000000"/>
                  </a:solidFill>
                </a:rPr>
                <a:t>a hlavní příčinou civilizačních nemocí, jako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srdeční </a:t>
              </a:r>
              <a:r>
                <a:rPr lang="cs-CZ" sz="1600" b="0" dirty="0">
                  <a:solidFill>
                    <a:srgbClr val="000000"/>
                  </a:solidFill>
                </a:rPr>
                <a:t>infarkt a rakovina. Hlavní příčinou jejich nedostatku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v </a:t>
              </a:r>
              <a:r>
                <a:rPr lang="cs-CZ" sz="1600" b="0" dirty="0">
                  <a:solidFill>
                    <a:srgbClr val="000000"/>
                  </a:solidFill>
                </a:rPr>
                <a:t>potravinách je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jejich zpracování při průmyslové  výrobě</a:t>
              </a: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256" name="Group 16"/>
          <p:cNvGrpSpPr>
            <a:grpSpLocks/>
          </p:cNvGrpSpPr>
          <p:nvPr/>
        </p:nvGrpSpPr>
        <p:grpSpPr bwMode="auto">
          <a:xfrm>
            <a:off x="381000" y="5821363"/>
            <a:ext cx="2894013" cy="457200"/>
            <a:chOff x="240" y="3667"/>
            <a:chExt cx="1823" cy="288"/>
          </a:xfrm>
        </p:grpSpPr>
        <p:sp>
          <p:nvSpPr>
            <p:cNvPr id="10257" name="Text Box 17"/>
            <p:cNvSpPr txBox="1">
              <a:spLocks noChangeArrowheads="1"/>
            </p:cNvSpPr>
            <p:nvPr/>
          </p:nvSpPr>
          <p:spPr bwMode="auto">
            <a:xfrm>
              <a:off x="240" y="3667"/>
              <a:ext cx="1824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00000"/>
                  </a:solidFill>
                </a:rPr>
                <a:t>V mitochondriích se produkuje bioenergie pro látkovou přeměnu</a:t>
              </a:r>
            </a:p>
          </p:txBody>
        </p:sp>
      </p:grpSp>
      <p:pic>
        <p:nvPicPr>
          <p:cNvPr id="10258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8275" y="4449763"/>
            <a:ext cx="19812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9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4876800"/>
            <a:ext cx="1752600" cy="17018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pic>
      <p:grpSp>
        <p:nvGrpSpPr>
          <p:cNvPr id="10260" name="Group 20"/>
          <p:cNvGrpSpPr>
            <a:grpSpLocks/>
          </p:cNvGrpSpPr>
          <p:nvPr/>
        </p:nvGrpSpPr>
        <p:grpSpPr bwMode="auto">
          <a:xfrm>
            <a:off x="5867400" y="6080125"/>
            <a:ext cx="2436813" cy="457200"/>
            <a:chOff x="3696" y="3830"/>
            <a:chExt cx="1535" cy="288"/>
          </a:xfrm>
        </p:grpSpPr>
        <p:sp>
          <p:nvSpPr>
            <p:cNvPr id="10261" name="Text Box 21"/>
            <p:cNvSpPr txBox="1">
              <a:spLocks noChangeArrowheads="1"/>
            </p:cNvSpPr>
            <p:nvPr/>
          </p:nvSpPr>
          <p:spPr bwMode="auto">
            <a:xfrm>
              <a:off x="3696" y="3830"/>
              <a:ext cx="1536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Mitochondrie pod mikroskopem</a:t>
              </a:r>
            </a:p>
          </p:txBody>
        </p:sp>
      </p:grpSp>
      <p:pic>
        <p:nvPicPr>
          <p:cNvPr id="10262" name="Picture 2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4373563"/>
            <a:ext cx="3962400" cy="1598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228600" y="3886200"/>
            <a:ext cx="1984375" cy="1423988"/>
            <a:chOff x="144" y="2448"/>
            <a:chExt cx="1250" cy="897"/>
          </a:xfrm>
        </p:grpSpPr>
        <p:grpSp>
          <p:nvGrpSpPr>
            <p:cNvPr id="10264" name="Group 24"/>
            <p:cNvGrpSpPr>
              <a:grpSpLocks/>
            </p:cNvGrpSpPr>
            <p:nvPr/>
          </p:nvGrpSpPr>
          <p:grpSpPr bwMode="auto">
            <a:xfrm>
              <a:off x="187" y="2448"/>
              <a:ext cx="121" cy="762"/>
              <a:chOff x="187" y="2448"/>
              <a:chExt cx="121" cy="762"/>
            </a:xfrm>
          </p:grpSpPr>
          <p:sp>
            <p:nvSpPr>
              <p:cNvPr id="10265" name="Freeform 25"/>
              <p:cNvSpPr>
                <a:spLocks noChangeArrowheads="1"/>
              </p:cNvSpPr>
              <p:nvPr/>
            </p:nvSpPr>
            <p:spPr bwMode="auto">
              <a:xfrm>
                <a:off x="187" y="2448"/>
                <a:ext cx="122" cy="764"/>
              </a:xfrm>
              <a:custGeom>
                <a:avLst/>
                <a:gdLst/>
                <a:ahLst/>
                <a:cxnLst>
                  <a:cxn ang="0">
                    <a:pos x="270" y="0"/>
                  </a:cxn>
                  <a:cxn ang="0">
                    <a:pos x="539" y="80"/>
                  </a:cxn>
                  <a:cxn ang="0">
                    <a:pos x="539" y="3285"/>
                  </a:cxn>
                  <a:cxn ang="0">
                    <a:pos x="270" y="3366"/>
                  </a:cxn>
                  <a:cxn ang="0">
                    <a:pos x="0" y="3285"/>
                  </a:cxn>
                  <a:cxn ang="0">
                    <a:pos x="0" y="80"/>
                  </a:cxn>
                  <a:cxn ang="0">
                    <a:pos x="270" y="0"/>
                  </a:cxn>
                </a:cxnLst>
                <a:rect l="0" t="0" r="r" b="b"/>
                <a:pathLst>
                  <a:path w="540" h="3367">
                    <a:moveTo>
                      <a:pt x="270" y="0"/>
                    </a:moveTo>
                    <a:cubicBezTo>
                      <a:pt x="417" y="0"/>
                      <a:pt x="539" y="36"/>
                      <a:pt x="539" y="80"/>
                    </a:cubicBezTo>
                    <a:lnTo>
                      <a:pt x="539" y="3285"/>
                    </a:lnTo>
                    <a:cubicBezTo>
                      <a:pt x="539" y="3329"/>
                      <a:pt x="417" y="3366"/>
                      <a:pt x="270" y="3366"/>
                    </a:cubicBezTo>
                    <a:cubicBezTo>
                      <a:pt x="123" y="3366"/>
                      <a:pt x="0" y="3329"/>
                      <a:pt x="0" y="3285"/>
                    </a:cubicBezTo>
                    <a:lnTo>
                      <a:pt x="0" y="80"/>
                    </a:lnTo>
                    <a:cubicBezTo>
                      <a:pt x="0" y="36"/>
                      <a:pt x="123" y="0"/>
                      <a:pt x="270" y="0"/>
                    </a:cubicBezTo>
                  </a:path>
                </a:pathLst>
              </a:custGeom>
              <a:solidFill>
                <a:srgbClr val="00CC99">
                  <a:alpha val="50000"/>
                </a:srgbClr>
              </a:solidFill>
              <a:ln w="936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66" name="Freeform 26"/>
              <p:cNvSpPr>
                <a:spLocks noChangeArrowheads="1"/>
              </p:cNvSpPr>
              <p:nvPr/>
            </p:nvSpPr>
            <p:spPr bwMode="auto">
              <a:xfrm>
                <a:off x="187" y="2448"/>
                <a:ext cx="122" cy="37"/>
              </a:xfrm>
              <a:custGeom>
                <a:avLst/>
                <a:gdLst/>
                <a:ahLst/>
                <a:cxnLst>
                  <a:cxn ang="0">
                    <a:pos x="270" y="0"/>
                  </a:cxn>
                  <a:cxn ang="0">
                    <a:pos x="539" y="80"/>
                  </a:cxn>
                  <a:cxn ang="0">
                    <a:pos x="270" y="160"/>
                  </a:cxn>
                  <a:cxn ang="0">
                    <a:pos x="0" y="80"/>
                  </a:cxn>
                  <a:cxn ang="0">
                    <a:pos x="270" y="0"/>
                  </a:cxn>
                </a:cxnLst>
                <a:rect l="0" t="0" r="r" b="b"/>
                <a:pathLst>
                  <a:path w="540" h="161">
                    <a:moveTo>
                      <a:pt x="270" y="0"/>
                    </a:moveTo>
                    <a:cubicBezTo>
                      <a:pt x="417" y="0"/>
                      <a:pt x="539" y="36"/>
                      <a:pt x="539" y="80"/>
                    </a:cubicBezTo>
                    <a:cubicBezTo>
                      <a:pt x="539" y="124"/>
                      <a:pt x="417" y="160"/>
                      <a:pt x="270" y="160"/>
                    </a:cubicBezTo>
                    <a:cubicBezTo>
                      <a:pt x="123" y="160"/>
                      <a:pt x="0" y="124"/>
                      <a:pt x="0" y="80"/>
                    </a:cubicBezTo>
                    <a:cubicBezTo>
                      <a:pt x="0" y="36"/>
                      <a:pt x="123" y="0"/>
                      <a:pt x="270" y="0"/>
                    </a:cubicBezTo>
                  </a:path>
                </a:pathLst>
              </a:custGeom>
              <a:solidFill>
                <a:srgbClr val="5AE0BF">
                  <a:alpha val="50000"/>
                </a:srgbClr>
              </a:solidFill>
              <a:ln w="936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67" name="Group 27"/>
            <p:cNvGrpSpPr>
              <a:grpSpLocks/>
            </p:cNvGrpSpPr>
            <p:nvPr/>
          </p:nvGrpSpPr>
          <p:grpSpPr bwMode="auto">
            <a:xfrm>
              <a:off x="144" y="2885"/>
              <a:ext cx="670" cy="415"/>
              <a:chOff x="144" y="2885"/>
              <a:chExt cx="670" cy="415"/>
            </a:xfrm>
          </p:grpSpPr>
          <p:pic>
            <p:nvPicPr>
              <p:cNvPr id="10268" name="Picture 28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44" y="2885"/>
                <a:ext cx="671" cy="416"/>
              </a:xfrm>
              <a:prstGeom prst="rect">
                <a:avLst/>
              </a:prstGeom>
              <a:noFill/>
              <a:effectLst/>
            </p:spPr>
          </p:pic>
        </p:grpSp>
        <p:grpSp>
          <p:nvGrpSpPr>
            <p:cNvPr id="10269" name="Group 29"/>
            <p:cNvGrpSpPr>
              <a:grpSpLocks/>
            </p:cNvGrpSpPr>
            <p:nvPr/>
          </p:nvGrpSpPr>
          <p:grpSpPr bwMode="auto">
            <a:xfrm>
              <a:off x="145" y="2751"/>
              <a:ext cx="670" cy="235"/>
              <a:chOff x="145" y="2751"/>
              <a:chExt cx="670" cy="235"/>
            </a:xfrm>
          </p:grpSpPr>
          <p:pic>
            <p:nvPicPr>
              <p:cNvPr id="10270" name="Picture 30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45" y="2751"/>
                <a:ext cx="671" cy="236"/>
              </a:xfrm>
              <a:prstGeom prst="rect">
                <a:avLst/>
              </a:prstGeom>
              <a:noFill/>
              <a:effectLst/>
            </p:spPr>
          </p:pic>
        </p:grpSp>
        <p:grpSp>
          <p:nvGrpSpPr>
            <p:cNvPr id="10271" name="Group 31"/>
            <p:cNvGrpSpPr>
              <a:grpSpLocks/>
            </p:cNvGrpSpPr>
            <p:nvPr/>
          </p:nvGrpSpPr>
          <p:grpSpPr bwMode="auto">
            <a:xfrm>
              <a:off x="550" y="3031"/>
              <a:ext cx="121" cy="89"/>
              <a:chOff x="550" y="3031"/>
              <a:chExt cx="121" cy="89"/>
            </a:xfrm>
          </p:grpSpPr>
          <p:sp>
            <p:nvSpPr>
              <p:cNvPr id="10272" name="AutoShape 32"/>
              <p:cNvSpPr>
                <a:spLocks noChangeArrowheads="1"/>
              </p:cNvSpPr>
              <p:nvPr/>
            </p:nvSpPr>
            <p:spPr bwMode="auto">
              <a:xfrm>
                <a:off x="550" y="3031"/>
                <a:ext cx="122" cy="90"/>
              </a:xfrm>
              <a:prstGeom prst="roundRect">
                <a:avLst>
                  <a:gd name="adj" fmla="val 1111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73" name="Group 33"/>
            <p:cNvGrpSpPr>
              <a:grpSpLocks/>
            </p:cNvGrpSpPr>
            <p:nvPr/>
          </p:nvGrpSpPr>
          <p:grpSpPr bwMode="auto">
            <a:xfrm>
              <a:off x="388" y="3031"/>
              <a:ext cx="80" cy="89"/>
              <a:chOff x="388" y="3031"/>
              <a:chExt cx="80" cy="89"/>
            </a:xfrm>
          </p:grpSpPr>
          <p:sp>
            <p:nvSpPr>
              <p:cNvPr id="10274" name="AutoShape 34"/>
              <p:cNvSpPr>
                <a:spLocks noChangeArrowheads="1"/>
              </p:cNvSpPr>
              <p:nvPr/>
            </p:nvSpPr>
            <p:spPr bwMode="auto">
              <a:xfrm>
                <a:off x="388" y="3031"/>
                <a:ext cx="81" cy="90"/>
              </a:xfrm>
              <a:prstGeom prst="roundRect">
                <a:avLst>
                  <a:gd name="adj" fmla="val 1250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75" name="Group 35"/>
            <p:cNvGrpSpPr>
              <a:grpSpLocks/>
            </p:cNvGrpSpPr>
            <p:nvPr/>
          </p:nvGrpSpPr>
          <p:grpSpPr bwMode="auto">
            <a:xfrm>
              <a:off x="184" y="3031"/>
              <a:ext cx="121" cy="89"/>
              <a:chOff x="184" y="3031"/>
              <a:chExt cx="121" cy="89"/>
            </a:xfrm>
          </p:grpSpPr>
          <p:sp>
            <p:nvSpPr>
              <p:cNvPr id="10276" name="AutoShape 36"/>
              <p:cNvSpPr>
                <a:spLocks noChangeArrowheads="1"/>
              </p:cNvSpPr>
              <p:nvPr/>
            </p:nvSpPr>
            <p:spPr bwMode="auto">
              <a:xfrm>
                <a:off x="184" y="3031"/>
                <a:ext cx="122" cy="90"/>
              </a:xfrm>
              <a:prstGeom prst="roundRect">
                <a:avLst>
                  <a:gd name="adj" fmla="val 1111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77" name="Group 37"/>
            <p:cNvGrpSpPr>
              <a:grpSpLocks/>
            </p:cNvGrpSpPr>
            <p:nvPr/>
          </p:nvGrpSpPr>
          <p:grpSpPr bwMode="auto">
            <a:xfrm>
              <a:off x="550" y="3166"/>
              <a:ext cx="121" cy="89"/>
              <a:chOff x="550" y="3166"/>
              <a:chExt cx="121" cy="89"/>
            </a:xfrm>
          </p:grpSpPr>
          <p:sp>
            <p:nvSpPr>
              <p:cNvPr id="10278" name="AutoShape 38"/>
              <p:cNvSpPr>
                <a:spLocks noChangeArrowheads="1"/>
              </p:cNvSpPr>
              <p:nvPr/>
            </p:nvSpPr>
            <p:spPr bwMode="auto">
              <a:xfrm>
                <a:off x="550" y="3166"/>
                <a:ext cx="122" cy="90"/>
              </a:xfrm>
              <a:prstGeom prst="roundRect">
                <a:avLst>
                  <a:gd name="adj" fmla="val 1111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79" name="Group 39"/>
            <p:cNvGrpSpPr>
              <a:grpSpLocks/>
            </p:cNvGrpSpPr>
            <p:nvPr/>
          </p:nvGrpSpPr>
          <p:grpSpPr bwMode="auto">
            <a:xfrm>
              <a:off x="388" y="3166"/>
              <a:ext cx="80" cy="89"/>
              <a:chOff x="388" y="3166"/>
              <a:chExt cx="80" cy="89"/>
            </a:xfrm>
          </p:grpSpPr>
          <p:sp>
            <p:nvSpPr>
              <p:cNvPr id="10280" name="AutoShape 40"/>
              <p:cNvSpPr>
                <a:spLocks noChangeArrowheads="1"/>
              </p:cNvSpPr>
              <p:nvPr/>
            </p:nvSpPr>
            <p:spPr bwMode="auto">
              <a:xfrm>
                <a:off x="388" y="3166"/>
                <a:ext cx="81" cy="90"/>
              </a:xfrm>
              <a:prstGeom prst="roundRect">
                <a:avLst>
                  <a:gd name="adj" fmla="val 1250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81" name="Group 41"/>
            <p:cNvGrpSpPr>
              <a:grpSpLocks/>
            </p:cNvGrpSpPr>
            <p:nvPr/>
          </p:nvGrpSpPr>
          <p:grpSpPr bwMode="auto">
            <a:xfrm>
              <a:off x="184" y="3166"/>
              <a:ext cx="121" cy="89"/>
              <a:chOff x="184" y="3166"/>
              <a:chExt cx="121" cy="89"/>
            </a:xfrm>
          </p:grpSpPr>
          <p:sp>
            <p:nvSpPr>
              <p:cNvPr id="10282" name="AutoShape 42"/>
              <p:cNvSpPr>
                <a:spLocks noChangeArrowheads="1"/>
              </p:cNvSpPr>
              <p:nvPr/>
            </p:nvSpPr>
            <p:spPr bwMode="auto">
              <a:xfrm>
                <a:off x="184" y="3166"/>
                <a:ext cx="122" cy="90"/>
              </a:xfrm>
              <a:prstGeom prst="roundRect">
                <a:avLst>
                  <a:gd name="adj" fmla="val 1111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83" name="Group 43"/>
            <p:cNvGrpSpPr>
              <a:grpSpLocks/>
            </p:cNvGrpSpPr>
            <p:nvPr/>
          </p:nvGrpSpPr>
          <p:grpSpPr bwMode="auto">
            <a:xfrm>
              <a:off x="957" y="2852"/>
              <a:ext cx="164" cy="493"/>
              <a:chOff x="957" y="2852"/>
              <a:chExt cx="164" cy="493"/>
            </a:xfrm>
          </p:grpSpPr>
          <p:grpSp>
            <p:nvGrpSpPr>
              <p:cNvPr id="10284" name="Group 44"/>
              <p:cNvGrpSpPr>
                <a:grpSpLocks/>
              </p:cNvGrpSpPr>
              <p:nvPr/>
            </p:nvGrpSpPr>
            <p:grpSpPr bwMode="auto">
              <a:xfrm>
                <a:off x="957" y="2897"/>
                <a:ext cx="40" cy="448"/>
                <a:chOff x="957" y="2897"/>
                <a:chExt cx="40" cy="448"/>
              </a:xfrm>
            </p:grpSpPr>
            <p:sp>
              <p:nvSpPr>
                <p:cNvPr id="10285" name="Freeform 45"/>
                <p:cNvSpPr>
                  <a:spLocks noChangeArrowheads="1"/>
                </p:cNvSpPr>
                <p:nvPr/>
              </p:nvSpPr>
              <p:spPr bwMode="auto">
                <a:xfrm>
                  <a:off x="957" y="2897"/>
                  <a:ext cx="41" cy="449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182" y="49"/>
                    </a:cxn>
                    <a:cxn ang="0">
                      <a:pos x="182" y="1931"/>
                    </a:cxn>
                    <a:cxn ang="0">
                      <a:pos x="91" y="1981"/>
                    </a:cxn>
                    <a:cxn ang="0">
                      <a:pos x="0" y="1931"/>
                    </a:cxn>
                    <a:cxn ang="0">
                      <a:pos x="0" y="49"/>
                    </a:cxn>
                    <a:cxn ang="0">
                      <a:pos x="91" y="0"/>
                    </a:cxn>
                  </a:cxnLst>
                  <a:rect l="0" t="0" r="r" b="b"/>
                  <a:pathLst>
                    <a:path w="183" h="1982">
                      <a:moveTo>
                        <a:pt x="91" y="0"/>
                      </a:moveTo>
                      <a:cubicBezTo>
                        <a:pt x="141" y="0"/>
                        <a:pt x="182" y="22"/>
                        <a:pt x="182" y="49"/>
                      </a:cubicBezTo>
                      <a:lnTo>
                        <a:pt x="182" y="1931"/>
                      </a:lnTo>
                      <a:cubicBezTo>
                        <a:pt x="182" y="1958"/>
                        <a:pt x="141" y="1981"/>
                        <a:pt x="91" y="1981"/>
                      </a:cubicBezTo>
                      <a:cubicBezTo>
                        <a:pt x="42" y="1981"/>
                        <a:pt x="0" y="1958"/>
                        <a:pt x="0" y="1931"/>
                      </a:cubicBezTo>
                      <a:lnTo>
                        <a:pt x="0" y="49"/>
                      </a:lnTo>
                      <a:cubicBezTo>
                        <a:pt x="0" y="22"/>
                        <a:pt x="42" y="0"/>
                        <a:pt x="91" y="0"/>
                      </a:cubicBezTo>
                    </a:path>
                  </a:pathLst>
                </a:custGeom>
                <a:solidFill>
                  <a:srgbClr val="663300">
                    <a:alpha val="50000"/>
                  </a:srgbClr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6" name="Freeform 46"/>
                <p:cNvSpPr>
                  <a:spLocks noChangeArrowheads="1"/>
                </p:cNvSpPr>
                <p:nvPr/>
              </p:nvSpPr>
              <p:spPr bwMode="auto">
                <a:xfrm>
                  <a:off x="957" y="2897"/>
                  <a:ext cx="41" cy="23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182" y="49"/>
                    </a:cxn>
                    <a:cxn ang="0">
                      <a:pos x="91" y="99"/>
                    </a:cxn>
                    <a:cxn ang="0">
                      <a:pos x="0" y="49"/>
                    </a:cxn>
                    <a:cxn ang="0">
                      <a:pos x="91" y="0"/>
                    </a:cxn>
                  </a:cxnLst>
                  <a:rect l="0" t="0" r="r" b="b"/>
                  <a:pathLst>
                    <a:path w="183" h="100">
                      <a:moveTo>
                        <a:pt x="91" y="0"/>
                      </a:moveTo>
                      <a:cubicBezTo>
                        <a:pt x="141" y="0"/>
                        <a:pt x="182" y="22"/>
                        <a:pt x="182" y="49"/>
                      </a:cubicBezTo>
                      <a:cubicBezTo>
                        <a:pt x="182" y="76"/>
                        <a:pt x="141" y="99"/>
                        <a:pt x="91" y="99"/>
                      </a:cubicBezTo>
                      <a:cubicBezTo>
                        <a:pt x="42" y="99"/>
                        <a:pt x="0" y="76"/>
                        <a:pt x="0" y="49"/>
                      </a:cubicBezTo>
                      <a:cubicBezTo>
                        <a:pt x="0" y="22"/>
                        <a:pt x="42" y="0"/>
                        <a:pt x="91" y="0"/>
                      </a:cubicBezTo>
                    </a:path>
                  </a:pathLst>
                </a:custGeom>
                <a:solidFill>
                  <a:srgbClr val="A37241">
                    <a:alpha val="50000"/>
                  </a:srgbClr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287" name="Group 47"/>
              <p:cNvGrpSpPr>
                <a:grpSpLocks/>
              </p:cNvGrpSpPr>
              <p:nvPr/>
            </p:nvGrpSpPr>
            <p:grpSpPr bwMode="auto">
              <a:xfrm>
                <a:off x="988" y="2852"/>
                <a:ext cx="133" cy="448"/>
                <a:chOff x="988" y="2852"/>
                <a:chExt cx="133" cy="448"/>
              </a:xfrm>
            </p:grpSpPr>
            <p:grpSp>
              <p:nvGrpSpPr>
                <p:cNvPr id="10288" name="Group 48"/>
                <p:cNvGrpSpPr>
                  <a:grpSpLocks/>
                </p:cNvGrpSpPr>
                <p:nvPr/>
              </p:nvGrpSpPr>
              <p:grpSpPr bwMode="auto">
                <a:xfrm>
                  <a:off x="1081" y="2852"/>
                  <a:ext cx="40" cy="448"/>
                  <a:chOff x="1081" y="2852"/>
                  <a:chExt cx="40" cy="448"/>
                </a:xfrm>
              </p:grpSpPr>
              <p:sp>
                <p:nvSpPr>
                  <p:cNvPr id="10289" name="Freeform 49"/>
                  <p:cNvSpPr>
                    <a:spLocks noChangeArrowheads="1"/>
                  </p:cNvSpPr>
                  <p:nvPr/>
                </p:nvSpPr>
                <p:spPr bwMode="auto">
                  <a:xfrm>
                    <a:off x="1081" y="2852"/>
                    <a:ext cx="41" cy="449"/>
                  </a:xfrm>
                  <a:custGeom>
                    <a:avLst/>
                    <a:gdLst/>
                    <a:ahLst/>
                    <a:cxnLst>
                      <a:cxn ang="0">
                        <a:pos x="91" y="0"/>
                      </a:cxn>
                      <a:cxn ang="0">
                        <a:pos x="182" y="49"/>
                      </a:cxn>
                      <a:cxn ang="0">
                        <a:pos x="182" y="1930"/>
                      </a:cxn>
                      <a:cxn ang="0">
                        <a:pos x="91" y="1979"/>
                      </a:cxn>
                      <a:cxn ang="0">
                        <a:pos x="0" y="1930"/>
                      </a:cxn>
                      <a:cxn ang="0">
                        <a:pos x="0" y="49"/>
                      </a:cxn>
                      <a:cxn ang="0">
                        <a:pos x="91" y="0"/>
                      </a:cxn>
                    </a:cxnLst>
                    <a:rect l="0" t="0" r="r" b="b"/>
                    <a:pathLst>
                      <a:path w="183" h="1980">
                        <a:moveTo>
                          <a:pt x="91" y="0"/>
                        </a:moveTo>
                        <a:cubicBezTo>
                          <a:pt x="141" y="0"/>
                          <a:pt x="182" y="22"/>
                          <a:pt x="182" y="49"/>
                        </a:cubicBezTo>
                        <a:lnTo>
                          <a:pt x="182" y="1930"/>
                        </a:lnTo>
                        <a:cubicBezTo>
                          <a:pt x="182" y="1957"/>
                          <a:pt x="141" y="1979"/>
                          <a:pt x="91" y="1979"/>
                        </a:cubicBezTo>
                        <a:cubicBezTo>
                          <a:pt x="42" y="1979"/>
                          <a:pt x="0" y="1957"/>
                          <a:pt x="0" y="1930"/>
                        </a:cubicBezTo>
                        <a:lnTo>
                          <a:pt x="0" y="49"/>
                        </a:lnTo>
                        <a:cubicBezTo>
                          <a:pt x="0" y="22"/>
                          <a:pt x="42" y="0"/>
                          <a:pt x="91" y="0"/>
                        </a:cubicBezTo>
                      </a:path>
                    </a:pathLst>
                  </a:custGeom>
                  <a:solidFill>
                    <a:srgbClr val="663300">
                      <a:alpha val="50000"/>
                    </a:srgbClr>
                  </a:solidFill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290" name="Freeform 50"/>
                  <p:cNvSpPr>
                    <a:spLocks noChangeArrowheads="1"/>
                  </p:cNvSpPr>
                  <p:nvPr/>
                </p:nvSpPr>
                <p:spPr bwMode="auto">
                  <a:xfrm>
                    <a:off x="1081" y="2852"/>
                    <a:ext cx="41" cy="23"/>
                  </a:xfrm>
                  <a:custGeom>
                    <a:avLst/>
                    <a:gdLst/>
                    <a:ahLst/>
                    <a:cxnLst>
                      <a:cxn ang="0">
                        <a:pos x="91" y="0"/>
                      </a:cxn>
                      <a:cxn ang="0">
                        <a:pos x="182" y="49"/>
                      </a:cxn>
                      <a:cxn ang="0">
                        <a:pos x="91" y="99"/>
                      </a:cxn>
                      <a:cxn ang="0">
                        <a:pos x="0" y="49"/>
                      </a:cxn>
                      <a:cxn ang="0">
                        <a:pos x="91" y="0"/>
                      </a:cxn>
                    </a:cxnLst>
                    <a:rect l="0" t="0" r="r" b="b"/>
                    <a:pathLst>
                      <a:path w="183" h="100">
                        <a:moveTo>
                          <a:pt x="91" y="0"/>
                        </a:moveTo>
                        <a:cubicBezTo>
                          <a:pt x="141" y="0"/>
                          <a:pt x="182" y="22"/>
                          <a:pt x="182" y="49"/>
                        </a:cubicBezTo>
                        <a:cubicBezTo>
                          <a:pt x="182" y="76"/>
                          <a:pt x="141" y="99"/>
                          <a:pt x="91" y="99"/>
                        </a:cubicBezTo>
                        <a:cubicBezTo>
                          <a:pt x="42" y="99"/>
                          <a:pt x="0" y="76"/>
                          <a:pt x="0" y="49"/>
                        </a:cubicBezTo>
                        <a:cubicBezTo>
                          <a:pt x="0" y="22"/>
                          <a:pt x="42" y="0"/>
                          <a:pt x="91" y="0"/>
                        </a:cubicBezTo>
                      </a:path>
                    </a:pathLst>
                  </a:custGeom>
                  <a:solidFill>
                    <a:srgbClr val="A37241">
                      <a:alpha val="50000"/>
                    </a:srgbClr>
                  </a:solidFill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291" name="Group 51"/>
                <p:cNvGrpSpPr>
                  <a:grpSpLocks/>
                </p:cNvGrpSpPr>
                <p:nvPr/>
              </p:nvGrpSpPr>
              <p:grpSpPr bwMode="auto">
                <a:xfrm>
                  <a:off x="996" y="2925"/>
                  <a:ext cx="121" cy="68"/>
                  <a:chOff x="996" y="2925"/>
                  <a:chExt cx="121" cy="68"/>
                </a:xfrm>
              </p:grpSpPr>
              <p:sp>
                <p:nvSpPr>
                  <p:cNvPr id="10292" name="Freeform 52"/>
                  <p:cNvSpPr>
                    <a:spLocks noChangeArrowheads="1"/>
                  </p:cNvSpPr>
                  <p:nvPr/>
                </p:nvSpPr>
                <p:spPr bwMode="auto">
                  <a:xfrm>
                    <a:off x="993" y="2925"/>
                    <a:ext cx="125" cy="81"/>
                  </a:xfrm>
                  <a:custGeom>
                    <a:avLst/>
                    <a:gdLst/>
                    <a:ahLst/>
                    <a:cxnLst>
                      <a:cxn ang="0">
                        <a:pos x="22" y="28"/>
                      </a:cxn>
                      <a:cxn ang="0">
                        <a:pos x="87" y="283"/>
                      </a:cxn>
                      <a:cxn ang="0">
                        <a:pos x="551" y="0"/>
                      </a:cxn>
                    </a:cxnLst>
                    <a:rect l="0" t="0" r="r" b="b"/>
                    <a:pathLst>
                      <a:path w="552" h="356">
                        <a:moveTo>
                          <a:pt x="22" y="28"/>
                        </a:moveTo>
                        <a:cubicBezTo>
                          <a:pt x="0" y="150"/>
                          <a:pt x="24" y="244"/>
                          <a:pt x="87" y="283"/>
                        </a:cubicBezTo>
                        <a:cubicBezTo>
                          <a:pt x="201" y="355"/>
                          <a:pt x="408" y="228"/>
                          <a:pt x="551" y="0"/>
                        </a:cubicBezTo>
                      </a:path>
                    </a:pathLst>
                  </a:custGeom>
                  <a:noFill/>
                  <a:ln w="936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293" name="Group 53"/>
                <p:cNvGrpSpPr>
                  <a:grpSpLocks/>
                </p:cNvGrpSpPr>
                <p:nvPr/>
              </p:nvGrpSpPr>
              <p:grpSpPr bwMode="auto">
                <a:xfrm>
                  <a:off x="988" y="2964"/>
                  <a:ext cx="125" cy="98"/>
                  <a:chOff x="988" y="2964"/>
                  <a:chExt cx="125" cy="98"/>
                </a:xfrm>
              </p:grpSpPr>
              <p:sp>
                <p:nvSpPr>
                  <p:cNvPr id="10294" name="Freeform 54"/>
                  <p:cNvSpPr>
                    <a:spLocks noChangeArrowheads="1"/>
                  </p:cNvSpPr>
                  <p:nvPr/>
                </p:nvSpPr>
                <p:spPr bwMode="auto">
                  <a:xfrm>
                    <a:off x="985" y="2964"/>
                    <a:ext cx="129" cy="110"/>
                  </a:xfrm>
                  <a:custGeom>
                    <a:avLst/>
                    <a:gdLst/>
                    <a:ahLst/>
                    <a:cxnLst>
                      <a:cxn ang="0">
                        <a:pos x="20" y="195"/>
                      </a:cxn>
                      <a:cxn ang="0">
                        <a:pos x="77" y="420"/>
                      </a:cxn>
                      <a:cxn ang="0">
                        <a:pos x="488" y="172"/>
                      </a:cxn>
                      <a:cxn ang="0">
                        <a:pos x="569" y="0"/>
                      </a:cxn>
                    </a:cxnLst>
                    <a:rect l="0" t="0" r="r" b="b"/>
                    <a:pathLst>
                      <a:path w="570" h="485">
                        <a:moveTo>
                          <a:pt x="20" y="195"/>
                        </a:moveTo>
                        <a:cubicBezTo>
                          <a:pt x="0" y="303"/>
                          <a:pt x="22" y="386"/>
                          <a:pt x="77" y="420"/>
                        </a:cubicBezTo>
                        <a:cubicBezTo>
                          <a:pt x="179" y="484"/>
                          <a:pt x="363" y="373"/>
                          <a:pt x="488" y="172"/>
                        </a:cubicBezTo>
                        <a:cubicBezTo>
                          <a:pt x="523" y="116"/>
                          <a:pt x="550" y="57"/>
                          <a:pt x="569" y="0"/>
                        </a:cubicBezTo>
                      </a:path>
                    </a:pathLst>
                  </a:custGeom>
                  <a:noFill/>
                  <a:ln w="936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10295" name="Group 55"/>
            <p:cNvGrpSpPr>
              <a:grpSpLocks/>
            </p:cNvGrpSpPr>
            <p:nvPr/>
          </p:nvGrpSpPr>
          <p:grpSpPr bwMode="auto">
            <a:xfrm>
              <a:off x="708" y="2953"/>
              <a:ext cx="271" cy="37"/>
              <a:chOff x="708" y="2953"/>
              <a:chExt cx="271" cy="37"/>
            </a:xfrm>
          </p:grpSpPr>
          <p:sp>
            <p:nvSpPr>
              <p:cNvPr id="10296" name="Freeform 56"/>
              <p:cNvSpPr>
                <a:spLocks noChangeArrowheads="1"/>
              </p:cNvSpPr>
              <p:nvPr/>
            </p:nvSpPr>
            <p:spPr bwMode="auto">
              <a:xfrm>
                <a:off x="708" y="2945"/>
                <a:ext cx="273" cy="45"/>
              </a:xfrm>
              <a:custGeom>
                <a:avLst/>
                <a:gdLst/>
                <a:ahLst/>
                <a:cxnLst>
                  <a:cxn ang="0">
                    <a:pos x="0" y="199"/>
                  </a:cxn>
                  <a:cxn ang="0">
                    <a:pos x="1201" y="53"/>
                  </a:cxn>
                </a:cxnLst>
                <a:rect l="0" t="0" r="r" b="b"/>
                <a:pathLst>
                  <a:path w="1202" h="200">
                    <a:moveTo>
                      <a:pt x="0" y="199"/>
                    </a:moveTo>
                    <a:cubicBezTo>
                      <a:pt x="424" y="53"/>
                      <a:pt x="859" y="0"/>
                      <a:pt x="1201" y="53"/>
                    </a:cubicBezTo>
                  </a:path>
                </a:pathLst>
              </a:cu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297" name="Group 57"/>
            <p:cNvGrpSpPr>
              <a:grpSpLocks/>
            </p:cNvGrpSpPr>
            <p:nvPr/>
          </p:nvGrpSpPr>
          <p:grpSpPr bwMode="auto">
            <a:xfrm>
              <a:off x="708" y="2998"/>
              <a:ext cx="271" cy="37"/>
              <a:chOff x="708" y="2998"/>
              <a:chExt cx="271" cy="37"/>
            </a:xfrm>
          </p:grpSpPr>
          <p:sp>
            <p:nvSpPr>
              <p:cNvPr id="10298" name="Freeform 58"/>
              <p:cNvSpPr>
                <a:spLocks noChangeArrowheads="1"/>
              </p:cNvSpPr>
              <p:nvPr/>
            </p:nvSpPr>
            <p:spPr bwMode="auto">
              <a:xfrm>
                <a:off x="708" y="2990"/>
                <a:ext cx="273" cy="45"/>
              </a:xfrm>
              <a:custGeom>
                <a:avLst/>
                <a:gdLst/>
                <a:ahLst/>
                <a:cxnLst>
                  <a:cxn ang="0">
                    <a:pos x="0" y="199"/>
                  </a:cxn>
                  <a:cxn ang="0">
                    <a:pos x="1201" y="53"/>
                  </a:cxn>
                </a:cxnLst>
                <a:rect l="0" t="0" r="r" b="b"/>
                <a:pathLst>
                  <a:path w="1202" h="200">
                    <a:moveTo>
                      <a:pt x="0" y="199"/>
                    </a:moveTo>
                    <a:cubicBezTo>
                      <a:pt x="424" y="53"/>
                      <a:pt x="859" y="0"/>
                      <a:pt x="1201" y="53"/>
                    </a:cubicBezTo>
                  </a:path>
                </a:pathLst>
              </a:cu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299" name="Group 59"/>
            <p:cNvGrpSpPr>
              <a:grpSpLocks/>
            </p:cNvGrpSpPr>
            <p:nvPr/>
          </p:nvGrpSpPr>
          <p:grpSpPr bwMode="auto">
            <a:xfrm>
              <a:off x="1085" y="2918"/>
              <a:ext cx="309" cy="322"/>
              <a:chOff x="1085" y="2918"/>
              <a:chExt cx="309" cy="322"/>
            </a:xfrm>
          </p:grpSpPr>
          <p:sp>
            <p:nvSpPr>
              <p:cNvPr id="10300" name="Freeform 60"/>
              <p:cNvSpPr>
                <a:spLocks noChangeArrowheads="1"/>
              </p:cNvSpPr>
              <p:nvPr/>
            </p:nvSpPr>
            <p:spPr bwMode="auto">
              <a:xfrm>
                <a:off x="1085" y="2918"/>
                <a:ext cx="310" cy="3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66" y="1424"/>
                  </a:cxn>
                </a:cxnLst>
                <a:rect l="0" t="0" r="r" b="b"/>
                <a:pathLst>
                  <a:path w="1367" h="1425">
                    <a:moveTo>
                      <a:pt x="0" y="0"/>
                    </a:moveTo>
                    <a:cubicBezTo>
                      <a:pt x="463" y="149"/>
                      <a:pt x="966" y="674"/>
                      <a:pt x="1366" y="1424"/>
                    </a:cubicBezTo>
                  </a:path>
                </a:pathLst>
              </a:cu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01" name="Group 61"/>
            <p:cNvGrpSpPr>
              <a:grpSpLocks/>
            </p:cNvGrpSpPr>
            <p:nvPr/>
          </p:nvGrpSpPr>
          <p:grpSpPr bwMode="auto">
            <a:xfrm>
              <a:off x="1095" y="2973"/>
              <a:ext cx="278" cy="314"/>
              <a:chOff x="1095" y="2973"/>
              <a:chExt cx="278" cy="314"/>
            </a:xfrm>
          </p:grpSpPr>
          <p:sp>
            <p:nvSpPr>
              <p:cNvPr id="10302" name="Freeform 62"/>
              <p:cNvSpPr>
                <a:spLocks noChangeArrowheads="1"/>
              </p:cNvSpPr>
              <p:nvPr/>
            </p:nvSpPr>
            <p:spPr bwMode="auto">
              <a:xfrm>
                <a:off x="1095" y="2973"/>
                <a:ext cx="279" cy="3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29" y="1388"/>
                  </a:cxn>
                </a:cxnLst>
                <a:rect l="0" t="0" r="r" b="b"/>
                <a:pathLst>
                  <a:path w="1230" h="1389">
                    <a:moveTo>
                      <a:pt x="0" y="0"/>
                    </a:moveTo>
                    <a:cubicBezTo>
                      <a:pt x="381" y="194"/>
                      <a:pt x="815" y="685"/>
                      <a:pt x="1229" y="1388"/>
                    </a:cubicBezTo>
                  </a:path>
                </a:pathLst>
              </a:cu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0303" name="Group 63"/>
          <p:cNvGrpSpPr>
            <a:grpSpLocks/>
          </p:cNvGrpSpPr>
          <p:nvPr/>
        </p:nvGrpSpPr>
        <p:grpSpPr bwMode="auto">
          <a:xfrm>
            <a:off x="0" y="376238"/>
            <a:ext cx="9142413" cy="946150"/>
            <a:chOff x="0" y="237"/>
            <a:chExt cx="5759" cy="596"/>
          </a:xfrm>
        </p:grpSpPr>
        <p:sp>
          <p:nvSpPr>
            <p:cNvPr id="10304" name="Text Box 64"/>
            <p:cNvSpPr txBox="1">
              <a:spLocks noChangeArrowheads="1"/>
            </p:cNvSpPr>
            <p:nvPr/>
          </p:nvSpPr>
          <p:spPr bwMode="auto">
            <a:xfrm>
              <a:off x="0" y="237"/>
              <a:ext cx="5760" cy="5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Buněčné živiny jsou životně důležité pro náš metabolismus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5" name="Group 1"/>
          <p:cNvGrpSpPr>
            <a:grpSpLocks/>
          </p:cNvGrpSpPr>
          <p:nvPr/>
        </p:nvGrpSpPr>
        <p:grpSpPr bwMode="auto">
          <a:xfrm>
            <a:off x="395536" y="404664"/>
            <a:ext cx="8228012" cy="519112"/>
            <a:chOff x="259" y="125"/>
            <a:chExt cx="5183" cy="327"/>
          </a:xfrm>
        </p:grpSpPr>
        <p:sp>
          <p:nvSpPr>
            <p:cNvPr id="11266" name="Text Box 2"/>
            <p:cNvSpPr txBox="1">
              <a:spLocks noChangeArrowheads="1"/>
            </p:cNvSpPr>
            <p:nvPr/>
          </p:nvSpPr>
          <p:spPr bwMode="auto">
            <a:xfrm>
              <a:off x="259" y="125"/>
              <a:ext cx="5184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Nejdůležitější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skupiny buněčných </a:t>
              </a:r>
              <a:r>
                <a:rPr lang="cs-CZ" sz="2800" b="0" dirty="0">
                  <a:solidFill>
                    <a:srgbClr val="CC0000"/>
                  </a:solidFill>
                </a:rPr>
                <a:t>mikroživin</a:t>
              </a:r>
            </a:p>
          </p:txBody>
        </p:sp>
      </p:grpSp>
      <p:grpSp>
        <p:nvGrpSpPr>
          <p:cNvPr id="11267" name="Group 3"/>
          <p:cNvGrpSpPr>
            <a:grpSpLocks/>
          </p:cNvGrpSpPr>
          <p:nvPr/>
        </p:nvGrpSpPr>
        <p:grpSpPr bwMode="auto">
          <a:xfrm>
            <a:off x="1079500" y="1340466"/>
            <a:ext cx="7173913" cy="936389"/>
            <a:chOff x="680" y="950"/>
            <a:chExt cx="4520" cy="788"/>
          </a:xfrm>
        </p:grpSpPr>
        <p:sp>
          <p:nvSpPr>
            <p:cNvPr id="11268" name="Text Box 4"/>
            <p:cNvSpPr txBox="1">
              <a:spLocks noChangeArrowheads="1"/>
            </p:cNvSpPr>
            <p:nvPr/>
          </p:nvSpPr>
          <p:spPr bwMode="auto">
            <a:xfrm>
              <a:off x="680" y="950"/>
              <a:ext cx="4520" cy="7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 smtClean="0">
                  <a:solidFill>
                    <a:srgbClr val="B80047"/>
                  </a:solidFill>
                </a:rPr>
                <a:t>Mikroživiny</a:t>
              </a:r>
              <a:r>
                <a:rPr lang="cs-CZ" sz="2000" b="0" dirty="0" smtClean="0">
                  <a:solidFill>
                    <a:srgbClr val="0026A0"/>
                  </a:solidFill>
                </a:rPr>
                <a:t> –nedostatečně zastoupené </a:t>
              </a:r>
              <a:r>
                <a:rPr lang="cs-CZ" sz="2000" b="0" dirty="0">
                  <a:solidFill>
                    <a:srgbClr val="0026A0"/>
                  </a:solidFill>
                </a:rPr>
                <a:t>v dnešních potravinách:</a:t>
              </a:r>
            </a:p>
          </p:txBody>
        </p:sp>
      </p:grpSp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2267744" y="2276872"/>
            <a:ext cx="5249863" cy="2736254"/>
            <a:chOff x="1428" y="1525"/>
            <a:chExt cx="3307" cy="1947"/>
          </a:xfrm>
        </p:grpSpPr>
        <p:sp>
          <p:nvSpPr>
            <p:cNvPr id="11270" name="Text Box 6"/>
            <p:cNvSpPr txBox="1">
              <a:spLocks noChangeArrowheads="1"/>
            </p:cNvSpPr>
            <p:nvPr/>
          </p:nvSpPr>
          <p:spPr bwMode="auto">
            <a:xfrm>
              <a:off x="1428" y="1525"/>
              <a:ext cx="3307" cy="19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9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 Vitamíny</a:t>
              </a:r>
            </a:p>
            <a:p>
              <a:pPr>
                <a:lnSpc>
                  <a:spcPct val="9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 Minerální látky</a:t>
              </a:r>
            </a:p>
            <a:p>
              <a:pPr>
                <a:lnSpc>
                  <a:spcPct val="9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 Stopové prvky</a:t>
              </a:r>
            </a:p>
            <a:p>
              <a:pPr>
                <a:lnSpc>
                  <a:spcPct val="9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 Některé aminokyseliny</a:t>
              </a:r>
            </a:p>
            <a:p>
              <a:pPr>
                <a:lnSpc>
                  <a:spcPct val="90000"/>
                </a:lnSpc>
                <a:spcBef>
                  <a:spcPts val="125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 Jiné přírodní látky  (např. skupina      </a:t>
              </a:r>
              <a:br>
                <a:rPr lang="cs-CZ" sz="2000" b="0" dirty="0">
                  <a:solidFill>
                    <a:srgbClr val="000000"/>
                  </a:solidFill>
                </a:rPr>
              </a:br>
              <a:r>
                <a:rPr lang="cs-CZ" sz="2000" b="0" dirty="0">
                  <a:solidFill>
                    <a:srgbClr val="000000"/>
                  </a:solidFill>
                </a:rPr>
                <a:t>  polyfenolů ze zeleného čaje či</a:t>
              </a:r>
              <a:br>
                <a:rPr lang="cs-CZ" sz="2000" b="0" dirty="0">
                  <a:solidFill>
                    <a:srgbClr val="000000"/>
                  </a:solidFill>
                </a:rPr>
              </a:br>
              <a:r>
                <a:rPr lang="cs-CZ" sz="2000" b="0" dirty="0">
                  <a:solidFill>
                    <a:srgbClr val="000000"/>
                  </a:solidFill>
                </a:rPr>
                <a:t>  jiných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rostlin, fytochemikálie v rostlinách)</a:t>
              </a:r>
              <a:endParaRPr lang="cs-CZ" sz="2000" b="0" dirty="0">
                <a:solidFill>
                  <a:srgbClr val="000000"/>
                </a:solidFill>
              </a:endParaRPr>
            </a:p>
            <a:p>
              <a:pPr>
                <a:lnSpc>
                  <a:spcPct val="90000"/>
                </a:lnSpc>
                <a:spcBef>
                  <a:spcPts val="1250"/>
                </a:spcBef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000" b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83568" y="5301208"/>
            <a:ext cx="8208912" cy="12241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ru-RU" sz="2400" b="0" dirty="0">
                <a:solidFill>
                  <a:srgbClr val="C00000"/>
                </a:solidFill>
              </a:rPr>
              <a:t>Mikroživiny nejsou byliny, léčivky ani jejich </a:t>
            </a:r>
            <a:r>
              <a:rPr lang="ru-RU" sz="2400" b="0" dirty="0" smtClean="0">
                <a:solidFill>
                  <a:srgbClr val="C00000"/>
                </a:solidFill>
              </a:rPr>
              <a:t>kombinace</a:t>
            </a:r>
            <a:r>
              <a:rPr lang="cs-CZ" sz="2400" b="0" dirty="0" smtClean="0">
                <a:solidFill>
                  <a:srgbClr val="C00000"/>
                </a:solidFill>
              </a:rPr>
              <a:t>. Tyto složky buňky ke své přirozené činnosti nepotřebují</a:t>
            </a:r>
            <a:endParaRPr lang="ru-RU" sz="2400" b="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Group 1"/>
          <p:cNvGrpSpPr>
            <a:grpSpLocks/>
          </p:cNvGrpSpPr>
          <p:nvPr/>
        </p:nvGrpSpPr>
        <p:grpSpPr bwMode="auto">
          <a:xfrm>
            <a:off x="0" y="360363"/>
            <a:ext cx="9142413" cy="1125537"/>
            <a:chOff x="0" y="227"/>
            <a:chExt cx="5759" cy="709"/>
          </a:xfrm>
        </p:grpSpPr>
        <p:sp>
          <p:nvSpPr>
            <p:cNvPr id="12290" name="Text Box 2"/>
            <p:cNvSpPr txBox="1">
              <a:spLocks noChangeArrowheads="1"/>
            </p:cNvSpPr>
            <p:nvPr/>
          </p:nvSpPr>
          <p:spPr bwMode="auto">
            <a:xfrm>
              <a:off x="0" y="227"/>
              <a:ext cx="5760" cy="7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Rozhodující význam má optimální kombinace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      mikroživin </a:t>
              </a:r>
              <a:r>
                <a:rPr lang="cs-CZ" sz="2800" b="0" dirty="0">
                  <a:solidFill>
                    <a:srgbClr val="CC0000"/>
                  </a:solidFill>
                </a:rPr>
                <a:t>– výživová synergie</a:t>
              </a:r>
            </a:p>
          </p:txBody>
        </p:sp>
      </p:grpSp>
      <p:grpSp>
        <p:nvGrpSpPr>
          <p:cNvPr id="12291" name="Group 3"/>
          <p:cNvGrpSpPr>
            <a:grpSpLocks/>
          </p:cNvGrpSpPr>
          <p:nvPr/>
        </p:nvGrpSpPr>
        <p:grpSpPr bwMode="auto">
          <a:xfrm>
            <a:off x="4140200" y="4500563"/>
            <a:ext cx="4318000" cy="1936750"/>
            <a:chOff x="2608" y="2835"/>
            <a:chExt cx="2720" cy="1220"/>
          </a:xfrm>
          <a:solidFill>
            <a:srgbClr val="FF0000"/>
          </a:solidFill>
        </p:grpSpPr>
        <p:sp>
          <p:nvSpPr>
            <p:cNvPr id="12292" name="Freeform 4"/>
            <p:cNvSpPr>
              <a:spLocks noChangeArrowheads="1"/>
            </p:cNvSpPr>
            <p:nvPr/>
          </p:nvSpPr>
          <p:spPr bwMode="auto">
            <a:xfrm>
              <a:off x="2608" y="2835"/>
              <a:ext cx="2721" cy="12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000" y="0"/>
                </a:cxn>
                <a:cxn ang="0">
                  <a:pos x="12000" y="5385"/>
                </a:cxn>
                <a:cxn ang="0">
                  <a:pos x="0" y="5385"/>
                </a:cxn>
                <a:cxn ang="0">
                  <a:pos x="0" y="0"/>
                </a:cxn>
              </a:cxnLst>
              <a:rect l="0" t="0" r="r" b="b"/>
              <a:pathLst>
                <a:path w="12001" h="5386">
                  <a:moveTo>
                    <a:pt x="0" y="0"/>
                  </a:moveTo>
                  <a:lnTo>
                    <a:pt x="12000" y="0"/>
                  </a:lnTo>
                  <a:lnTo>
                    <a:pt x="12000" y="5385"/>
                  </a:lnTo>
                  <a:lnTo>
                    <a:pt x="0" y="5385"/>
                  </a:lnTo>
                  <a:lnTo>
                    <a:pt x="0" y="0"/>
                  </a:lnTo>
                </a:path>
              </a:pathLst>
            </a:custGeom>
            <a:grpFill/>
            <a:ln w="93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539750" y="1439863"/>
            <a:ext cx="7948613" cy="2997200"/>
            <a:chOff x="340" y="907"/>
            <a:chExt cx="5007" cy="1888"/>
          </a:xfrm>
        </p:grpSpPr>
        <p:sp>
          <p:nvSpPr>
            <p:cNvPr id="12295" name="Text Box 7"/>
            <p:cNvSpPr txBox="1">
              <a:spLocks noChangeArrowheads="1"/>
            </p:cNvSpPr>
            <p:nvPr/>
          </p:nvSpPr>
          <p:spPr bwMode="auto">
            <a:xfrm>
              <a:off x="340" y="907"/>
              <a:ext cx="5007" cy="18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2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Potravinová medicína</a:t>
              </a:r>
              <a:r>
                <a:rPr lang="cs-CZ" sz="1800" b="0" i="1" baseline="33000" dirty="0">
                  <a:solidFill>
                    <a:srgbClr val="000000"/>
                  </a:solidFill>
                </a:rPr>
                <a:t>SPCN</a:t>
              </a:r>
              <a:r>
                <a:rPr lang="cs-CZ" sz="1800" b="0" dirty="0">
                  <a:solidFill>
                    <a:srgbClr val="000000"/>
                  </a:solidFill>
                </a:rPr>
                <a:t> je podmíněná přítomností mikroživin buňkách. Jejich význam se projevuje zejména ve vzájemných kombinacích těchto látek.</a:t>
              </a:r>
            </a:p>
            <a:p>
              <a:pPr>
                <a:lnSpc>
                  <a:spcPct val="12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Náš organismus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nepotřebuje navyšování jednotlivých vysokých dávek </a:t>
              </a:r>
              <a:r>
                <a:rPr lang="cs-CZ" sz="1800" b="0" dirty="0">
                  <a:solidFill>
                    <a:srgbClr val="000000"/>
                  </a:solidFill>
                </a:rPr>
                <a:t>vitamínů, či jiných makro -  a mikroživin, ale jejich specifické kombinace. Správnou kombinací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 a </a:t>
              </a:r>
              <a:r>
                <a:rPr lang="cs-CZ" sz="1800" b="0" dirty="0">
                  <a:solidFill>
                    <a:srgbClr val="000000"/>
                  </a:solidFill>
                </a:rPr>
                <a:t>poměrem těchto látek lze v organismu dosáhnout synergického efektu, což je základ optimální funkce buněk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. Ani synergii </a:t>
              </a:r>
              <a:r>
                <a:rPr lang="cs-CZ" sz="1800" b="0" dirty="0">
                  <a:solidFill>
                    <a:srgbClr val="000000"/>
                  </a:solidFill>
                </a:rPr>
                <a:t>orchestru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nevytvoříme pouhým navyšováním </a:t>
              </a:r>
              <a:r>
                <a:rPr lang="cs-CZ" sz="1800" b="0" dirty="0">
                  <a:solidFill>
                    <a:srgbClr val="000000"/>
                  </a:solidFill>
                </a:rPr>
                <a:t>počtu houslí.</a:t>
              </a:r>
            </a:p>
            <a:p>
              <a:pPr>
                <a:lnSpc>
                  <a:spcPct val="12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296" name="Group 8"/>
          <p:cNvGrpSpPr>
            <a:grpSpLocks/>
          </p:cNvGrpSpPr>
          <p:nvPr/>
        </p:nvGrpSpPr>
        <p:grpSpPr bwMode="auto">
          <a:xfrm>
            <a:off x="4500563" y="4652963"/>
            <a:ext cx="3670300" cy="1824037"/>
            <a:chOff x="2835" y="2931"/>
            <a:chExt cx="2312" cy="1149"/>
          </a:xfrm>
        </p:grpSpPr>
        <p:sp>
          <p:nvSpPr>
            <p:cNvPr id="12297" name="AutoShape 9"/>
            <p:cNvSpPr>
              <a:spLocks noChangeArrowheads="1"/>
            </p:cNvSpPr>
            <p:nvPr/>
          </p:nvSpPr>
          <p:spPr bwMode="auto">
            <a:xfrm>
              <a:off x="2835" y="2931"/>
              <a:ext cx="2313" cy="1150"/>
            </a:xfrm>
            <a:prstGeom prst="roundRect">
              <a:avLst>
                <a:gd name="adj" fmla="val 8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" name="Text Box 10"/>
            <p:cNvSpPr txBox="1">
              <a:spLocks noChangeArrowheads="1"/>
            </p:cNvSpPr>
            <p:nvPr/>
          </p:nvSpPr>
          <p:spPr bwMode="auto">
            <a:xfrm>
              <a:off x="2835" y="2931"/>
              <a:ext cx="2313" cy="1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 dirty="0">
                  <a:solidFill>
                    <a:srgbClr val="FFFFFF"/>
                  </a:solidFill>
                </a:rPr>
                <a:t>Co je synergie?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FFFFFF"/>
                </a:solidFill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FFFFFF"/>
                  </a:solidFill>
                </a:rPr>
                <a:t>Je to oboustranná vzájemnost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FFFFFF"/>
                  </a:solidFill>
                </a:rPr>
                <a:t>Pozitivní ovlivňování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FFFFFF"/>
                  </a:solidFill>
                </a:rPr>
                <a:t>Vzájemné působení a doplňování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 smtClean="0">
                  <a:solidFill>
                    <a:srgbClr val="FFFFFF"/>
                  </a:solidFill>
                </a:rPr>
                <a:t>Výsledek? Místo </a:t>
              </a:r>
              <a:r>
                <a:rPr lang="cs-CZ" sz="1600" b="0" dirty="0">
                  <a:solidFill>
                    <a:srgbClr val="FFFFFF"/>
                  </a:solidFill>
                </a:rPr>
                <a:t>součtu - součin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" name="Group 1"/>
          <p:cNvGrpSpPr>
            <a:grpSpLocks/>
          </p:cNvGrpSpPr>
          <p:nvPr/>
        </p:nvGrpSpPr>
        <p:grpSpPr bwMode="auto">
          <a:xfrm>
            <a:off x="160338" y="539750"/>
            <a:ext cx="8837612" cy="519113"/>
            <a:chOff x="101" y="340"/>
            <a:chExt cx="5567" cy="327"/>
          </a:xfrm>
        </p:grpSpPr>
        <p:sp>
          <p:nvSpPr>
            <p:cNvPr id="13314" name="Text Box 2"/>
            <p:cNvSpPr txBox="1">
              <a:spLocks noChangeArrowheads="1"/>
            </p:cNvSpPr>
            <p:nvPr/>
          </p:nvSpPr>
          <p:spPr bwMode="auto">
            <a:xfrm>
              <a:off x="101" y="340"/>
              <a:ext cx="5568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Synergie mikroživin – konkrétní příklad</a:t>
              </a:r>
            </a:p>
          </p:txBody>
        </p:sp>
      </p:grpSp>
      <p:grpSp>
        <p:nvGrpSpPr>
          <p:cNvPr id="13315" name="Group 3"/>
          <p:cNvGrpSpPr>
            <a:grpSpLocks/>
          </p:cNvGrpSpPr>
          <p:nvPr/>
        </p:nvGrpSpPr>
        <p:grpSpPr bwMode="auto">
          <a:xfrm>
            <a:off x="1036638" y="1763713"/>
            <a:ext cx="6834187" cy="3127375"/>
            <a:chOff x="653" y="1111"/>
            <a:chExt cx="4305" cy="1970"/>
          </a:xfrm>
        </p:grpSpPr>
        <p:sp>
          <p:nvSpPr>
            <p:cNvPr id="13316" name="AutoShape 4"/>
            <p:cNvSpPr>
              <a:spLocks noChangeArrowheads="1"/>
            </p:cNvSpPr>
            <p:nvPr/>
          </p:nvSpPr>
          <p:spPr bwMode="auto">
            <a:xfrm>
              <a:off x="653" y="1111"/>
              <a:ext cx="4306" cy="1971"/>
            </a:xfrm>
            <a:prstGeom prst="roundRect">
              <a:avLst>
                <a:gd name="adj" fmla="val 46"/>
              </a:avLst>
            </a:prstGeom>
            <a:solidFill>
              <a:srgbClr val="FDF5C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317" name="Group 5"/>
          <p:cNvGrpSpPr>
            <a:grpSpLocks/>
          </p:cNvGrpSpPr>
          <p:nvPr/>
        </p:nvGrpSpPr>
        <p:grpSpPr bwMode="auto">
          <a:xfrm>
            <a:off x="1992313" y="3443288"/>
            <a:ext cx="1309687" cy="531812"/>
            <a:chOff x="1255" y="2169"/>
            <a:chExt cx="825" cy="335"/>
          </a:xfrm>
        </p:grpSpPr>
        <p:sp>
          <p:nvSpPr>
            <p:cNvPr id="13318" name="Freeform 6"/>
            <p:cNvSpPr>
              <a:spLocks noChangeArrowheads="1"/>
            </p:cNvSpPr>
            <p:nvPr/>
          </p:nvSpPr>
          <p:spPr bwMode="auto">
            <a:xfrm>
              <a:off x="1255" y="2169"/>
              <a:ext cx="827" cy="336"/>
            </a:xfrm>
            <a:custGeom>
              <a:avLst/>
              <a:gdLst/>
              <a:ahLst/>
              <a:cxnLst>
                <a:cxn ang="0">
                  <a:pos x="0" y="233"/>
                </a:cxn>
                <a:cxn ang="0">
                  <a:pos x="1822" y="0"/>
                </a:cxn>
                <a:cxn ang="0">
                  <a:pos x="3644" y="233"/>
                </a:cxn>
                <a:cxn ang="0">
                  <a:pos x="3644" y="1248"/>
                </a:cxn>
                <a:cxn ang="0">
                  <a:pos x="1822" y="1482"/>
                </a:cxn>
                <a:cxn ang="0">
                  <a:pos x="0" y="1248"/>
                </a:cxn>
                <a:cxn ang="0">
                  <a:pos x="0" y="233"/>
                </a:cxn>
              </a:cxnLst>
              <a:rect l="0" t="0" r="r" b="b"/>
              <a:pathLst>
                <a:path w="3645" h="1483">
                  <a:moveTo>
                    <a:pt x="0" y="233"/>
                  </a:moveTo>
                  <a:cubicBezTo>
                    <a:pt x="0" y="116"/>
                    <a:pt x="911" y="0"/>
                    <a:pt x="1822" y="0"/>
                  </a:cubicBezTo>
                  <a:cubicBezTo>
                    <a:pt x="2733" y="0"/>
                    <a:pt x="3644" y="116"/>
                    <a:pt x="3644" y="233"/>
                  </a:cubicBezTo>
                  <a:lnTo>
                    <a:pt x="3644" y="1248"/>
                  </a:lnTo>
                  <a:cubicBezTo>
                    <a:pt x="3644" y="1365"/>
                    <a:pt x="2733" y="1482"/>
                    <a:pt x="1822" y="1482"/>
                  </a:cubicBezTo>
                  <a:cubicBezTo>
                    <a:pt x="911" y="1482"/>
                    <a:pt x="0" y="1365"/>
                    <a:pt x="0" y="1248"/>
                  </a:cubicBezTo>
                  <a:lnTo>
                    <a:pt x="0" y="233"/>
                  </a:lnTo>
                </a:path>
              </a:pathLst>
            </a:custGeom>
            <a:solidFill>
              <a:srgbClr val="C0C0C0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9" name="Freeform 7"/>
            <p:cNvSpPr>
              <a:spLocks noChangeArrowheads="1"/>
            </p:cNvSpPr>
            <p:nvPr/>
          </p:nvSpPr>
          <p:spPr bwMode="auto">
            <a:xfrm>
              <a:off x="1255" y="2222"/>
              <a:ext cx="827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22" y="233"/>
                </a:cxn>
                <a:cxn ang="0">
                  <a:pos x="3644" y="0"/>
                </a:cxn>
                <a:cxn ang="0">
                  <a:pos x="0" y="0"/>
                </a:cxn>
              </a:cxnLst>
              <a:rect l="0" t="0" r="r" b="b"/>
              <a:pathLst>
                <a:path w="3645" h="234">
                  <a:moveTo>
                    <a:pt x="0" y="0"/>
                  </a:moveTo>
                  <a:cubicBezTo>
                    <a:pt x="0" y="116"/>
                    <a:pt x="911" y="233"/>
                    <a:pt x="1822" y="233"/>
                  </a:cubicBezTo>
                  <a:cubicBezTo>
                    <a:pt x="2733" y="233"/>
                    <a:pt x="3644" y="116"/>
                    <a:pt x="3644" y="0"/>
                  </a:cubicBezTo>
                  <a:lnTo>
                    <a:pt x="0" y="0"/>
                  </a:lnTo>
                </a:path>
              </a:pathLst>
            </a:custGeom>
            <a:solidFill>
              <a:srgbClr val="C0C0C0">
                <a:alpha val="50000"/>
              </a:srgbClr>
            </a:solidFill>
            <a:ln w="936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0" name="Freeform 8"/>
            <p:cNvSpPr>
              <a:spLocks noChangeArrowheads="1"/>
            </p:cNvSpPr>
            <p:nvPr/>
          </p:nvSpPr>
          <p:spPr bwMode="auto">
            <a:xfrm>
              <a:off x="1255" y="2222"/>
              <a:ext cx="827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22" y="233"/>
                </a:cxn>
                <a:cxn ang="0">
                  <a:pos x="3644" y="0"/>
                </a:cxn>
              </a:cxnLst>
              <a:rect l="0" t="0" r="r" b="b"/>
              <a:pathLst>
                <a:path w="3645" h="234">
                  <a:moveTo>
                    <a:pt x="0" y="0"/>
                  </a:moveTo>
                  <a:cubicBezTo>
                    <a:pt x="0" y="116"/>
                    <a:pt x="911" y="233"/>
                    <a:pt x="1822" y="233"/>
                  </a:cubicBezTo>
                  <a:cubicBezTo>
                    <a:pt x="2733" y="233"/>
                    <a:pt x="3644" y="116"/>
                    <a:pt x="3644" y="0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1" name="Group 9"/>
          <p:cNvGrpSpPr>
            <a:grpSpLocks/>
          </p:cNvGrpSpPr>
          <p:nvPr/>
        </p:nvGrpSpPr>
        <p:grpSpPr bwMode="auto">
          <a:xfrm>
            <a:off x="2601913" y="2071688"/>
            <a:ext cx="1308100" cy="531812"/>
            <a:chOff x="1639" y="1305"/>
            <a:chExt cx="824" cy="335"/>
          </a:xfrm>
        </p:grpSpPr>
        <p:sp>
          <p:nvSpPr>
            <p:cNvPr id="13322" name="Freeform 10"/>
            <p:cNvSpPr>
              <a:spLocks noChangeArrowheads="1"/>
            </p:cNvSpPr>
            <p:nvPr/>
          </p:nvSpPr>
          <p:spPr bwMode="auto">
            <a:xfrm>
              <a:off x="1639" y="1305"/>
              <a:ext cx="825" cy="336"/>
            </a:xfrm>
            <a:custGeom>
              <a:avLst/>
              <a:gdLst/>
              <a:ahLst/>
              <a:cxnLst>
                <a:cxn ang="0">
                  <a:pos x="0" y="233"/>
                </a:cxn>
                <a:cxn ang="0">
                  <a:pos x="1819" y="0"/>
                </a:cxn>
                <a:cxn ang="0">
                  <a:pos x="3639" y="233"/>
                </a:cxn>
                <a:cxn ang="0">
                  <a:pos x="3639" y="1248"/>
                </a:cxn>
                <a:cxn ang="0">
                  <a:pos x="1819" y="1482"/>
                </a:cxn>
                <a:cxn ang="0">
                  <a:pos x="0" y="1248"/>
                </a:cxn>
                <a:cxn ang="0">
                  <a:pos x="0" y="233"/>
                </a:cxn>
              </a:cxnLst>
              <a:rect l="0" t="0" r="r" b="b"/>
              <a:pathLst>
                <a:path w="3640" h="1483">
                  <a:moveTo>
                    <a:pt x="0" y="233"/>
                  </a:moveTo>
                  <a:cubicBezTo>
                    <a:pt x="0" y="116"/>
                    <a:pt x="909" y="0"/>
                    <a:pt x="1819" y="0"/>
                  </a:cubicBezTo>
                  <a:cubicBezTo>
                    <a:pt x="2729" y="0"/>
                    <a:pt x="3639" y="116"/>
                    <a:pt x="3639" y="233"/>
                  </a:cubicBezTo>
                  <a:lnTo>
                    <a:pt x="3639" y="1248"/>
                  </a:lnTo>
                  <a:cubicBezTo>
                    <a:pt x="3639" y="1365"/>
                    <a:pt x="2729" y="1482"/>
                    <a:pt x="1819" y="1482"/>
                  </a:cubicBezTo>
                  <a:cubicBezTo>
                    <a:pt x="909" y="1482"/>
                    <a:pt x="0" y="1365"/>
                    <a:pt x="0" y="1248"/>
                  </a:cubicBezTo>
                  <a:lnTo>
                    <a:pt x="0" y="233"/>
                  </a:lnTo>
                </a:path>
              </a:pathLst>
            </a:custGeom>
            <a:solidFill>
              <a:srgbClr val="00CC99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3" name="Freeform 11"/>
            <p:cNvSpPr>
              <a:spLocks noChangeArrowheads="1"/>
            </p:cNvSpPr>
            <p:nvPr/>
          </p:nvSpPr>
          <p:spPr bwMode="auto">
            <a:xfrm>
              <a:off x="1639" y="1358"/>
              <a:ext cx="825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19" y="233"/>
                </a:cxn>
                <a:cxn ang="0">
                  <a:pos x="3639" y="0"/>
                </a:cxn>
                <a:cxn ang="0">
                  <a:pos x="0" y="0"/>
                </a:cxn>
              </a:cxnLst>
              <a:rect l="0" t="0" r="r" b="b"/>
              <a:pathLst>
                <a:path w="3640" h="234">
                  <a:moveTo>
                    <a:pt x="0" y="0"/>
                  </a:moveTo>
                  <a:cubicBezTo>
                    <a:pt x="0" y="116"/>
                    <a:pt x="909" y="233"/>
                    <a:pt x="1819" y="233"/>
                  </a:cubicBezTo>
                  <a:cubicBezTo>
                    <a:pt x="2729" y="233"/>
                    <a:pt x="3639" y="116"/>
                    <a:pt x="3639" y="0"/>
                  </a:cubicBezTo>
                  <a:lnTo>
                    <a:pt x="0" y="0"/>
                  </a:lnTo>
                </a:path>
              </a:pathLst>
            </a:custGeom>
            <a:solidFill>
              <a:srgbClr val="00CC99">
                <a:alpha val="50000"/>
              </a:srgbClr>
            </a:solidFill>
            <a:ln w="936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4" name="Freeform 12"/>
            <p:cNvSpPr>
              <a:spLocks noChangeArrowheads="1"/>
            </p:cNvSpPr>
            <p:nvPr/>
          </p:nvSpPr>
          <p:spPr bwMode="auto">
            <a:xfrm>
              <a:off x="1639" y="1358"/>
              <a:ext cx="825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19" y="233"/>
                </a:cxn>
                <a:cxn ang="0">
                  <a:pos x="3639" y="0"/>
                </a:cxn>
              </a:cxnLst>
              <a:rect l="0" t="0" r="r" b="b"/>
              <a:pathLst>
                <a:path w="3640" h="234">
                  <a:moveTo>
                    <a:pt x="0" y="0"/>
                  </a:moveTo>
                  <a:cubicBezTo>
                    <a:pt x="0" y="116"/>
                    <a:pt x="909" y="233"/>
                    <a:pt x="1819" y="233"/>
                  </a:cubicBezTo>
                  <a:cubicBezTo>
                    <a:pt x="2729" y="233"/>
                    <a:pt x="3639" y="116"/>
                    <a:pt x="3639" y="0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5" name="Group 13"/>
          <p:cNvGrpSpPr>
            <a:grpSpLocks/>
          </p:cNvGrpSpPr>
          <p:nvPr/>
        </p:nvGrpSpPr>
        <p:grpSpPr bwMode="auto">
          <a:xfrm>
            <a:off x="4506913" y="2071688"/>
            <a:ext cx="1446212" cy="531812"/>
            <a:chOff x="2839" y="1305"/>
            <a:chExt cx="911" cy="335"/>
          </a:xfrm>
        </p:grpSpPr>
        <p:sp>
          <p:nvSpPr>
            <p:cNvPr id="13326" name="Freeform 14"/>
            <p:cNvSpPr>
              <a:spLocks noChangeArrowheads="1"/>
            </p:cNvSpPr>
            <p:nvPr/>
          </p:nvSpPr>
          <p:spPr bwMode="auto">
            <a:xfrm>
              <a:off x="2839" y="1305"/>
              <a:ext cx="913" cy="336"/>
            </a:xfrm>
            <a:custGeom>
              <a:avLst/>
              <a:gdLst/>
              <a:ahLst/>
              <a:cxnLst>
                <a:cxn ang="0">
                  <a:pos x="0" y="233"/>
                </a:cxn>
                <a:cxn ang="0">
                  <a:pos x="2011" y="0"/>
                </a:cxn>
                <a:cxn ang="0">
                  <a:pos x="4023" y="233"/>
                </a:cxn>
                <a:cxn ang="0">
                  <a:pos x="4023" y="1248"/>
                </a:cxn>
                <a:cxn ang="0">
                  <a:pos x="2011" y="1482"/>
                </a:cxn>
                <a:cxn ang="0">
                  <a:pos x="0" y="1248"/>
                </a:cxn>
                <a:cxn ang="0">
                  <a:pos x="0" y="233"/>
                </a:cxn>
              </a:cxnLst>
              <a:rect l="0" t="0" r="r" b="b"/>
              <a:pathLst>
                <a:path w="4024" h="1483">
                  <a:moveTo>
                    <a:pt x="0" y="233"/>
                  </a:moveTo>
                  <a:cubicBezTo>
                    <a:pt x="0" y="116"/>
                    <a:pt x="1005" y="0"/>
                    <a:pt x="2011" y="0"/>
                  </a:cubicBezTo>
                  <a:cubicBezTo>
                    <a:pt x="3017" y="0"/>
                    <a:pt x="4023" y="116"/>
                    <a:pt x="4023" y="233"/>
                  </a:cubicBezTo>
                  <a:lnTo>
                    <a:pt x="4023" y="1248"/>
                  </a:lnTo>
                  <a:cubicBezTo>
                    <a:pt x="4023" y="1365"/>
                    <a:pt x="3017" y="1482"/>
                    <a:pt x="2011" y="1482"/>
                  </a:cubicBezTo>
                  <a:cubicBezTo>
                    <a:pt x="1005" y="1482"/>
                    <a:pt x="0" y="1365"/>
                    <a:pt x="0" y="1248"/>
                  </a:cubicBezTo>
                  <a:lnTo>
                    <a:pt x="0" y="233"/>
                  </a:lnTo>
                </a:path>
              </a:pathLst>
            </a:custGeom>
            <a:solidFill>
              <a:srgbClr val="C0C0C0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7" name="Freeform 15"/>
            <p:cNvSpPr>
              <a:spLocks noChangeArrowheads="1"/>
            </p:cNvSpPr>
            <p:nvPr/>
          </p:nvSpPr>
          <p:spPr bwMode="auto">
            <a:xfrm>
              <a:off x="2839" y="1358"/>
              <a:ext cx="913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11" y="233"/>
                </a:cxn>
                <a:cxn ang="0">
                  <a:pos x="4023" y="0"/>
                </a:cxn>
                <a:cxn ang="0">
                  <a:pos x="0" y="0"/>
                </a:cxn>
              </a:cxnLst>
              <a:rect l="0" t="0" r="r" b="b"/>
              <a:pathLst>
                <a:path w="4024" h="234">
                  <a:moveTo>
                    <a:pt x="0" y="0"/>
                  </a:moveTo>
                  <a:cubicBezTo>
                    <a:pt x="0" y="116"/>
                    <a:pt x="1005" y="233"/>
                    <a:pt x="2011" y="233"/>
                  </a:cubicBezTo>
                  <a:cubicBezTo>
                    <a:pt x="3017" y="233"/>
                    <a:pt x="4023" y="116"/>
                    <a:pt x="4023" y="0"/>
                  </a:cubicBezTo>
                  <a:lnTo>
                    <a:pt x="0" y="0"/>
                  </a:lnTo>
                </a:path>
              </a:pathLst>
            </a:custGeom>
            <a:solidFill>
              <a:srgbClr val="C0C0C0">
                <a:alpha val="50000"/>
              </a:srgbClr>
            </a:solidFill>
            <a:ln w="936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8" name="Freeform 16"/>
            <p:cNvSpPr>
              <a:spLocks noChangeArrowheads="1"/>
            </p:cNvSpPr>
            <p:nvPr/>
          </p:nvSpPr>
          <p:spPr bwMode="auto">
            <a:xfrm>
              <a:off x="2839" y="1358"/>
              <a:ext cx="913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11" y="233"/>
                </a:cxn>
                <a:cxn ang="0">
                  <a:pos x="4023" y="0"/>
                </a:cxn>
              </a:cxnLst>
              <a:rect l="0" t="0" r="r" b="b"/>
              <a:pathLst>
                <a:path w="4024" h="234">
                  <a:moveTo>
                    <a:pt x="0" y="0"/>
                  </a:moveTo>
                  <a:cubicBezTo>
                    <a:pt x="0" y="116"/>
                    <a:pt x="1005" y="233"/>
                    <a:pt x="2011" y="233"/>
                  </a:cubicBezTo>
                  <a:cubicBezTo>
                    <a:pt x="3017" y="233"/>
                    <a:pt x="4023" y="116"/>
                    <a:pt x="4023" y="0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9" name="Group 17"/>
          <p:cNvGrpSpPr>
            <a:grpSpLocks/>
          </p:cNvGrpSpPr>
          <p:nvPr/>
        </p:nvGrpSpPr>
        <p:grpSpPr bwMode="auto">
          <a:xfrm>
            <a:off x="4079875" y="2224088"/>
            <a:ext cx="287338" cy="303212"/>
            <a:chOff x="2570" y="1401"/>
            <a:chExt cx="181" cy="191"/>
          </a:xfrm>
        </p:grpSpPr>
        <p:sp>
          <p:nvSpPr>
            <p:cNvPr id="13330" name="Line 18"/>
            <p:cNvSpPr>
              <a:spLocks noChangeShapeType="1"/>
            </p:cNvSpPr>
            <p:nvPr/>
          </p:nvSpPr>
          <p:spPr bwMode="auto">
            <a:xfrm>
              <a:off x="2570" y="1497"/>
              <a:ext cx="182" cy="1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331" name="Line 19"/>
            <p:cNvSpPr>
              <a:spLocks noChangeShapeType="1"/>
            </p:cNvSpPr>
            <p:nvPr/>
          </p:nvSpPr>
          <p:spPr bwMode="auto">
            <a:xfrm>
              <a:off x="2661" y="1401"/>
              <a:ext cx="1" cy="192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2" name="Group 20"/>
          <p:cNvGrpSpPr>
            <a:grpSpLocks/>
          </p:cNvGrpSpPr>
          <p:nvPr/>
        </p:nvGrpSpPr>
        <p:grpSpPr bwMode="auto">
          <a:xfrm>
            <a:off x="5040313" y="2986088"/>
            <a:ext cx="1657350" cy="1446212"/>
            <a:chOff x="3175" y="1881"/>
            <a:chExt cx="1044" cy="911"/>
          </a:xfrm>
          <a:solidFill>
            <a:srgbClr val="FF0000"/>
          </a:solidFill>
        </p:grpSpPr>
        <p:sp>
          <p:nvSpPr>
            <p:cNvPr id="13333" name="Freeform 21"/>
            <p:cNvSpPr>
              <a:spLocks noChangeArrowheads="1"/>
            </p:cNvSpPr>
            <p:nvPr/>
          </p:nvSpPr>
          <p:spPr bwMode="auto">
            <a:xfrm>
              <a:off x="3175" y="1881"/>
              <a:ext cx="1045" cy="912"/>
            </a:xfrm>
            <a:custGeom>
              <a:avLst/>
              <a:gdLst/>
              <a:ahLst/>
              <a:cxnLst>
                <a:cxn ang="0">
                  <a:pos x="0" y="633"/>
                </a:cxn>
                <a:cxn ang="0">
                  <a:pos x="2304" y="0"/>
                </a:cxn>
                <a:cxn ang="0">
                  <a:pos x="4609" y="633"/>
                </a:cxn>
                <a:cxn ang="0">
                  <a:pos x="4609" y="3388"/>
                </a:cxn>
                <a:cxn ang="0">
                  <a:pos x="2304" y="4022"/>
                </a:cxn>
                <a:cxn ang="0">
                  <a:pos x="0" y="3388"/>
                </a:cxn>
                <a:cxn ang="0">
                  <a:pos x="0" y="633"/>
                </a:cxn>
              </a:cxnLst>
              <a:rect l="0" t="0" r="r" b="b"/>
              <a:pathLst>
                <a:path w="4610" h="4023">
                  <a:moveTo>
                    <a:pt x="0" y="633"/>
                  </a:moveTo>
                  <a:cubicBezTo>
                    <a:pt x="0" y="316"/>
                    <a:pt x="1152" y="0"/>
                    <a:pt x="2304" y="0"/>
                  </a:cubicBezTo>
                  <a:cubicBezTo>
                    <a:pt x="3456" y="0"/>
                    <a:pt x="4609" y="316"/>
                    <a:pt x="4609" y="633"/>
                  </a:cubicBezTo>
                  <a:lnTo>
                    <a:pt x="4609" y="3388"/>
                  </a:lnTo>
                  <a:cubicBezTo>
                    <a:pt x="4609" y="3705"/>
                    <a:pt x="3456" y="4022"/>
                    <a:pt x="2304" y="4022"/>
                  </a:cubicBezTo>
                  <a:cubicBezTo>
                    <a:pt x="1152" y="4022"/>
                    <a:pt x="0" y="3705"/>
                    <a:pt x="0" y="3388"/>
                  </a:cubicBezTo>
                  <a:lnTo>
                    <a:pt x="0" y="633"/>
                  </a:lnTo>
                </a:path>
              </a:pathLst>
            </a:custGeom>
            <a:grp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4" name="Freeform 22"/>
            <p:cNvSpPr>
              <a:spLocks noChangeArrowheads="1"/>
            </p:cNvSpPr>
            <p:nvPr/>
          </p:nvSpPr>
          <p:spPr bwMode="auto">
            <a:xfrm>
              <a:off x="3175" y="2024"/>
              <a:ext cx="1045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04" y="633"/>
                </a:cxn>
                <a:cxn ang="0">
                  <a:pos x="4609" y="0"/>
                </a:cxn>
                <a:cxn ang="0">
                  <a:pos x="0" y="0"/>
                </a:cxn>
              </a:cxnLst>
              <a:rect l="0" t="0" r="r" b="b"/>
              <a:pathLst>
                <a:path w="4610" h="634">
                  <a:moveTo>
                    <a:pt x="0" y="0"/>
                  </a:moveTo>
                  <a:cubicBezTo>
                    <a:pt x="0" y="316"/>
                    <a:pt x="1152" y="633"/>
                    <a:pt x="2304" y="633"/>
                  </a:cubicBezTo>
                  <a:cubicBezTo>
                    <a:pt x="3456" y="633"/>
                    <a:pt x="4609" y="316"/>
                    <a:pt x="4609" y="0"/>
                  </a:cubicBezTo>
                  <a:lnTo>
                    <a:pt x="0" y="0"/>
                  </a:lnTo>
                </a:path>
              </a:pathLst>
            </a:custGeom>
            <a:grpFill/>
            <a:ln w="936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5" name="Freeform 23"/>
            <p:cNvSpPr>
              <a:spLocks noChangeArrowheads="1"/>
            </p:cNvSpPr>
            <p:nvPr/>
          </p:nvSpPr>
          <p:spPr bwMode="auto">
            <a:xfrm>
              <a:off x="3175" y="2024"/>
              <a:ext cx="1045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04" y="633"/>
                </a:cxn>
                <a:cxn ang="0">
                  <a:pos x="4609" y="0"/>
                </a:cxn>
              </a:cxnLst>
              <a:rect l="0" t="0" r="r" b="b"/>
              <a:pathLst>
                <a:path w="4610" h="634">
                  <a:moveTo>
                    <a:pt x="0" y="0"/>
                  </a:moveTo>
                  <a:cubicBezTo>
                    <a:pt x="0" y="316"/>
                    <a:pt x="1152" y="633"/>
                    <a:pt x="2304" y="633"/>
                  </a:cubicBezTo>
                  <a:cubicBezTo>
                    <a:pt x="3456" y="633"/>
                    <a:pt x="4609" y="316"/>
                    <a:pt x="4609" y="0"/>
                  </a:cubicBezTo>
                </a:path>
              </a:pathLst>
            </a:custGeom>
            <a:grp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36" name="Line 24"/>
          <p:cNvSpPr>
            <a:spLocks noChangeShapeType="1"/>
          </p:cNvSpPr>
          <p:nvPr/>
        </p:nvSpPr>
        <p:spPr bwMode="auto">
          <a:xfrm flipH="1">
            <a:off x="3622675" y="2681288"/>
            <a:ext cx="368300" cy="381000"/>
          </a:xfrm>
          <a:prstGeom prst="line">
            <a:avLst/>
          </a:prstGeom>
          <a:noFill/>
          <a:ln w="7632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7" name="Line 25"/>
          <p:cNvSpPr>
            <a:spLocks noChangeShapeType="1"/>
          </p:cNvSpPr>
          <p:nvPr/>
        </p:nvSpPr>
        <p:spPr bwMode="auto">
          <a:xfrm>
            <a:off x="4445000" y="2681288"/>
            <a:ext cx="361950" cy="381000"/>
          </a:xfrm>
          <a:prstGeom prst="line">
            <a:avLst/>
          </a:prstGeom>
          <a:noFill/>
          <a:ln w="7632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13338" name="Group 26"/>
          <p:cNvGrpSpPr>
            <a:grpSpLocks/>
          </p:cNvGrpSpPr>
          <p:nvPr/>
        </p:nvGrpSpPr>
        <p:grpSpPr bwMode="auto">
          <a:xfrm>
            <a:off x="4489450" y="4433888"/>
            <a:ext cx="2603500" cy="334962"/>
            <a:chOff x="2828" y="2793"/>
            <a:chExt cx="1640" cy="211"/>
          </a:xfrm>
        </p:grpSpPr>
        <p:sp>
          <p:nvSpPr>
            <p:cNvPr id="13339" name="Text Box 27"/>
            <p:cNvSpPr txBox="1">
              <a:spLocks noChangeArrowheads="1"/>
            </p:cNvSpPr>
            <p:nvPr/>
          </p:nvSpPr>
          <p:spPr bwMode="auto">
            <a:xfrm>
              <a:off x="2828" y="2793"/>
              <a:ext cx="1641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00000"/>
                  </a:solidFill>
                </a:rPr>
                <a:t>se </a:t>
              </a:r>
              <a:r>
                <a:rPr lang="cs-CZ" sz="1600" b="0" dirty="0" smtClean="0">
                  <a:solidFill>
                    <a:srgbClr val="C00000"/>
                  </a:solidFill>
                </a:rPr>
                <a:t>synergií s bioflavonoidy</a:t>
              </a:r>
              <a:endParaRPr lang="cs-CZ" sz="1600" b="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3340" name="Group 28"/>
          <p:cNvGrpSpPr>
            <a:grpSpLocks/>
          </p:cNvGrpSpPr>
          <p:nvPr/>
        </p:nvGrpSpPr>
        <p:grpSpPr bwMode="auto">
          <a:xfrm>
            <a:off x="908050" y="4129088"/>
            <a:ext cx="3503613" cy="579437"/>
            <a:chOff x="572" y="2601"/>
            <a:chExt cx="2207" cy="365"/>
          </a:xfrm>
        </p:grpSpPr>
        <p:sp>
          <p:nvSpPr>
            <p:cNvPr id="13341" name="Text Box 29"/>
            <p:cNvSpPr txBox="1">
              <a:spLocks noChangeArrowheads="1"/>
            </p:cNvSpPr>
            <p:nvPr/>
          </p:nvSpPr>
          <p:spPr bwMode="auto">
            <a:xfrm>
              <a:off x="572" y="2601"/>
              <a:ext cx="2208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očekávaný účinek samotného </a:t>
              </a:r>
              <a:br>
                <a:rPr lang="cs-CZ" sz="1600" b="0" dirty="0">
                  <a:solidFill>
                    <a:srgbClr val="000000"/>
                  </a:solidFill>
                </a:rPr>
              </a:br>
              <a:r>
                <a:rPr lang="cs-CZ" sz="1600" b="0" dirty="0">
                  <a:solidFill>
                    <a:srgbClr val="000000"/>
                  </a:solidFill>
                </a:rPr>
                <a:t>vitamínu C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s vodou- </a:t>
              </a:r>
              <a:r>
                <a:rPr lang="cs-CZ" sz="1600" b="0" dirty="0">
                  <a:solidFill>
                    <a:srgbClr val="000000"/>
                  </a:solidFill>
                </a:rPr>
                <a:t>bez synergie</a:t>
              </a:r>
            </a:p>
          </p:txBody>
        </p:sp>
      </p:grpSp>
      <p:grpSp>
        <p:nvGrpSpPr>
          <p:cNvPr id="13342" name="Group 30"/>
          <p:cNvGrpSpPr>
            <a:grpSpLocks/>
          </p:cNvGrpSpPr>
          <p:nvPr/>
        </p:nvGrpSpPr>
        <p:grpSpPr bwMode="auto">
          <a:xfrm>
            <a:off x="603250" y="5184775"/>
            <a:ext cx="7923213" cy="996950"/>
            <a:chOff x="380" y="3266"/>
            <a:chExt cx="4991" cy="628"/>
          </a:xfrm>
        </p:grpSpPr>
        <p:sp>
          <p:nvSpPr>
            <p:cNvPr id="13343" name="Text Box 31"/>
            <p:cNvSpPr txBox="1">
              <a:spLocks noChangeArrowheads="1"/>
            </p:cNvSpPr>
            <p:nvPr/>
          </p:nvSpPr>
          <p:spPr bwMode="auto">
            <a:xfrm>
              <a:off x="380" y="3266"/>
              <a:ext cx="4992" cy="6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  <a:cs typeface="Times New Roman" pitchFamily="16" charset="0"/>
                </a:rPr>
                <a:t>Vitamín C </a:t>
              </a:r>
              <a:r>
                <a:rPr lang="cs-CZ" sz="1800" b="0" dirty="0" smtClean="0">
                  <a:solidFill>
                    <a:srgbClr val="000000"/>
                  </a:solidFill>
                  <a:cs typeface="Times New Roman" pitchFamily="16" charset="0"/>
                </a:rPr>
                <a:t>například s bioflavonoidy </a:t>
              </a:r>
              <a:r>
                <a:rPr lang="cs-CZ" sz="1800" b="0" dirty="0">
                  <a:solidFill>
                    <a:srgbClr val="000000"/>
                  </a:solidFill>
                  <a:cs typeface="Times New Roman" pitchFamily="16" charset="0"/>
                </a:rPr>
                <a:t>se vzájemně </a:t>
              </a:r>
              <a:r>
                <a:rPr lang="cs-CZ" sz="1800" b="0" u="sng" dirty="0">
                  <a:solidFill>
                    <a:srgbClr val="000000"/>
                  </a:solidFill>
                  <a:cs typeface="Times New Roman" pitchFamily="16" charset="0"/>
                </a:rPr>
                <a:t>dopl</a:t>
              </a:r>
              <a:r>
                <a:rPr lang="cs-CZ" sz="1800" b="0" u="sng" dirty="0">
                  <a:solidFill>
                    <a:srgbClr val="000000"/>
                  </a:solidFill>
                </a:rPr>
                <a:t>ňují</a:t>
              </a:r>
              <a:r>
                <a:rPr lang="cs-CZ" sz="1800" b="0" dirty="0">
                  <a:solidFill>
                    <a:srgbClr val="000000"/>
                  </a:solidFill>
                  <a:cs typeface="Times New Roman" pitchFamily="16" charset="0"/>
                </a:rPr>
                <a:t> a p</a:t>
              </a:r>
              <a:r>
                <a:rPr lang="cs-CZ" sz="1800" b="0" dirty="0">
                  <a:solidFill>
                    <a:srgbClr val="000000"/>
                  </a:solidFill>
                </a:rPr>
                <a:t>ů</a:t>
              </a:r>
              <a:r>
                <a:rPr lang="cs-CZ" sz="1800" b="0" dirty="0">
                  <a:solidFill>
                    <a:srgbClr val="000000"/>
                  </a:solidFill>
                  <a:cs typeface="Times New Roman" pitchFamily="16" charset="0"/>
                </a:rPr>
                <a:t>sobí </a:t>
              </a:r>
              <a:r>
                <a:rPr lang="cs-CZ" sz="1800" b="0" u="sng" dirty="0">
                  <a:solidFill>
                    <a:srgbClr val="000000"/>
                  </a:solidFill>
                  <a:cs typeface="Times New Roman" pitchFamily="16" charset="0"/>
                </a:rPr>
                <a:t>synergicky</a:t>
              </a:r>
              <a:r>
                <a:rPr lang="cs-CZ" sz="1800" b="0" dirty="0">
                  <a:solidFill>
                    <a:srgbClr val="000000"/>
                  </a:solidFill>
                  <a:cs typeface="Times New Roman" pitchFamily="16" charset="0"/>
                </a:rPr>
                <a:t>. </a:t>
              </a:r>
            </a:p>
            <a:p>
              <a:pPr algn="ctr"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  <a:cs typeface="Times New Roman" pitchFamily="16" charset="0"/>
                </a:rPr>
                <a:t>Jejich biologické p</a:t>
              </a:r>
              <a:r>
                <a:rPr lang="cs-CZ" sz="1800" b="0" dirty="0">
                  <a:solidFill>
                    <a:srgbClr val="000000"/>
                  </a:solidFill>
                </a:rPr>
                <a:t>ů</a:t>
              </a:r>
              <a:r>
                <a:rPr lang="cs-CZ" sz="1800" b="0" dirty="0">
                  <a:solidFill>
                    <a:srgbClr val="000000"/>
                  </a:solidFill>
                  <a:cs typeface="Times New Roman" pitchFamily="16" charset="0"/>
                </a:rPr>
                <a:t>sobení je v tomto p</a:t>
              </a:r>
              <a:r>
                <a:rPr lang="cs-CZ" sz="1800" b="0" dirty="0">
                  <a:solidFill>
                    <a:srgbClr val="000000"/>
                  </a:solidFill>
                </a:rPr>
                <a:t>ř</a:t>
              </a:r>
              <a:r>
                <a:rPr lang="cs-CZ" sz="1800" b="0" dirty="0">
                  <a:solidFill>
                    <a:srgbClr val="000000"/>
                  </a:solidFill>
                  <a:cs typeface="Times New Roman" pitchFamily="16" charset="0"/>
                </a:rPr>
                <a:t>íkladu 10-ti a</a:t>
              </a:r>
              <a:r>
                <a:rPr lang="cs-CZ" sz="1800" b="0" dirty="0">
                  <a:solidFill>
                    <a:srgbClr val="000000"/>
                  </a:solidFill>
                </a:rPr>
                <a:t>ž </a:t>
              </a:r>
              <a:r>
                <a:rPr lang="cs-CZ" sz="1800" b="0" dirty="0">
                  <a:solidFill>
                    <a:srgbClr val="000000"/>
                  </a:solidFill>
                  <a:cs typeface="Times New Roman" pitchFamily="16" charset="0"/>
                </a:rPr>
                <a:t>20-ti násobn</a:t>
              </a:r>
              <a:r>
                <a:rPr lang="cs-CZ" sz="1800" b="0" dirty="0">
                  <a:solidFill>
                    <a:srgbClr val="000000"/>
                  </a:solidFill>
                </a:rPr>
                <a:t>ě </a:t>
              </a:r>
              <a:r>
                <a:rPr lang="cs-CZ" sz="1800" b="0" dirty="0">
                  <a:solidFill>
                    <a:srgbClr val="000000"/>
                  </a:solidFill>
                  <a:cs typeface="Times New Roman" pitchFamily="16" charset="0"/>
                </a:rPr>
                <a:t>vyšší.</a:t>
              </a:r>
            </a:p>
          </p:txBody>
        </p:sp>
      </p:grpSp>
      <p:sp>
        <p:nvSpPr>
          <p:cNvPr id="13344" name="Text Box 32"/>
          <p:cNvSpPr txBox="1">
            <a:spLocks noChangeArrowheads="1"/>
          </p:cNvSpPr>
          <p:nvPr/>
        </p:nvSpPr>
        <p:spPr bwMode="auto">
          <a:xfrm>
            <a:off x="190500" y="1239838"/>
            <a:ext cx="8763000" cy="360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345" name="Group 33"/>
          <p:cNvGrpSpPr>
            <a:grpSpLocks/>
          </p:cNvGrpSpPr>
          <p:nvPr/>
        </p:nvGrpSpPr>
        <p:grpSpPr bwMode="auto">
          <a:xfrm>
            <a:off x="5040313" y="2833688"/>
            <a:ext cx="1674812" cy="608012"/>
            <a:chOff x="3175" y="1785"/>
            <a:chExt cx="1055" cy="383"/>
          </a:xfrm>
        </p:grpSpPr>
        <p:sp>
          <p:nvSpPr>
            <p:cNvPr id="13346" name="Freeform 34"/>
            <p:cNvSpPr>
              <a:spLocks noChangeArrowheads="1"/>
            </p:cNvSpPr>
            <p:nvPr/>
          </p:nvSpPr>
          <p:spPr bwMode="auto">
            <a:xfrm>
              <a:off x="3175" y="1785"/>
              <a:ext cx="1057" cy="385"/>
            </a:xfrm>
            <a:custGeom>
              <a:avLst/>
              <a:gdLst/>
              <a:ahLst/>
              <a:cxnLst>
                <a:cxn ang="0">
                  <a:pos x="2329" y="0"/>
                </a:cxn>
                <a:cxn ang="0">
                  <a:pos x="0" y="423"/>
                </a:cxn>
                <a:cxn ang="0">
                  <a:pos x="0" y="1271"/>
                </a:cxn>
                <a:cxn ang="0">
                  <a:pos x="2329" y="1695"/>
                </a:cxn>
                <a:cxn ang="0">
                  <a:pos x="4658" y="1271"/>
                </a:cxn>
                <a:cxn ang="0">
                  <a:pos x="4658" y="423"/>
                </a:cxn>
                <a:cxn ang="0">
                  <a:pos x="2329" y="0"/>
                </a:cxn>
              </a:cxnLst>
              <a:rect l="0" t="0" r="r" b="b"/>
              <a:pathLst>
                <a:path w="4659" h="1696">
                  <a:moveTo>
                    <a:pt x="2329" y="0"/>
                  </a:moveTo>
                  <a:cubicBezTo>
                    <a:pt x="1058" y="0"/>
                    <a:pt x="0" y="192"/>
                    <a:pt x="0" y="423"/>
                  </a:cubicBezTo>
                  <a:lnTo>
                    <a:pt x="0" y="1271"/>
                  </a:lnTo>
                  <a:cubicBezTo>
                    <a:pt x="0" y="1502"/>
                    <a:pt x="1058" y="1695"/>
                    <a:pt x="2329" y="1695"/>
                  </a:cubicBezTo>
                  <a:cubicBezTo>
                    <a:pt x="3599" y="1695"/>
                    <a:pt x="4658" y="1502"/>
                    <a:pt x="4658" y="1271"/>
                  </a:cubicBezTo>
                  <a:lnTo>
                    <a:pt x="4658" y="423"/>
                  </a:lnTo>
                  <a:cubicBezTo>
                    <a:pt x="4658" y="192"/>
                    <a:pt x="3599" y="0"/>
                    <a:pt x="2329" y="0"/>
                  </a:cubicBezTo>
                </a:path>
              </a:pathLst>
            </a:custGeom>
            <a:solidFill>
              <a:srgbClr val="00CC99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7" name="Freeform 35"/>
            <p:cNvSpPr>
              <a:spLocks noChangeArrowheads="1"/>
            </p:cNvSpPr>
            <p:nvPr/>
          </p:nvSpPr>
          <p:spPr bwMode="auto">
            <a:xfrm>
              <a:off x="3175" y="1785"/>
              <a:ext cx="1057" cy="192"/>
            </a:xfrm>
            <a:custGeom>
              <a:avLst/>
              <a:gdLst/>
              <a:ahLst/>
              <a:cxnLst>
                <a:cxn ang="0">
                  <a:pos x="2329" y="0"/>
                </a:cxn>
                <a:cxn ang="0">
                  <a:pos x="0" y="423"/>
                </a:cxn>
                <a:cxn ang="0">
                  <a:pos x="2329" y="847"/>
                </a:cxn>
                <a:cxn ang="0">
                  <a:pos x="4658" y="423"/>
                </a:cxn>
                <a:cxn ang="0">
                  <a:pos x="2329" y="0"/>
                </a:cxn>
              </a:cxnLst>
              <a:rect l="0" t="0" r="r" b="b"/>
              <a:pathLst>
                <a:path w="4659" h="848">
                  <a:moveTo>
                    <a:pt x="2329" y="0"/>
                  </a:moveTo>
                  <a:cubicBezTo>
                    <a:pt x="1058" y="0"/>
                    <a:pt x="0" y="192"/>
                    <a:pt x="0" y="423"/>
                  </a:cubicBezTo>
                  <a:cubicBezTo>
                    <a:pt x="0" y="654"/>
                    <a:pt x="1058" y="847"/>
                    <a:pt x="2329" y="847"/>
                  </a:cubicBezTo>
                  <a:cubicBezTo>
                    <a:pt x="3599" y="847"/>
                    <a:pt x="4658" y="654"/>
                    <a:pt x="4658" y="423"/>
                  </a:cubicBezTo>
                  <a:cubicBezTo>
                    <a:pt x="4658" y="192"/>
                    <a:pt x="3599" y="0"/>
                    <a:pt x="2329" y="0"/>
                  </a:cubicBezTo>
                </a:path>
              </a:pathLst>
            </a:custGeom>
            <a:solidFill>
              <a:srgbClr val="5AE0B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348" name="Group 36"/>
          <p:cNvGrpSpPr>
            <a:grpSpLocks/>
          </p:cNvGrpSpPr>
          <p:nvPr/>
        </p:nvGrpSpPr>
        <p:grpSpPr bwMode="auto">
          <a:xfrm>
            <a:off x="5040313" y="3138488"/>
            <a:ext cx="1674812" cy="608012"/>
            <a:chOff x="3175" y="1977"/>
            <a:chExt cx="1055" cy="383"/>
          </a:xfrm>
        </p:grpSpPr>
        <p:sp>
          <p:nvSpPr>
            <p:cNvPr id="13349" name="Freeform 37"/>
            <p:cNvSpPr>
              <a:spLocks noChangeArrowheads="1"/>
            </p:cNvSpPr>
            <p:nvPr/>
          </p:nvSpPr>
          <p:spPr bwMode="auto">
            <a:xfrm>
              <a:off x="3175" y="1977"/>
              <a:ext cx="1057" cy="384"/>
            </a:xfrm>
            <a:custGeom>
              <a:avLst/>
              <a:gdLst/>
              <a:ahLst/>
              <a:cxnLst>
                <a:cxn ang="0">
                  <a:pos x="2329" y="0"/>
                </a:cxn>
                <a:cxn ang="0">
                  <a:pos x="0" y="423"/>
                </a:cxn>
                <a:cxn ang="0">
                  <a:pos x="0" y="1270"/>
                </a:cxn>
                <a:cxn ang="0">
                  <a:pos x="2329" y="1694"/>
                </a:cxn>
                <a:cxn ang="0">
                  <a:pos x="4658" y="1270"/>
                </a:cxn>
                <a:cxn ang="0">
                  <a:pos x="4658" y="423"/>
                </a:cxn>
                <a:cxn ang="0">
                  <a:pos x="2329" y="0"/>
                </a:cxn>
              </a:cxnLst>
              <a:rect l="0" t="0" r="r" b="b"/>
              <a:pathLst>
                <a:path w="4659" h="1695">
                  <a:moveTo>
                    <a:pt x="2329" y="0"/>
                  </a:moveTo>
                  <a:cubicBezTo>
                    <a:pt x="1058" y="0"/>
                    <a:pt x="0" y="192"/>
                    <a:pt x="0" y="423"/>
                  </a:cubicBezTo>
                  <a:lnTo>
                    <a:pt x="0" y="1270"/>
                  </a:lnTo>
                  <a:cubicBezTo>
                    <a:pt x="0" y="1501"/>
                    <a:pt x="1058" y="1694"/>
                    <a:pt x="2329" y="1694"/>
                  </a:cubicBezTo>
                  <a:cubicBezTo>
                    <a:pt x="3599" y="1694"/>
                    <a:pt x="4658" y="1501"/>
                    <a:pt x="4658" y="1270"/>
                  </a:cubicBezTo>
                  <a:lnTo>
                    <a:pt x="4658" y="423"/>
                  </a:lnTo>
                  <a:cubicBezTo>
                    <a:pt x="4658" y="192"/>
                    <a:pt x="3599" y="0"/>
                    <a:pt x="2329" y="0"/>
                  </a:cubicBezTo>
                </a:path>
              </a:pathLst>
            </a:custGeom>
            <a:solidFill>
              <a:srgbClr val="808080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0" name="Freeform 38"/>
            <p:cNvSpPr>
              <a:spLocks noChangeArrowheads="1"/>
            </p:cNvSpPr>
            <p:nvPr/>
          </p:nvSpPr>
          <p:spPr bwMode="auto">
            <a:xfrm>
              <a:off x="3175" y="1977"/>
              <a:ext cx="1057" cy="192"/>
            </a:xfrm>
            <a:custGeom>
              <a:avLst/>
              <a:gdLst/>
              <a:ahLst/>
              <a:cxnLst>
                <a:cxn ang="0">
                  <a:pos x="2329" y="0"/>
                </a:cxn>
                <a:cxn ang="0">
                  <a:pos x="0" y="423"/>
                </a:cxn>
                <a:cxn ang="0">
                  <a:pos x="2329" y="847"/>
                </a:cxn>
                <a:cxn ang="0">
                  <a:pos x="4658" y="423"/>
                </a:cxn>
                <a:cxn ang="0">
                  <a:pos x="2329" y="0"/>
                </a:cxn>
              </a:cxnLst>
              <a:rect l="0" t="0" r="r" b="b"/>
              <a:pathLst>
                <a:path w="4659" h="848">
                  <a:moveTo>
                    <a:pt x="2329" y="0"/>
                  </a:moveTo>
                  <a:cubicBezTo>
                    <a:pt x="1058" y="0"/>
                    <a:pt x="0" y="192"/>
                    <a:pt x="0" y="423"/>
                  </a:cubicBezTo>
                  <a:cubicBezTo>
                    <a:pt x="0" y="654"/>
                    <a:pt x="1058" y="847"/>
                    <a:pt x="2329" y="847"/>
                  </a:cubicBezTo>
                  <a:cubicBezTo>
                    <a:pt x="3599" y="847"/>
                    <a:pt x="4658" y="654"/>
                    <a:pt x="4658" y="423"/>
                  </a:cubicBezTo>
                  <a:cubicBezTo>
                    <a:pt x="4658" y="192"/>
                    <a:pt x="3599" y="0"/>
                    <a:pt x="2329" y="0"/>
                  </a:cubicBezTo>
                </a:path>
              </a:pathLst>
            </a:custGeom>
            <a:solidFill>
              <a:srgbClr val="B3B3B3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351" name="Group 39"/>
          <p:cNvGrpSpPr>
            <a:grpSpLocks/>
          </p:cNvGrpSpPr>
          <p:nvPr/>
        </p:nvGrpSpPr>
        <p:grpSpPr bwMode="auto">
          <a:xfrm>
            <a:off x="1992313" y="3062288"/>
            <a:ext cx="1309687" cy="531812"/>
            <a:chOff x="1255" y="1929"/>
            <a:chExt cx="825" cy="335"/>
          </a:xfrm>
        </p:grpSpPr>
        <p:sp>
          <p:nvSpPr>
            <p:cNvPr id="13352" name="Freeform 40"/>
            <p:cNvSpPr>
              <a:spLocks noChangeArrowheads="1"/>
            </p:cNvSpPr>
            <p:nvPr/>
          </p:nvSpPr>
          <p:spPr bwMode="auto">
            <a:xfrm>
              <a:off x="1255" y="1929"/>
              <a:ext cx="827" cy="337"/>
            </a:xfrm>
            <a:custGeom>
              <a:avLst/>
              <a:gdLst/>
              <a:ahLst/>
              <a:cxnLst>
                <a:cxn ang="0">
                  <a:pos x="0" y="233"/>
                </a:cxn>
                <a:cxn ang="0">
                  <a:pos x="1822" y="0"/>
                </a:cxn>
                <a:cxn ang="0">
                  <a:pos x="3644" y="233"/>
                </a:cxn>
                <a:cxn ang="0">
                  <a:pos x="3644" y="1249"/>
                </a:cxn>
                <a:cxn ang="0">
                  <a:pos x="1822" y="1483"/>
                </a:cxn>
                <a:cxn ang="0">
                  <a:pos x="0" y="1249"/>
                </a:cxn>
                <a:cxn ang="0">
                  <a:pos x="0" y="233"/>
                </a:cxn>
              </a:cxnLst>
              <a:rect l="0" t="0" r="r" b="b"/>
              <a:pathLst>
                <a:path w="3645" h="1484">
                  <a:moveTo>
                    <a:pt x="0" y="233"/>
                  </a:moveTo>
                  <a:cubicBezTo>
                    <a:pt x="0" y="116"/>
                    <a:pt x="911" y="0"/>
                    <a:pt x="1822" y="0"/>
                  </a:cubicBezTo>
                  <a:cubicBezTo>
                    <a:pt x="2733" y="0"/>
                    <a:pt x="3644" y="116"/>
                    <a:pt x="3644" y="233"/>
                  </a:cubicBezTo>
                  <a:lnTo>
                    <a:pt x="3644" y="1249"/>
                  </a:lnTo>
                  <a:cubicBezTo>
                    <a:pt x="3644" y="1366"/>
                    <a:pt x="2733" y="1483"/>
                    <a:pt x="1822" y="1483"/>
                  </a:cubicBezTo>
                  <a:cubicBezTo>
                    <a:pt x="911" y="1483"/>
                    <a:pt x="0" y="1366"/>
                    <a:pt x="0" y="1249"/>
                  </a:cubicBezTo>
                  <a:lnTo>
                    <a:pt x="0" y="233"/>
                  </a:lnTo>
                </a:path>
              </a:pathLst>
            </a:custGeom>
            <a:solidFill>
              <a:srgbClr val="00CC99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3" name="Freeform 41"/>
            <p:cNvSpPr>
              <a:spLocks noChangeArrowheads="1"/>
            </p:cNvSpPr>
            <p:nvPr/>
          </p:nvSpPr>
          <p:spPr bwMode="auto">
            <a:xfrm>
              <a:off x="1255" y="1982"/>
              <a:ext cx="827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22" y="233"/>
                </a:cxn>
                <a:cxn ang="0">
                  <a:pos x="3644" y="0"/>
                </a:cxn>
                <a:cxn ang="0">
                  <a:pos x="0" y="0"/>
                </a:cxn>
              </a:cxnLst>
              <a:rect l="0" t="0" r="r" b="b"/>
              <a:pathLst>
                <a:path w="3645" h="234">
                  <a:moveTo>
                    <a:pt x="0" y="0"/>
                  </a:moveTo>
                  <a:cubicBezTo>
                    <a:pt x="0" y="116"/>
                    <a:pt x="911" y="233"/>
                    <a:pt x="1822" y="233"/>
                  </a:cubicBezTo>
                  <a:cubicBezTo>
                    <a:pt x="2733" y="233"/>
                    <a:pt x="3644" y="116"/>
                    <a:pt x="3644" y="0"/>
                  </a:cubicBezTo>
                  <a:lnTo>
                    <a:pt x="0" y="0"/>
                  </a:lnTo>
                </a:path>
              </a:pathLst>
            </a:custGeom>
            <a:solidFill>
              <a:srgbClr val="00CC99">
                <a:alpha val="50000"/>
              </a:srgbClr>
            </a:solidFill>
            <a:ln w="936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4" name="Freeform 42"/>
            <p:cNvSpPr>
              <a:spLocks noChangeArrowheads="1"/>
            </p:cNvSpPr>
            <p:nvPr/>
          </p:nvSpPr>
          <p:spPr bwMode="auto">
            <a:xfrm>
              <a:off x="1255" y="1982"/>
              <a:ext cx="827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22" y="233"/>
                </a:cxn>
                <a:cxn ang="0">
                  <a:pos x="3644" y="0"/>
                </a:cxn>
              </a:cxnLst>
              <a:rect l="0" t="0" r="r" b="b"/>
              <a:pathLst>
                <a:path w="3645" h="234">
                  <a:moveTo>
                    <a:pt x="0" y="0"/>
                  </a:moveTo>
                  <a:cubicBezTo>
                    <a:pt x="0" y="116"/>
                    <a:pt x="911" y="233"/>
                    <a:pt x="1822" y="233"/>
                  </a:cubicBezTo>
                  <a:cubicBezTo>
                    <a:pt x="2733" y="233"/>
                    <a:pt x="3644" y="116"/>
                    <a:pt x="3644" y="0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55" name="Group 43"/>
          <p:cNvGrpSpPr>
            <a:grpSpLocks/>
          </p:cNvGrpSpPr>
          <p:nvPr/>
        </p:nvGrpSpPr>
        <p:grpSpPr bwMode="auto">
          <a:xfrm>
            <a:off x="2584450" y="2224088"/>
            <a:ext cx="1370013" cy="334962"/>
            <a:chOff x="1628" y="1401"/>
            <a:chExt cx="863" cy="211"/>
          </a:xfrm>
        </p:grpSpPr>
        <p:sp>
          <p:nvSpPr>
            <p:cNvPr id="13356" name="Text Box 44"/>
            <p:cNvSpPr txBox="1">
              <a:spLocks noChangeArrowheads="1"/>
            </p:cNvSpPr>
            <p:nvPr/>
          </p:nvSpPr>
          <p:spPr bwMode="auto">
            <a:xfrm>
              <a:off x="1628" y="1401"/>
              <a:ext cx="864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Vitamín C</a:t>
              </a:r>
            </a:p>
          </p:txBody>
        </p:sp>
      </p:grpSp>
      <p:grpSp>
        <p:nvGrpSpPr>
          <p:cNvPr id="13357" name="Group 45"/>
          <p:cNvGrpSpPr>
            <a:grpSpLocks/>
          </p:cNvGrpSpPr>
          <p:nvPr/>
        </p:nvGrpSpPr>
        <p:grpSpPr bwMode="auto">
          <a:xfrm>
            <a:off x="4565650" y="2224088"/>
            <a:ext cx="1370013" cy="304800"/>
            <a:chOff x="2876" y="1401"/>
            <a:chExt cx="863" cy="192"/>
          </a:xfrm>
        </p:grpSpPr>
        <p:sp>
          <p:nvSpPr>
            <p:cNvPr id="13358" name="Text Box 46"/>
            <p:cNvSpPr txBox="1">
              <a:spLocks noChangeArrowheads="1"/>
            </p:cNvSpPr>
            <p:nvPr/>
          </p:nvSpPr>
          <p:spPr bwMode="auto">
            <a:xfrm>
              <a:off x="2876" y="1401"/>
              <a:ext cx="864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bioflavonoidy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1"/>
          <p:cNvGrpSpPr>
            <a:grpSpLocks/>
          </p:cNvGrpSpPr>
          <p:nvPr/>
        </p:nvGrpSpPr>
        <p:grpSpPr bwMode="auto">
          <a:xfrm>
            <a:off x="457200" y="327025"/>
            <a:ext cx="8228013" cy="571500"/>
            <a:chOff x="288" y="206"/>
            <a:chExt cx="5183" cy="360"/>
          </a:xfrm>
        </p:grpSpPr>
        <p:sp>
          <p:nvSpPr>
            <p:cNvPr id="14338" name="Text Box 2"/>
            <p:cNvSpPr txBox="1">
              <a:spLocks noChangeArrowheads="1"/>
            </p:cNvSpPr>
            <p:nvPr/>
          </p:nvSpPr>
          <p:spPr bwMode="auto">
            <a:xfrm>
              <a:off x="288" y="206"/>
              <a:ext cx="5184" cy="36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Mikrovýživa je životně důležitá</a:t>
              </a:r>
            </a:p>
          </p:txBody>
        </p:sp>
      </p:grp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3657600" y="1981200"/>
            <a:ext cx="2360613" cy="3178175"/>
            <a:chOff x="2304" y="1248"/>
            <a:chExt cx="1487" cy="2002"/>
          </a:xfrm>
        </p:grpSpPr>
        <p:sp>
          <p:nvSpPr>
            <p:cNvPr id="14340" name="Text Box 4"/>
            <p:cNvSpPr txBox="1">
              <a:spLocks noChangeArrowheads="1"/>
            </p:cNvSpPr>
            <p:nvPr/>
          </p:nvSpPr>
          <p:spPr bwMode="auto">
            <a:xfrm>
              <a:off x="2304" y="1248"/>
              <a:ext cx="1488" cy="20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228600" indent="-228600">
                <a:lnSpc>
                  <a:spcPct val="160000"/>
                </a:lnSpc>
                <a:spcBef>
                  <a:spcPts val="3000"/>
                </a:spcBef>
                <a:buClr>
                  <a:srgbClr val="CC0000"/>
                </a:buClr>
                <a:buFont typeface="Wingdings" charset="2"/>
                <a:buChar char="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dušení</a:t>
              </a:r>
            </a:p>
            <a:p>
              <a:pPr marL="228600" indent="-228600">
                <a:lnSpc>
                  <a:spcPct val="160000"/>
                </a:lnSpc>
                <a:spcBef>
                  <a:spcPts val="3000"/>
                </a:spcBef>
                <a:buClr>
                  <a:srgbClr val="CC0000"/>
                </a:buClr>
                <a:buFont typeface="Wingdings" charset="2"/>
                <a:buChar char="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Žízeň</a:t>
              </a:r>
            </a:p>
            <a:p>
              <a:pPr marL="228600" indent="-228600">
                <a:lnSpc>
                  <a:spcPct val="160000"/>
                </a:lnSpc>
                <a:spcBef>
                  <a:spcPts val="3000"/>
                </a:spcBef>
                <a:buClr>
                  <a:srgbClr val="CC0000"/>
                </a:buClr>
                <a:buFont typeface="Wingdings" charset="2"/>
                <a:buChar char="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hlad </a:t>
              </a:r>
            </a:p>
            <a:p>
              <a:pPr marL="228600" indent="-228600">
                <a:lnSpc>
                  <a:spcPct val="160000"/>
                </a:lnSpc>
                <a:spcBef>
                  <a:spcPts val="4500"/>
                </a:spcBef>
                <a:buClr>
                  <a:srgbClr val="CC0000"/>
                </a:buClr>
                <a:buFont typeface="Wingdings" charset="2"/>
                <a:buChar char="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2400" b="0" u="sng">
                  <a:solidFill>
                    <a:srgbClr val="CC0000"/>
                  </a:solidFill>
                  <a:latin typeface="Arial Black" pitchFamily="32" charset="0"/>
                </a:rPr>
                <a:t>Žádné !</a:t>
              </a:r>
            </a:p>
          </p:txBody>
        </p:sp>
      </p:grpSp>
      <p:grpSp>
        <p:nvGrpSpPr>
          <p:cNvPr id="14341" name="Group 5"/>
          <p:cNvGrpSpPr>
            <a:grpSpLocks/>
          </p:cNvGrpSpPr>
          <p:nvPr/>
        </p:nvGrpSpPr>
        <p:grpSpPr bwMode="auto">
          <a:xfrm>
            <a:off x="6300788" y="1874838"/>
            <a:ext cx="3198812" cy="3409950"/>
            <a:chOff x="3969" y="1181"/>
            <a:chExt cx="2015" cy="2148"/>
          </a:xfrm>
        </p:grpSpPr>
        <p:sp>
          <p:nvSpPr>
            <p:cNvPr id="14342" name="Text Box 6"/>
            <p:cNvSpPr txBox="1">
              <a:spLocks noChangeArrowheads="1"/>
            </p:cNvSpPr>
            <p:nvPr/>
          </p:nvSpPr>
          <p:spPr bwMode="auto">
            <a:xfrm>
              <a:off x="3969" y="1181"/>
              <a:ext cx="2016" cy="21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228600" indent="-228600">
                <a:lnSpc>
                  <a:spcPct val="160000"/>
                </a:lnSpc>
                <a:spcBef>
                  <a:spcPts val="3600"/>
                </a:spcBef>
                <a:buClr>
                  <a:srgbClr val="0000CC"/>
                </a:buClr>
                <a:buFont typeface="Wingdings" charset="2"/>
                <a:buChar char="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 dirty="0">
                  <a:solidFill>
                    <a:srgbClr val="0000CC"/>
                  </a:solidFill>
                </a:rPr>
                <a:t>minutách</a:t>
              </a:r>
            </a:p>
            <a:p>
              <a:pPr marL="228600" indent="-228600">
                <a:lnSpc>
                  <a:spcPct val="160000"/>
                </a:lnSpc>
                <a:spcBef>
                  <a:spcPts val="3600"/>
                </a:spcBef>
                <a:buClr>
                  <a:srgbClr val="0000CC"/>
                </a:buClr>
                <a:buFont typeface="Wingdings" charset="2"/>
                <a:buChar char="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 dirty="0">
                  <a:solidFill>
                    <a:srgbClr val="0000CC"/>
                  </a:solidFill>
                </a:rPr>
                <a:t>dnech</a:t>
              </a:r>
            </a:p>
            <a:p>
              <a:pPr marL="228600" indent="-228600">
                <a:lnSpc>
                  <a:spcPct val="160000"/>
                </a:lnSpc>
                <a:spcBef>
                  <a:spcPts val="3600"/>
                </a:spcBef>
                <a:buClr>
                  <a:srgbClr val="0000CC"/>
                </a:buClr>
                <a:buFont typeface="Wingdings" charset="2"/>
                <a:buChar char="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 dirty="0">
                  <a:solidFill>
                    <a:srgbClr val="0000CC"/>
                  </a:solidFill>
                </a:rPr>
                <a:t>týdnech</a:t>
              </a:r>
            </a:p>
            <a:p>
              <a:pPr marL="228600" indent="-228600">
                <a:lnSpc>
                  <a:spcPct val="160000"/>
                </a:lnSpc>
                <a:spcBef>
                  <a:spcPts val="3600"/>
                </a:spcBef>
                <a:buClr>
                  <a:srgbClr val="0000CC"/>
                </a:buClr>
                <a:buFont typeface="Wingdings" charset="2"/>
                <a:buChar char="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 dirty="0">
                  <a:solidFill>
                    <a:srgbClr val="0000CC"/>
                  </a:solidFill>
                </a:rPr>
                <a:t>po mnoha letech </a:t>
              </a:r>
              <a:br>
                <a:rPr lang="cs-CZ" sz="1600" b="0" dirty="0">
                  <a:solidFill>
                    <a:srgbClr val="0000CC"/>
                  </a:solidFill>
                </a:rPr>
              </a:br>
              <a:r>
                <a:rPr lang="cs-CZ" sz="1600" b="0" dirty="0">
                  <a:solidFill>
                    <a:srgbClr val="0000CC"/>
                  </a:solidFill>
                </a:rPr>
                <a:t>(např. Infarkt či rakovina)</a:t>
              </a:r>
            </a:p>
          </p:txBody>
        </p:sp>
      </p:grp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276600" y="5791200"/>
            <a:ext cx="548640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344" name="Group 8"/>
          <p:cNvGrpSpPr>
            <a:grpSpLocks/>
          </p:cNvGrpSpPr>
          <p:nvPr/>
        </p:nvGrpSpPr>
        <p:grpSpPr bwMode="auto">
          <a:xfrm>
            <a:off x="360363" y="5562600"/>
            <a:ext cx="8553450" cy="1189038"/>
            <a:chOff x="227" y="3504"/>
            <a:chExt cx="5388" cy="749"/>
          </a:xfrm>
        </p:grpSpPr>
        <p:sp>
          <p:nvSpPr>
            <p:cNvPr id="14345" name="Freeform 9"/>
            <p:cNvSpPr>
              <a:spLocks noChangeArrowheads="1"/>
            </p:cNvSpPr>
            <p:nvPr/>
          </p:nvSpPr>
          <p:spPr bwMode="auto">
            <a:xfrm>
              <a:off x="227" y="3504"/>
              <a:ext cx="5389" cy="7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765" y="0"/>
                </a:cxn>
                <a:cxn ang="0">
                  <a:pos x="23765" y="3306"/>
                </a:cxn>
                <a:cxn ang="0">
                  <a:pos x="0" y="3306"/>
                </a:cxn>
                <a:cxn ang="0">
                  <a:pos x="0" y="0"/>
                </a:cxn>
              </a:cxnLst>
              <a:rect l="0" t="0" r="r" b="b"/>
              <a:pathLst>
                <a:path w="23766" h="3307">
                  <a:moveTo>
                    <a:pt x="0" y="0"/>
                  </a:moveTo>
                  <a:lnTo>
                    <a:pt x="23765" y="0"/>
                  </a:lnTo>
                  <a:lnTo>
                    <a:pt x="23765" y="3306"/>
                  </a:lnTo>
                  <a:lnTo>
                    <a:pt x="0" y="3306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6" name="Text Box 10"/>
            <p:cNvSpPr txBox="1">
              <a:spLocks noChangeArrowheads="1"/>
            </p:cNvSpPr>
            <p:nvPr/>
          </p:nvSpPr>
          <p:spPr bwMode="auto">
            <a:xfrm>
              <a:off x="227" y="3504"/>
              <a:ext cx="5389" cy="750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 dirty="0">
                  <a:solidFill>
                    <a:srgbClr val="FFFFFF"/>
                  </a:solidFill>
                </a:rPr>
                <a:t>Nedostatek mikroživin se zpočátku neprojevuje žádnými symptomy. Proto je dobré vědět, že pouze pečlivou prevencí se můžeme účinněji chránit před nemocemi !</a:t>
              </a:r>
            </a:p>
          </p:txBody>
        </p:sp>
      </p:grpSp>
      <p:grpSp>
        <p:nvGrpSpPr>
          <p:cNvPr id="14347" name="Group 11"/>
          <p:cNvGrpSpPr>
            <a:grpSpLocks/>
          </p:cNvGrpSpPr>
          <p:nvPr/>
        </p:nvGrpSpPr>
        <p:grpSpPr bwMode="auto">
          <a:xfrm>
            <a:off x="220663" y="1216025"/>
            <a:ext cx="3433762" cy="396875"/>
            <a:chOff x="139" y="766"/>
            <a:chExt cx="2163" cy="250"/>
          </a:xfrm>
        </p:grpSpPr>
        <p:sp>
          <p:nvSpPr>
            <p:cNvPr id="14348" name="AutoShape 12"/>
            <p:cNvSpPr>
              <a:spLocks noChangeArrowheads="1"/>
            </p:cNvSpPr>
            <p:nvPr/>
          </p:nvSpPr>
          <p:spPr bwMode="auto">
            <a:xfrm>
              <a:off x="139" y="766"/>
              <a:ext cx="2164" cy="251"/>
            </a:xfrm>
            <a:prstGeom prst="roundRect">
              <a:avLst>
                <a:gd name="adj" fmla="val 398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9" name="Text Box 13"/>
            <p:cNvSpPr txBox="1">
              <a:spLocks noChangeArrowheads="1"/>
            </p:cNvSpPr>
            <p:nvPr/>
          </p:nvSpPr>
          <p:spPr bwMode="auto">
            <a:xfrm>
              <a:off x="139" y="766"/>
              <a:ext cx="2164" cy="2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u="sng">
                  <a:solidFill>
                    <a:srgbClr val="000000"/>
                  </a:solidFill>
                </a:rPr>
                <a:t>Základní podmínky života </a:t>
              </a:r>
            </a:p>
          </p:txBody>
        </p:sp>
      </p:grpSp>
      <p:grpSp>
        <p:nvGrpSpPr>
          <p:cNvPr id="14350" name="Group 14"/>
          <p:cNvGrpSpPr>
            <a:grpSpLocks/>
          </p:cNvGrpSpPr>
          <p:nvPr/>
        </p:nvGrpSpPr>
        <p:grpSpPr bwMode="auto">
          <a:xfrm>
            <a:off x="3656013" y="1062038"/>
            <a:ext cx="2441575" cy="695325"/>
            <a:chOff x="2303" y="669"/>
            <a:chExt cx="1538" cy="438"/>
          </a:xfrm>
        </p:grpSpPr>
        <p:sp>
          <p:nvSpPr>
            <p:cNvPr id="14351" name="AutoShape 15"/>
            <p:cNvSpPr>
              <a:spLocks noChangeArrowheads="1"/>
            </p:cNvSpPr>
            <p:nvPr/>
          </p:nvSpPr>
          <p:spPr bwMode="auto">
            <a:xfrm>
              <a:off x="2303" y="669"/>
              <a:ext cx="1539" cy="439"/>
            </a:xfrm>
            <a:prstGeom prst="roundRect">
              <a:avLst>
                <a:gd name="adj" fmla="val 22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2" name="Text Box 16"/>
            <p:cNvSpPr txBox="1">
              <a:spLocks noChangeArrowheads="1"/>
            </p:cNvSpPr>
            <p:nvPr/>
          </p:nvSpPr>
          <p:spPr bwMode="auto">
            <a:xfrm>
              <a:off x="2303" y="669"/>
              <a:ext cx="1539" cy="4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3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u="sng">
                  <a:solidFill>
                    <a:srgbClr val="CC0000"/>
                  </a:solidFill>
                </a:rPr>
                <a:t>Alarmující znaky </a:t>
              </a:r>
              <a:br>
                <a:rPr lang="cs-CZ" sz="2000" b="0" u="sng">
                  <a:solidFill>
                    <a:srgbClr val="CC0000"/>
                  </a:solidFill>
                </a:rPr>
              </a:br>
              <a:r>
                <a:rPr lang="cs-CZ" sz="1600" b="0" u="sng">
                  <a:solidFill>
                    <a:srgbClr val="CC0000"/>
                  </a:solidFill>
                </a:rPr>
                <a:t>při nedostatku:</a:t>
              </a:r>
            </a:p>
          </p:txBody>
        </p:sp>
      </p:grpSp>
      <p:grpSp>
        <p:nvGrpSpPr>
          <p:cNvPr id="14353" name="Group 17"/>
          <p:cNvGrpSpPr>
            <a:grpSpLocks/>
          </p:cNvGrpSpPr>
          <p:nvPr/>
        </p:nvGrpSpPr>
        <p:grpSpPr bwMode="auto">
          <a:xfrm>
            <a:off x="6327775" y="1108075"/>
            <a:ext cx="2814638" cy="1006475"/>
            <a:chOff x="3986" y="698"/>
            <a:chExt cx="1773" cy="634"/>
          </a:xfrm>
        </p:grpSpPr>
        <p:sp>
          <p:nvSpPr>
            <p:cNvPr id="14354" name="AutoShape 18"/>
            <p:cNvSpPr>
              <a:spLocks noChangeArrowheads="1"/>
            </p:cNvSpPr>
            <p:nvPr/>
          </p:nvSpPr>
          <p:spPr bwMode="auto">
            <a:xfrm>
              <a:off x="3986" y="698"/>
              <a:ext cx="1774" cy="635"/>
            </a:xfrm>
            <a:prstGeom prst="roundRect">
              <a:avLst>
                <a:gd name="adj" fmla="val 15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5" name="Text Box 19"/>
            <p:cNvSpPr txBox="1">
              <a:spLocks noChangeArrowheads="1"/>
            </p:cNvSpPr>
            <p:nvPr/>
          </p:nvSpPr>
          <p:spPr bwMode="auto">
            <a:xfrm>
              <a:off x="3986" y="698"/>
              <a:ext cx="1774" cy="63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u="sng">
                  <a:solidFill>
                    <a:srgbClr val="0000CC"/>
                  </a:solidFill>
                </a:rPr>
                <a:t>Smrt </a:t>
              </a:r>
              <a:r>
                <a:rPr lang="cs-CZ" sz="1600" b="0" u="sng">
                  <a:solidFill>
                    <a:srgbClr val="0000CC"/>
                  </a:solidFill>
                </a:rPr>
                <a:t>se projeví pod vlivem nedostatku po:</a:t>
              </a:r>
              <a:r>
                <a:rPr lang="cs-CZ" sz="2000" b="0" u="sng">
                  <a:solidFill>
                    <a:srgbClr val="0000CC"/>
                  </a:solidFill>
                </a:rPr>
                <a:t> </a:t>
              </a:r>
              <a:br>
                <a:rPr lang="cs-CZ" sz="2000" b="0" u="sng">
                  <a:solidFill>
                    <a:srgbClr val="0000CC"/>
                  </a:solidFill>
                </a:rPr>
              </a:br>
              <a:endParaRPr lang="cs-CZ" sz="2000" b="0" u="sng">
                <a:solidFill>
                  <a:srgbClr val="0000CC"/>
                </a:solidFill>
              </a:endParaRPr>
            </a:p>
          </p:txBody>
        </p:sp>
      </p:grpSp>
      <p:grpSp>
        <p:nvGrpSpPr>
          <p:cNvPr id="14356" name="Group 20"/>
          <p:cNvGrpSpPr>
            <a:grpSpLocks/>
          </p:cNvGrpSpPr>
          <p:nvPr/>
        </p:nvGrpSpPr>
        <p:grpSpPr bwMode="auto">
          <a:xfrm>
            <a:off x="304800" y="2095500"/>
            <a:ext cx="2284413" cy="334963"/>
            <a:chOff x="192" y="1320"/>
            <a:chExt cx="1439" cy="211"/>
          </a:xfrm>
        </p:grpSpPr>
        <p:sp>
          <p:nvSpPr>
            <p:cNvPr id="14357" name="Text Box 21"/>
            <p:cNvSpPr txBox="1">
              <a:spLocks noChangeArrowheads="1"/>
            </p:cNvSpPr>
            <p:nvPr/>
          </p:nvSpPr>
          <p:spPr bwMode="auto">
            <a:xfrm>
              <a:off x="192" y="1320"/>
              <a:ext cx="1440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kyslík</a:t>
              </a:r>
            </a:p>
          </p:txBody>
        </p:sp>
      </p:grpSp>
      <p:grpSp>
        <p:nvGrpSpPr>
          <p:cNvPr id="14358" name="Group 22"/>
          <p:cNvGrpSpPr>
            <a:grpSpLocks/>
          </p:cNvGrpSpPr>
          <p:nvPr/>
        </p:nvGrpSpPr>
        <p:grpSpPr bwMode="auto">
          <a:xfrm>
            <a:off x="323850" y="2863850"/>
            <a:ext cx="2284413" cy="334963"/>
            <a:chOff x="204" y="1804"/>
            <a:chExt cx="1439" cy="211"/>
          </a:xfrm>
        </p:grpSpPr>
        <p:sp>
          <p:nvSpPr>
            <p:cNvPr id="14359" name="Text Box 23"/>
            <p:cNvSpPr txBox="1">
              <a:spLocks noChangeArrowheads="1"/>
            </p:cNvSpPr>
            <p:nvPr/>
          </p:nvSpPr>
          <p:spPr bwMode="auto">
            <a:xfrm>
              <a:off x="204" y="1804"/>
              <a:ext cx="1440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voda</a:t>
              </a:r>
            </a:p>
          </p:txBody>
        </p:sp>
      </p:grpSp>
      <p:grpSp>
        <p:nvGrpSpPr>
          <p:cNvPr id="14360" name="Group 24"/>
          <p:cNvGrpSpPr>
            <a:grpSpLocks/>
          </p:cNvGrpSpPr>
          <p:nvPr/>
        </p:nvGrpSpPr>
        <p:grpSpPr bwMode="auto">
          <a:xfrm>
            <a:off x="304800" y="3543300"/>
            <a:ext cx="2284413" cy="519113"/>
            <a:chOff x="192" y="2232"/>
            <a:chExt cx="1439" cy="327"/>
          </a:xfrm>
        </p:grpSpPr>
        <p:sp>
          <p:nvSpPr>
            <p:cNvPr id="14361" name="Text Box 25"/>
            <p:cNvSpPr txBox="1">
              <a:spLocks noChangeArrowheads="1"/>
            </p:cNvSpPr>
            <p:nvPr/>
          </p:nvSpPr>
          <p:spPr bwMode="auto">
            <a:xfrm>
              <a:off x="192" y="2232"/>
              <a:ext cx="1440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Makroživiny (bílkoviny, cukry, tuky)</a:t>
              </a:r>
            </a:p>
          </p:txBody>
        </p:sp>
      </p:grpSp>
      <p:grpSp>
        <p:nvGrpSpPr>
          <p:cNvPr id="14362" name="Group 26"/>
          <p:cNvGrpSpPr>
            <a:grpSpLocks/>
          </p:cNvGrpSpPr>
          <p:nvPr/>
        </p:nvGrpSpPr>
        <p:grpSpPr bwMode="auto">
          <a:xfrm>
            <a:off x="250825" y="4652966"/>
            <a:ext cx="3276601" cy="763588"/>
            <a:chOff x="158" y="2931"/>
            <a:chExt cx="2064" cy="481"/>
          </a:xfrm>
        </p:grpSpPr>
        <p:sp>
          <p:nvSpPr>
            <p:cNvPr id="14363" name="Text Box 27"/>
            <p:cNvSpPr txBox="1">
              <a:spLocks noChangeArrowheads="1"/>
            </p:cNvSpPr>
            <p:nvPr/>
          </p:nvSpPr>
          <p:spPr bwMode="auto">
            <a:xfrm>
              <a:off x="158" y="2931"/>
              <a:ext cx="2064" cy="4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B80047"/>
                  </a:solidFill>
                </a:rPr>
                <a:t>Mi</a:t>
              </a:r>
              <a:r>
                <a:rPr lang="cs-CZ" sz="1400" b="0" dirty="0">
                  <a:solidFill>
                    <a:srgbClr val="B80047"/>
                  </a:solidFill>
                </a:rPr>
                <a:t>kroživiny</a:t>
              </a:r>
              <a:r>
                <a:rPr lang="cs-CZ" sz="1400" b="0" dirty="0">
                  <a:solidFill>
                    <a:srgbClr val="000000"/>
                  </a:solidFill>
                </a:rPr>
                <a:t> (vitamíny, minerální látky, stopové </a:t>
              </a:r>
              <a:r>
                <a:rPr lang="cs-CZ" sz="1400" b="0" dirty="0" smtClean="0">
                  <a:solidFill>
                    <a:srgbClr val="000000"/>
                  </a:solidFill>
                </a:rPr>
                <a:t>prvky,aminokyseliny</a:t>
              </a:r>
              <a:r>
                <a:rPr lang="cs-CZ" sz="1400" b="0" dirty="0">
                  <a:solidFill>
                    <a:srgbClr val="000000"/>
                  </a:solidFill>
                </a:rPr>
                <a:t>)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 1"/>
          <p:cNvGrpSpPr>
            <a:grpSpLocks/>
          </p:cNvGrpSpPr>
          <p:nvPr/>
        </p:nvGrpSpPr>
        <p:grpSpPr bwMode="auto">
          <a:xfrm>
            <a:off x="419100" y="598488"/>
            <a:ext cx="8304213" cy="746125"/>
            <a:chOff x="264" y="377"/>
            <a:chExt cx="5231" cy="470"/>
          </a:xfrm>
        </p:grpSpPr>
        <p:sp>
          <p:nvSpPr>
            <p:cNvPr id="15362" name="Text Box 2"/>
            <p:cNvSpPr txBox="1">
              <a:spLocks noChangeArrowheads="1"/>
            </p:cNvSpPr>
            <p:nvPr/>
          </p:nvSpPr>
          <p:spPr bwMode="auto">
            <a:xfrm>
              <a:off x="264" y="377"/>
              <a:ext cx="5232" cy="47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10000"/>
                </a:lnSpc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2800" b="0">
                  <a:solidFill>
                    <a:srgbClr val="CC0000"/>
                  </a:solidFill>
                </a:rPr>
                <a:t>P</a:t>
              </a:r>
              <a:r>
                <a:rPr lang="cs-CZ" sz="2800" b="0">
                  <a:solidFill>
                    <a:srgbClr val="CC0000"/>
                  </a:solidFill>
                </a:rPr>
                <a:t>ř</a:t>
              </a:r>
              <a:r>
                <a:rPr lang="de-DE" sz="2800" b="0">
                  <a:solidFill>
                    <a:srgbClr val="CC0000"/>
                  </a:solidFill>
                </a:rPr>
                <a:t>íčiny nedostatku mikroživin</a:t>
              </a:r>
            </a:p>
          </p:txBody>
        </p:sp>
      </p:grpSp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539750" y="1706565"/>
            <a:ext cx="3779838" cy="2298700"/>
            <a:chOff x="340" y="1075"/>
            <a:chExt cx="2381" cy="1448"/>
          </a:xfrm>
        </p:grpSpPr>
        <p:sp>
          <p:nvSpPr>
            <p:cNvPr id="15364" name="Text Box 4"/>
            <p:cNvSpPr txBox="1">
              <a:spLocks noChangeArrowheads="1"/>
            </p:cNvSpPr>
            <p:nvPr/>
          </p:nvSpPr>
          <p:spPr bwMode="auto">
            <a:xfrm>
              <a:off x="340" y="1075"/>
              <a:ext cx="2381" cy="14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r>
                <a:rPr lang="cs-CZ" sz="2400" dirty="0" smtClean="0">
                  <a:solidFill>
                    <a:schemeClr val="tx1"/>
                  </a:solidFill>
                </a:rPr>
                <a:t>Ztráty v potravě (80%):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</a:t>
              </a:r>
              <a:r>
                <a:rPr lang="cs-CZ" sz="1800" dirty="0" smtClean="0">
                  <a:solidFill>
                    <a:schemeClr val="tx1"/>
                  </a:solidFill>
                </a:rPr>
                <a:t>způsob pěstování </a:t>
              </a:r>
              <a:endParaRPr lang="cs-CZ" sz="18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</a:t>
              </a:r>
              <a:r>
                <a:rPr lang="cs-CZ" sz="1800" dirty="0" smtClean="0">
                  <a:solidFill>
                    <a:schemeClr val="tx1"/>
                  </a:solidFill>
                </a:rPr>
                <a:t>průmyslová </a:t>
              </a:r>
              <a:r>
                <a:rPr lang="cs-CZ" sz="1800" dirty="0" smtClean="0">
                  <a:solidFill>
                    <a:schemeClr val="tx1"/>
                  </a:solidFill>
                </a:rPr>
                <a:t>výroba potravin!!!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skladování 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vaření, umývání 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řezání, krájení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způsob pěstování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umělé chemické náhražky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r>
                <a:rPr lang="cs-CZ" sz="1800" dirty="0" smtClean="0">
                  <a:solidFill>
                    <a:schemeClr val="tx1"/>
                  </a:solidFill>
                </a:rPr>
                <a:t> 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pPr>
                <a:spcBef>
                  <a:spcPts val="1125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365" name="Group 5"/>
          <p:cNvGrpSpPr>
            <a:grpSpLocks/>
          </p:cNvGrpSpPr>
          <p:nvPr/>
        </p:nvGrpSpPr>
        <p:grpSpPr bwMode="auto">
          <a:xfrm>
            <a:off x="4500562" y="1706564"/>
            <a:ext cx="4140199" cy="2227263"/>
            <a:chOff x="2835" y="1075"/>
            <a:chExt cx="2608" cy="1403"/>
          </a:xfrm>
        </p:grpSpPr>
        <p:sp>
          <p:nvSpPr>
            <p:cNvPr id="15366" name="Text Box 6"/>
            <p:cNvSpPr txBox="1">
              <a:spLocks noChangeArrowheads="1"/>
            </p:cNvSpPr>
            <p:nvPr/>
          </p:nvSpPr>
          <p:spPr bwMode="auto">
            <a:xfrm>
              <a:off x="2835" y="1075"/>
              <a:ext cx="2608" cy="1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r>
                <a:rPr lang="cs-CZ" sz="2400" dirty="0" smtClean="0">
                  <a:solidFill>
                    <a:schemeClr val="tx1"/>
                  </a:solidFill>
                </a:rPr>
                <a:t>Zvýšená spotřeba (20%):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kuřáci, zneužívání alkoholu,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těhotenství, 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sportovci 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stres 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starší lidé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cs-CZ" sz="1800" dirty="0" smtClean="0">
                  <a:solidFill>
                    <a:schemeClr val="tx1"/>
                  </a:solidFill>
                </a:rPr>
                <a:t> nemocní lidé, chemické léky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r>
                <a:rPr lang="cs-CZ" sz="1800" dirty="0" smtClean="0">
                  <a:solidFill>
                    <a:schemeClr val="tx1"/>
                  </a:solidFill>
                </a:rPr>
                <a:t> </a:t>
              </a:r>
              <a:endParaRPr lang="en-US" sz="1800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5367" name="Group 7"/>
          <p:cNvGrpSpPr>
            <a:grpSpLocks/>
          </p:cNvGrpSpPr>
          <p:nvPr/>
        </p:nvGrpSpPr>
        <p:grpSpPr bwMode="auto">
          <a:xfrm>
            <a:off x="4748213" y="4910138"/>
            <a:ext cx="1370012" cy="1293812"/>
            <a:chOff x="2991" y="3093"/>
            <a:chExt cx="863" cy="815"/>
          </a:xfrm>
        </p:grpSpPr>
        <p:pic>
          <p:nvPicPr>
            <p:cNvPr id="1536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58" y="3546"/>
              <a:ext cx="297" cy="23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15369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56" y="3093"/>
              <a:ext cx="450" cy="53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15370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91" y="3568"/>
              <a:ext cx="539" cy="3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05788" y="4586288"/>
            <a:ext cx="793750" cy="1539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372" name="Line 12"/>
          <p:cNvSpPr>
            <a:spLocks noChangeShapeType="1"/>
          </p:cNvSpPr>
          <p:nvPr/>
        </p:nvSpPr>
        <p:spPr bwMode="auto">
          <a:xfrm>
            <a:off x="4318000" y="1346200"/>
            <a:ext cx="1588" cy="2971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5373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4473575"/>
            <a:ext cx="1631950" cy="1827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60588" y="4994275"/>
            <a:ext cx="1219200" cy="850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00450" y="4586288"/>
            <a:ext cx="1146175" cy="1268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27788" y="4586288"/>
            <a:ext cx="1492250" cy="1536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Group 1"/>
          <p:cNvGrpSpPr>
            <a:grpSpLocks/>
          </p:cNvGrpSpPr>
          <p:nvPr/>
        </p:nvGrpSpPr>
        <p:grpSpPr bwMode="auto">
          <a:xfrm>
            <a:off x="381000" y="1492250"/>
            <a:ext cx="8305801" cy="1360488"/>
            <a:chOff x="240" y="940"/>
            <a:chExt cx="5232" cy="857"/>
          </a:xfrm>
        </p:grpSpPr>
        <p:sp>
          <p:nvSpPr>
            <p:cNvPr id="16386" name="Text Box 2"/>
            <p:cNvSpPr txBox="1">
              <a:spLocks noChangeArrowheads="1"/>
            </p:cNvSpPr>
            <p:nvPr/>
          </p:nvSpPr>
          <p:spPr bwMode="auto">
            <a:xfrm>
              <a:off x="240" y="940"/>
              <a:ext cx="5232" cy="8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457200" indent="-457200">
                <a:spcBef>
                  <a:spcPts val="120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Ze všech důležitých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mikroživin je </a:t>
              </a:r>
              <a:r>
                <a:rPr lang="cs-CZ" sz="1600" b="0" dirty="0">
                  <a:solidFill>
                    <a:srgbClr val="000000"/>
                  </a:solidFill>
                </a:rPr>
                <a:t>nejdůležitější vitamín C.</a:t>
              </a:r>
            </a:p>
            <a:p>
              <a:pPr marL="457200" indent="-457200">
                <a:spcBef>
                  <a:spcPts val="120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Klíčovou rolí vitamínu C je zajištění stability našeho těla a jeho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orgánů.</a:t>
              </a:r>
              <a:endParaRPr lang="cs-CZ" sz="1600" b="0" dirty="0">
                <a:solidFill>
                  <a:srgbClr val="000000"/>
                </a:solidFill>
              </a:endParaRPr>
            </a:p>
            <a:p>
              <a:pPr marL="457200" indent="-457200">
                <a:spcBef>
                  <a:spcPts val="120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600" b="0" dirty="0" smtClean="0">
                  <a:solidFill>
                    <a:srgbClr val="000000"/>
                  </a:solidFill>
                </a:rPr>
                <a:t>Nedostatek vitamínu C, může mít  smrtelné následky.</a:t>
              </a: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179007" y="3429002"/>
            <a:ext cx="4248150" cy="2295525"/>
            <a:chOff x="122" y="2160"/>
            <a:chExt cx="2405" cy="1446"/>
          </a:xfrm>
        </p:grpSpPr>
        <p:sp>
          <p:nvSpPr>
            <p:cNvPr id="16388" name="Text Box 4"/>
            <p:cNvSpPr txBox="1">
              <a:spLocks noChangeArrowheads="1"/>
            </p:cNvSpPr>
            <p:nvPr/>
          </p:nvSpPr>
          <p:spPr bwMode="auto">
            <a:xfrm>
              <a:off x="122" y="2160"/>
              <a:ext cx="2405" cy="144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741363" lvl="1" indent="-284163">
                <a:lnSpc>
                  <a:spcPct val="120000"/>
                </a:lnSpc>
                <a:tabLst>
                  <a:tab pos="741363" algn="l"/>
                  <a:tab pos="1189038" algn="l"/>
                  <a:tab pos="1638300" algn="l"/>
                  <a:tab pos="2087563" algn="l"/>
                  <a:tab pos="2536825" algn="l"/>
                  <a:tab pos="2986088" algn="l"/>
                  <a:tab pos="3435350" algn="l"/>
                  <a:tab pos="3884613" algn="l"/>
                  <a:tab pos="4333875" algn="l"/>
                  <a:tab pos="4783138" algn="l"/>
                  <a:tab pos="5232400" algn="l"/>
                  <a:tab pos="5681663" algn="l"/>
                  <a:tab pos="6130925" algn="l"/>
                  <a:tab pos="6580188" algn="l"/>
                  <a:tab pos="7029450" algn="l"/>
                  <a:tab pos="7478713" algn="l"/>
                  <a:tab pos="7927975" algn="l"/>
                  <a:tab pos="8377238" algn="l"/>
                  <a:tab pos="8826500" algn="l"/>
                  <a:tab pos="9275763" algn="l"/>
                  <a:tab pos="9725025" algn="l"/>
                </a:tabLst>
              </a:pPr>
              <a:r>
                <a:rPr lang="cs-CZ" sz="1600" b="0" dirty="0" smtClean="0">
                  <a:solidFill>
                    <a:srgbClr val="000000"/>
                  </a:solidFill>
                </a:rPr>
                <a:t>Po </a:t>
              </a:r>
              <a:r>
                <a:rPr lang="cs-CZ" sz="1600" b="0" dirty="0">
                  <a:solidFill>
                    <a:srgbClr val="000000"/>
                  </a:solidFill>
                </a:rPr>
                <a:t>celá staletí  umírali námořníci na </a:t>
              </a:r>
              <a:r>
                <a:rPr lang="cs-CZ" sz="2400" b="0" dirty="0">
                  <a:solidFill>
                    <a:srgbClr val="000000"/>
                  </a:solidFill>
                </a:rPr>
                <a:t>kurděje</a:t>
              </a:r>
              <a:r>
                <a:rPr lang="cs-CZ" sz="1600" b="0" dirty="0">
                  <a:solidFill>
                    <a:srgbClr val="000000"/>
                  </a:solidFill>
                </a:rPr>
                <a:t> právě v důsledku nedostatku vitamínu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C. Onemocnění </a:t>
              </a:r>
              <a:r>
                <a:rPr lang="cs-CZ" sz="1600" b="0" dirty="0">
                  <a:solidFill>
                    <a:srgbClr val="000000"/>
                  </a:solidFill>
                </a:rPr>
                <a:t>se projevovalo praskáním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cév           </a:t>
              </a:r>
              <a:r>
                <a:rPr lang="cs-CZ" sz="1600" b="0" dirty="0">
                  <a:solidFill>
                    <a:srgbClr val="000000"/>
                  </a:solidFill>
                </a:rPr>
                <a:t>a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nezastavitelným </a:t>
              </a:r>
              <a:r>
                <a:rPr lang="cs-CZ" sz="1600" b="0" dirty="0">
                  <a:solidFill>
                    <a:srgbClr val="000000"/>
                  </a:solidFill>
                </a:rPr>
                <a:t>krvácením, které  bohužel často končilo smrtí.</a:t>
              </a:r>
            </a:p>
          </p:txBody>
        </p:sp>
      </p:grpSp>
      <p:grpSp>
        <p:nvGrpSpPr>
          <p:cNvPr id="16389" name="Group 5"/>
          <p:cNvGrpSpPr>
            <a:grpSpLocks/>
          </p:cNvGrpSpPr>
          <p:nvPr/>
        </p:nvGrpSpPr>
        <p:grpSpPr bwMode="auto">
          <a:xfrm>
            <a:off x="603250" y="528638"/>
            <a:ext cx="7923213" cy="730250"/>
            <a:chOff x="380" y="333"/>
            <a:chExt cx="4991" cy="460"/>
          </a:xfrm>
        </p:grpSpPr>
        <p:sp>
          <p:nvSpPr>
            <p:cNvPr id="16390" name="AutoShape 6"/>
            <p:cNvSpPr>
              <a:spLocks noChangeArrowheads="1"/>
            </p:cNvSpPr>
            <p:nvPr/>
          </p:nvSpPr>
          <p:spPr bwMode="auto">
            <a:xfrm>
              <a:off x="380" y="333"/>
              <a:ext cx="4992" cy="461"/>
            </a:xfrm>
            <a:prstGeom prst="roundRect">
              <a:avLst>
                <a:gd name="adj" fmla="val 21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1" name="Text Box 7"/>
            <p:cNvSpPr txBox="1">
              <a:spLocks noChangeArrowheads="1"/>
            </p:cNvSpPr>
            <p:nvPr/>
          </p:nvSpPr>
          <p:spPr bwMode="auto">
            <a:xfrm>
              <a:off x="380" y="333"/>
              <a:ext cx="4992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Výjimečná funkce mikroživiny vitamínu C</a:t>
              </a:r>
            </a:p>
          </p:txBody>
        </p:sp>
      </p:grpSp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276600"/>
            <a:ext cx="3962400" cy="273050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Group 1"/>
          <p:cNvGrpSpPr>
            <a:grpSpLocks/>
          </p:cNvGrpSpPr>
          <p:nvPr/>
        </p:nvGrpSpPr>
        <p:grpSpPr bwMode="auto">
          <a:xfrm>
            <a:off x="527050" y="1139825"/>
            <a:ext cx="7707313" cy="915988"/>
            <a:chOff x="332" y="718"/>
            <a:chExt cx="4855" cy="577"/>
          </a:xfrm>
        </p:grpSpPr>
        <p:sp>
          <p:nvSpPr>
            <p:cNvPr id="17410" name="Text Box 2"/>
            <p:cNvSpPr txBox="1">
              <a:spLocks noChangeArrowheads="1"/>
            </p:cNvSpPr>
            <p:nvPr/>
          </p:nvSpPr>
          <p:spPr bwMode="auto">
            <a:xfrm>
              <a:off x="332" y="718"/>
              <a:ext cx="4856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3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Při dlouhých plavbách se admirálové divili, proč 90 % námořníků umírá na kurděje a přitom se kočky vracely domů zdravé... Dnes je nám to už jasné!</a:t>
              </a:r>
            </a:p>
          </p:txBody>
        </p:sp>
      </p:grp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381000" y="331788"/>
            <a:ext cx="8380413" cy="746125"/>
            <a:chOff x="240" y="209"/>
            <a:chExt cx="5279" cy="470"/>
          </a:xfrm>
        </p:grpSpPr>
        <p:sp>
          <p:nvSpPr>
            <p:cNvPr id="17412" name="AutoShape 4"/>
            <p:cNvSpPr>
              <a:spLocks noChangeArrowheads="1"/>
            </p:cNvSpPr>
            <p:nvPr/>
          </p:nvSpPr>
          <p:spPr bwMode="auto">
            <a:xfrm>
              <a:off x="240" y="209"/>
              <a:ext cx="5280" cy="471"/>
            </a:xfrm>
            <a:prstGeom prst="roundRect">
              <a:avLst>
                <a:gd name="adj" fmla="val 208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3" name="Text Box 5"/>
            <p:cNvSpPr txBox="1">
              <a:spLocks noChangeArrowheads="1"/>
            </p:cNvSpPr>
            <p:nvPr/>
          </p:nvSpPr>
          <p:spPr bwMode="auto">
            <a:xfrm>
              <a:off x="240" y="209"/>
              <a:ext cx="5280" cy="31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Proč kočky neumírají na kurděje ?</a:t>
              </a:r>
            </a:p>
          </p:txBody>
        </p:sp>
      </p:grp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286000"/>
            <a:ext cx="3352800" cy="2309813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8413" y="1978025"/>
            <a:ext cx="1958975" cy="213360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  <p:grpSp>
        <p:nvGrpSpPr>
          <p:cNvPr id="17416" name="Group 8"/>
          <p:cNvGrpSpPr>
            <a:grpSpLocks/>
          </p:cNvGrpSpPr>
          <p:nvPr/>
        </p:nvGrpSpPr>
        <p:grpSpPr bwMode="auto">
          <a:xfrm>
            <a:off x="450850" y="2055813"/>
            <a:ext cx="3279775" cy="2803525"/>
            <a:chOff x="284" y="1295"/>
            <a:chExt cx="2066" cy="1766"/>
          </a:xfrm>
        </p:grpSpPr>
        <p:sp>
          <p:nvSpPr>
            <p:cNvPr id="17417" name="Text Box 9"/>
            <p:cNvSpPr txBox="1">
              <a:spLocks noChangeArrowheads="1"/>
            </p:cNvSpPr>
            <p:nvPr/>
          </p:nvSpPr>
          <p:spPr bwMode="auto">
            <a:xfrm>
              <a:off x="284" y="1295"/>
              <a:ext cx="2067" cy="176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6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800" b="0" dirty="0">
                <a:solidFill>
                  <a:srgbClr val="000000"/>
                </a:solidFill>
              </a:endParaRPr>
            </a:p>
            <a:p>
              <a:pPr>
                <a:spcBef>
                  <a:spcPts val="13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Nejen organizmus koček, ale i mnoha jiných zvířat  (např. krys, žijících na palubách lodí), si bylo samo schopno vyprodukovat dostatečné množství  </a:t>
              </a:r>
              <a:r>
                <a:rPr lang="cs-CZ" sz="2400" b="0" dirty="0">
                  <a:solidFill>
                    <a:srgbClr val="000000"/>
                  </a:solidFill>
                </a:rPr>
                <a:t>vitamínu C</a:t>
              </a:r>
              <a:r>
                <a:rPr lang="cs-CZ" sz="1800" b="0" dirty="0">
                  <a:solidFill>
                    <a:srgbClr val="000000"/>
                  </a:solidFill>
                </a:rPr>
                <a:t>.</a:t>
              </a:r>
            </a:p>
          </p:txBody>
        </p:sp>
      </p:grpSp>
      <p:grpSp>
        <p:nvGrpSpPr>
          <p:cNvPr id="17418" name="Group 10"/>
          <p:cNvGrpSpPr>
            <a:grpSpLocks/>
          </p:cNvGrpSpPr>
          <p:nvPr/>
        </p:nvGrpSpPr>
        <p:grpSpPr bwMode="auto">
          <a:xfrm>
            <a:off x="457200" y="4868863"/>
            <a:ext cx="8242301" cy="1616075"/>
            <a:chOff x="288" y="3067"/>
            <a:chExt cx="5192" cy="1018"/>
          </a:xfrm>
        </p:grpSpPr>
        <p:sp>
          <p:nvSpPr>
            <p:cNvPr id="17419" name="Freeform 11"/>
            <p:cNvSpPr>
              <a:spLocks noChangeArrowheads="1"/>
            </p:cNvSpPr>
            <p:nvPr/>
          </p:nvSpPr>
          <p:spPr bwMode="auto">
            <a:xfrm>
              <a:off x="296" y="3075"/>
              <a:ext cx="5184" cy="9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861" y="0"/>
                </a:cxn>
                <a:cxn ang="0">
                  <a:pos x="22861" y="4087"/>
                </a:cxn>
                <a:cxn ang="0">
                  <a:pos x="0" y="4087"/>
                </a:cxn>
                <a:cxn ang="0">
                  <a:pos x="0" y="0"/>
                </a:cxn>
              </a:cxnLst>
              <a:rect l="0" t="0" r="r" b="b"/>
              <a:pathLst>
                <a:path w="22862" h="4088">
                  <a:moveTo>
                    <a:pt x="0" y="0"/>
                  </a:moveTo>
                  <a:lnTo>
                    <a:pt x="22861" y="0"/>
                  </a:lnTo>
                  <a:lnTo>
                    <a:pt x="22861" y="4087"/>
                  </a:lnTo>
                  <a:lnTo>
                    <a:pt x="0" y="4087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0" name="Freeform 12"/>
            <p:cNvSpPr>
              <a:spLocks noChangeArrowheads="1"/>
            </p:cNvSpPr>
            <p:nvPr/>
          </p:nvSpPr>
          <p:spPr bwMode="auto">
            <a:xfrm>
              <a:off x="295" y="3158"/>
              <a:ext cx="5184" cy="9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861" y="0"/>
                </a:cxn>
                <a:cxn ang="0">
                  <a:pos x="22861" y="4087"/>
                </a:cxn>
                <a:cxn ang="0">
                  <a:pos x="0" y="4087"/>
                </a:cxn>
                <a:cxn ang="0">
                  <a:pos x="0" y="0"/>
                </a:cxn>
              </a:cxnLst>
              <a:rect l="0" t="0" r="r" b="b"/>
              <a:pathLst>
                <a:path w="22862" h="4088">
                  <a:moveTo>
                    <a:pt x="0" y="0"/>
                  </a:moveTo>
                  <a:lnTo>
                    <a:pt x="22861" y="0"/>
                  </a:lnTo>
                  <a:lnTo>
                    <a:pt x="22861" y="4087"/>
                  </a:lnTo>
                  <a:lnTo>
                    <a:pt x="0" y="4087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1" name="Text Box 13"/>
            <p:cNvSpPr txBox="1">
              <a:spLocks noChangeArrowheads="1"/>
            </p:cNvSpPr>
            <p:nvPr/>
          </p:nvSpPr>
          <p:spPr bwMode="auto">
            <a:xfrm>
              <a:off x="288" y="3067"/>
              <a:ext cx="5184" cy="927"/>
            </a:xfrm>
            <a:prstGeom prst="rect">
              <a:avLst/>
            </a:prstGeom>
            <a:noFill/>
            <a:ln w="6480">
              <a:noFill/>
              <a:miter lim="800000"/>
              <a:headEnd/>
              <a:tailEnd/>
            </a:ln>
            <a:effectLst/>
          </p:spPr>
          <p:txBody>
            <a:bodyPr lIns="90000" tIns="137160" rIns="90000" bIns="137160"/>
            <a:lstStyle/>
            <a:p>
              <a:pPr>
                <a:spcBef>
                  <a:spcPts val="135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1450" algn="l"/>
                  <a:tab pos="10780713" algn="l"/>
                </a:tabLst>
              </a:pPr>
              <a:r>
                <a:rPr lang="cs-CZ" sz="1800" b="0" dirty="0" smtClean="0">
                  <a:solidFill>
                    <a:srgbClr val="FFFFFF"/>
                  </a:solidFill>
                </a:rPr>
                <a:t>                                </a:t>
              </a:r>
              <a:r>
                <a:rPr lang="cs-CZ" sz="1800" b="0" u="sng" dirty="0" smtClean="0">
                  <a:solidFill>
                    <a:srgbClr val="FFFFFF"/>
                  </a:solidFill>
                </a:rPr>
                <a:t>Produkce </a:t>
              </a:r>
              <a:r>
                <a:rPr lang="cs-CZ" sz="1800" b="0" u="sng" dirty="0">
                  <a:solidFill>
                    <a:srgbClr val="FFFFFF"/>
                  </a:solidFill>
                </a:rPr>
                <a:t>vitamínu C</a:t>
              </a:r>
              <a:r>
                <a:rPr lang="cs-CZ" sz="1800" b="0" dirty="0">
                  <a:solidFill>
                    <a:srgbClr val="FFFFFF"/>
                  </a:solidFill>
                </a:rPr>
                <a:t> 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       </a:t>
              </a:r>
              <a:r>
                <a:rPr lang="cs-CZ" sz="1800" b="0" u="sng" dirty="0">
                  <a:solidFill>
                    <a:srgbClr val="FFFFFF"/>
                  </a:solidFill>
                </a:rPr>
                <a:t>Kurděje</a:t>
              </a:r>
              <a:r>
                <a:rPr lang="cs-CZ" sz="1800" b="0" dirty="0">
                  <a:solidFill>
                    <a:srgbClr val="FFFFFF"/>
                  </a:solidFill>
                </a:rPr>
                <a:t>           </a:t>
              </a:r>
              <a:r>
                <a:rPr lang="cs-CZ" sz="1800" b="0" u="sng" dirty="0">
                  <a:solidFill>
                    <a:srgbClr val="FFFFFF"/>
                  </a:solidFill>
                </a:rPr>
                <a:t>Srdeční infarkt</a:t>
              </a:r>
            </a:p>
            <a:p>
              <a:pPr>
                <a:spcBef>
                  <a:spcPts val="135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1450" algn="l"/>
                  <a:tab pos="10780713" algn="l"/>
                </a:tabLst>
              </a:pPr>
              <a:r>
                <a:rPr lang="cs-CZ" sz="1800" b="0" dirty="0">
                  <a:solidFill>
                    <a:srgbClr val="FFFFFF"/>
                  </a:solidFill>
                  <a:latin typeface="Arial Black" pitchFamily="32" charset="0"/>
                </a:rPr>
                <a:t>Zvířata	 </a:t>
              </a:r>
              <a:r>
                <a:rPr lang="cs-CZ" sz="1800" b="0" dirty="0">
                  <a:solidFill>
                    <a:srgbClr val="FFFFFF"/>
                  </a:solidFill>
                </a:rPr>
                <a:t>(většina)	 ano		       ne		        ne</a:t>
              </a:r>
            </a:p>
            <a:p>
              <a:pPr>
                <a:spcBef>
                  <a:spcPts val="135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1450" algn="l"/>
                  <a:tab pos="10780713" algn="l"/>
                </a:tabLst>
              </a:pPr>
              <a:r>
                <a:rPr lang="cs-CZ" sz="2000" b="0" dirty="0">
                  <a:solidFill>
                    <a:srgbClr val="FFFFFF"/>
                  </a:solidFill>
                  <a:latin typeface="Arial Black" pitchFamily="32" charset="0"/>
                </a:rPr>
                <a:t>Lidé</a:t>
              </a:r>
              <a:r>
                <a:rPr lang="cs-CZ" sz="1800" b="0" dirty="0">
                  <a:solidFill>
                    <a:srgbClr val="FFFFFF"/>
                  </a:solidFill>
                </a:rPr>
                <a:t>		                 ne		      ano		       ano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96975"/>
            <a:ext cx="3511550" cy="419100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/>
        </p:spPr>
      </p:pic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381000" y="5464175"/>
            <a:ext cx="3541713" cy="334963"/>
            <a:chOff x="240" y="3442"/>
            <a:chExt cx="2231" cy="211"/>
          </a:xfrm>
        </p:grpSpPr>
        <p:sp>
          <p:nvSpPr>
            <p:cNvPr id="18435" name="Text Box 3"/>
            <p:cNvSpPr txBox="1">
              <a:spLocks noChangeArrowheads="1"/>
            </p:cNvSpPr>
            <p:nvPr/>
          </p:nvSpPr>
          <p:spPr bwMode="auto">
            <a:xfrm>
              <a:off x="240" y="3442"/>
              <a:ext cx="2232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Prof. Albert Szent-György</a:t>
              </a:r>
            </a:p>
          </p:txBody>
        </p:sp>
      </p:grpSp>
      <p:grpSp>
        <p:nvGrpSpPr>
          <p:cNvPr id="18436" name="Group 4"/>
          <p:cNvGrpSpPr>
            <a:grpSpLocks/>
          </p:cNvGrpSpPr>
          <p:nvPr/>
        </p:nvGrpSpPr>
        <p:grpSpPr bwMode="auto">
          <a:xfrm>
            <a:off x="4114800" y="1125537"/>
            <a:ext cx="4724401" cy="4679951"/>
            <a:chOff x="2592" y="709"/>
            <a:chExt cx="2976" cy="2948"/>
          </a:xfrm>
        </p:grpSpPr>
        <p:sp>
          <p:nvSpPr>
            <p:cNvPr id="18437" name="Text Box 5"/>
            <p:cNvSpPr txBox="1">
              <a:spLocks noChangeArrowheads="1"/>
            </p:cNvSpPr>
            <p:nvPr/>
          </p:nvSpPr>
          <p:spPr bwMode="auto">
            <a:xfrm>
              <a:off x="2592" y="709"/>
              <a:ext cx="2976" cy="29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2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Už před více než 70ti  lety, v roce 1937 byla udělena Nobelova cena prof. Albertu Szent- Györgymu za výjimečný objev  </a:t>
              </a:r>
              <a:r>
                <a:rPr lang="cs-CZ" sz="2400" b="0" dirty="0">
                  <a:solidFill>
                    <a:srgbClr val="000000"/>
                  </a:solidFill>
                </a:rPr>
                <a:t>vitamínu </a:t>
              </a:r>
              <a:r>
                <a:rPr lang="cs-CZ" sz="2400" b="0" dirty="0" smtClean="0">
                  <a:solidFill>
                    <a:srgbClr val="000000"/>
                  </a:solidFill>
                </a:rPr>
                <a:t>C.</a:t>
              </a:r>
              <a:endParaRPr lang="cs-CZ" sz="1800" b="0" dirty="0" smtClean="0">
                <a:solidFill>
                  <a:srgbClr val="000000"/>
                </a:solidFill>
              </a:endParaRPr>
            </a:p>
            <a:p>
              <a:pPr>
                <a:lnSpc>
                  <a:spcPct val="12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000000"/>
                </a:solidFill>
              </a:endParaRPr>
            </a:p>
            <a:p>
              <a:pPr>
                <a:lnSpc>
                  <a:spcPct val="12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3300"/>
                  </a:solidFill>
                </a:rPr>
                <a:t>Vitamín C</a:t>
              </a:r>
              <a:r>
                <a:rPr lang="cs-CZ" sz="1800" b="0" dirty="0">
                  <a:solidFill>
                    <a:srgbClr val="000000"/>
                  </a:solidFill>
                </a:rPr>
                <a:t>  má  významnou roli pro udržení zdravé látkové výměny buněk.</a:t>
              </a:r>
            </a:p>
            <a:p>
              <a:pPr>
                <a:lnSpc>
                  <a:spcPct val="12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000000"/>
                </a:solidFill>
              </a:endParaRPr>
            </a:p>
            <a:p>
              <a:pPr>
                <a:lnSpc>
                  <a:spcPct val="12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Mezi léty 1928 až 1965 bylo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uděleno            9 </a:t>
              </a:r>
              <a:r>
                <a:rPr lang="cs-CZ" sz="1800" b="0" dirty="0">
                  <a:solidFill>
                    <a:srgbClr val="000000"/>
                  </a:solidFill>
                </a:rPr>
                <a:t>Nobelových cen za objevy vitamínů  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           </a:t>
              </a:r>
              <a:r>
                <a:rPr lang="cs-CZ" sz="1800" b="0" dirty="0">
                  <a:solidFill>
                    <a:srgbClr val="000000"/>
                  </a:solidFill>
                </a:rPr>
                <a:t>a  jejich význam pro zdraví člověka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. Dnes již víme, že má v organizmu přes 1000 funkcí.</a:t>
              </a:r>
              <a:endParaRPr lang="cs-CZ" sz="18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8438" name="Group 6"/>
          <p:cNvGrpSpPr>
            <a:grpSpLocks/>
          </p:cNvGrpSpPr>
          <p:nvPr/>
        </p:nvGrpSpPr>
        <p:grpSpPr bwMode="auto">
          <a:xfrm>
            <a:off x="152400" y="198438"/>
            <a:ext cx="8837613" cy="731837"/>
            <a:chOff x="96" y="125"/>
            <a:chExt cx="5567" cy="461"/>
          </a:xfrm>
        </p:grpSpPr>
        <p:sp>
          <p:nvSpPr>
            <p:cNvPr id="18439" name="Text Box 7"/>
            <p:cNvSpPr txBox="1">
              <a:spLocks noChangeArrowheads="1"/>
            </p:cNvSpPr>
            <p:nvPr/>
          </p:nvSpPr>
          <p:spPr bwMode="auto">
            <a:xfrm>
              <a:off x="96" y="125"/>
              <a:ext cx="5568" cy="4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50000"/>
                </a:lnSpc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1937: Nobelova cena za vitamín C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5022851" y="1484313"/>
            <a:ext cx="4121151" cy="4137025"/>
            <a:chOff x="3164" y="935"/>
            <a:chExt cx="2596" cy="2606"/>
          </a:xfrm>
        </p:grpSpPr>
        <p:sp>
          <p:nvSpPr>
            <p:cNvPr id="19458" name="Text Box 2"/>
            <p:cNvSpPr txBox="1">
              <a:spLocks noChangeArrowheads="1"/>
            </p:cNvSpPr>
            <p:nvPr/>
          </p:nvSpPr>
          <p:spPr bwMode="auto">
            <a:xfrm>
              <a:off x="3164" y="935"/>
              <a:ext cx="2596" cy="260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0000"/>
                </a:lnSpc>
                <a:spcBef>
                  <a:spcPts val="2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3200" b="0" dirty="0">
                  <a:solidFill>
                    <a:srgbClr val="000000"/>
                  </a:solidFill>
                </a:rPr>
                <a:t>Dr. Matthias Rath</a:t>
              </a:r>
            </a:p>
            <a:p>
              <a:pPr>
                <a:lnSpc>
                  <a:spcPct val="95000"/>
                </a:lnSpc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byl jedním z nejbližších vědeckých spolupracovníků a  osobním přítelem prof. Paulinga. Po jeho smrti přebírá jeho výzkumný ústav a zakládá Institut buněčné medicíny v Kalifornii.</a:t>
              </a:r>
            </a:p>
            <a:p>
              <a:pPr>
                <a:lnSpc>
                  <a:spcPct val="95000"/>
                </a:lnSpc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 smtClean="0">
                  <a:solidFill>
                    <a:srgbClr val="0026A0"/>
                  </a:solidFill>
                </a:rPr>
                <a:t>Výzkumný </a:t>
              </a:r>
              <a:r>
                <a:rPr lang="cs-CZ" sz="1800" b="0" dirty="0">
                  <a:solidFill>
                    <a:srgbClr val="0026A0"/>
                  </a:solidFill>
                </a:rPr>
                <a:t>ústav založený Dr. Rathem vede světový vědecký výzkum ve vývoji buněčné medicíny v boji proti</a:t>
              </a:r>
              <a:r>
                <a:rPr lang="cs-CZ" sz="2000" b="0" dirty="0">
                  <a:solidFill>
                    <a:srgbClr val="0026A0"/>
                  </a:solidFill>
                </a:rPr>
                <a:t> civilizačním nemocem.</a:t>
              </a:r>
            </a:p>
          </p:txBody>
        </p:sp>
      </p:grp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474663" y="981075"/>
            <a:ext cx="3843337" cy="2617788"/>
            <a:chOff x="299" y="618"/>
            <a:chExt cx="2421" cy="1649"/>
          </a:xfrm>
        </p:grpSpPr>
        <p:pic>
          <p:nvPicPr>
            <p:cNvPr id="19460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9" y="618"/>
              <a:ext cx="2422" cy="1650"/>
            </a:xfrm>
            <a:prstGeom prst="rect">
              <a:avLst/>
            </a:prstGeom>
            <a:noFill/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</p:pic>
        <p:sp>
          <p:nvSpPr>
            <p:cNvPr id="19461" name="Text Box 5"/>
            <p:cNvSpPr txBox="1">
              <a:spLocks noChangeArrowheads="1"/>
            </p:cNvSpPr>
            <p:nvPr/>
          </p:nvSpPr>
          <p:spPr bwMode="auto">
            <a:xfrm>
              <a:off x="299" y="618"/>
              <a:ext cx="2422" cy="16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4343400" y="6253163"/>
            <a:ext cx="4092575" cy="325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63" name="Group 7"/>
          <p:cNvGrpSpPr>
            <a:grpSpLocks/>
          </p:cNvGrpSpPr>
          <p:nvPr/>
        </p:nvGrpSpPr>
        <p:grpSpPr bwMode="auto">
          <a:xfrm>
            <a:off x="361950" y="276225"/>
            <a:ext cx="8399463" cy="622300"/>
            <a:chOff x="228" y="174"/>
            <a:chExt cx="5291" cy="392"/>
          </a:xfrm>
        </p:grpSpPr>
        <p:sp>
          <p:nvSpPr>
            <p:cNvPr id="19464" name="Text Box 8"/>
            <p:cNvSpPr txBox="1">
              <a:spLocks noChangeArrowheads="1"/>
            </p:cNvSpPr>
            <p:nvPr/>
          </p:nvSpPr>
          <p:spPr bwMode="auto">
            <a:xfrm>
              <a:off x="228" y="174"/>
              <a:ext cx="5292" cy="3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Založení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Buněčné </a:t>
              </a:r>
              <a:r>
                <a:rPr lang="cs-CZ" sz="2800" b="0" dirty="0">
                  <a:solidFill>
                    <a:srgbClr val="CC0000"/>
                  </a:solidFill>
                </a:rPr>
                <a:t>medicíny</a:t>
              </a:r>
            </a:p>
          </p:txBody>
        </p:sp>
      </p:grpSp>
      <p:grpSp>
        <p:nvGrpSpPr>
          <p:cNvPr id="19465" name="Group 9"/>
          <p:cNvGrpSpPr>
            <a:grpSpLocks/>
          </p:cNvGrpSpPr>
          <p:nvPr/>
        </p:nvGrpSpPr>
        <p:grpSpPr bwMode="auto">
          <a:xfrm>
            <a:off x="679450" y="4119563"/>
            <a:ext cx="84138" cy="180975"/>
            <a:chOff x="428" y="2595"/>
            <a:chExt cx="53" cy="114"/>
          </a:xfrm>
        </p:grpSpPr>
        <p:sp>
          <p:nvSpPr>
            <p:cNvPr id="19466" name="Text Box 10"/>
            <p:cNvSpPr txBox="1">
              <a:spLocks noChangeArrowheads="1"/>
            </p:cNvSpPr>
            <p:nvPr/>
          </p:nvSpPr>
          <p:spPr bwMode="auto">
            <a:xfrm>
              <a:off x="428" y="2595"/>
              <a:ext cx="54" cy="1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  </a:t>
              </a:r>
            </a:p>
          </p:txBody>
        </p:sp>
      </p:grp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179388" y="3708400"/>
            <a:ext cx="4678362" cy="2770188"/>
            <a:chOff x="113" y="2336"/>
            <a:chExt cx="2947" cy="1745"/>
          </a:xfrm>
        </p:grpSpPr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113" y="2336"/>
              <a:ext cx="2948" cy="174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3200" b="0" dirty="0">
                  <a:solidFill>
                    <a:srgbClr val="000000"/>
                  </a:solidFill>
                </a:rPr>
                <a:t>Prof. Linus Pauling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1800" b="0" dirty="0">
                  <a:solidFill>
                    <a:srgbClr val="000000"/>
                  </a:solidFill>
                </a:rPr>
                <a:t>patří mezi průkopníky výzkumu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1800" b="0" dirty="0">
                  <a:solidFill>
                    <a:srgbClr val="000000"/>
                  </a:solidFill>
                </a:rPr>
                <a:t>vitamínů, zakladatel ortomolekulární medicíny. Rozpracovává myšlenky velikána lékařské vědy Rudolfa Wirchowa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                </a:t>
              </a:r>
              <a:r>
                <a:rPr lang="ru-RU" sz="1800" b="0" dirty="0" smtClean="0">
                  <a:solidFill>
                    <a:srgbClr val="000000"/>
                  </a:solidFill>
                </a:rPr>
                <a:t>z </a:t>
              </a:r>
              <a:r>
                <a:rPr lang="ru-RU" sz="1800" b="0" dirty="0">
                  <a:solidFill>
                    <a:srgbClr val="000000"/>
                  </a:solidFill>
                </a:rPr>
                <a:t>devatenáctého století. Přináší nové vědomosti o významu vitamínů na poli biologie, chemie a medicíny, nositel dvou Nobelových cen.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Group 1"/>
          <p:cNvGrpSpPr>
            <a:grpSpLocks/>
          </p:cNvGrpSpPr>
          <p:nvPr/>
        </p:nvGrpSpPr>
        <p:grpSpPr bwMode="auto">
          <a:xfrm>
            <a:off x="720725" y="4468811"/>
            <a:ext cx="7643813" cy="2389186"/>
            <a:chOff x="454" y="2815"/>
            <a:chExt cx="4815" cy="1505"/>
          </a:xfrm>
        </p:grpSpPr>
        <p:sp>
          <p:nvSpPr>
            <p:cNvPr id="20482" name="Freeform 2"/>
            <p:cNvSpPr>
              <a:spLocks noChangeArrowheads="1"/>
            </p:cNvSpPr>
            <p:nvPr/>
          </p:nvSpPr>
          <p:spPr bwMode="auto">
            <a:xfrm>
              <a:off x="454" y="2835"/>
              <a:ext cx="4815" cy="13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34" y="0"/>
                </a:cxn>
                <a:cxn ang="0">
                  <a:pos x="21234" y="6000"/>
                </a:cxn>
                <a:cxn ang="0">
                  <a:pos x="0" y="6000"/>
                </a:cxn>
                <a:cxn ang="0">
                  <a:pos x="0" y="0"/>
                </a:cxn>
              </a:cxnLst>
              <a:rect l="0" t="0" r="r" b="b"/>
              <a:pathLst>
                <a:path w="21235" h="6001">
                  <a:moveTo>
                    <a:pt x="0" y="0"/>
                  </a:moveTo>
                  <a:lnTo>
                    <a:pt x="21234" y="0"/>
                  </a:lnTo>
                  <a:lnTo>
                    <a:pt x="21234" y="6000"/>
                  </a:lnTo>
                  <a:lnTo>
                    <a:pt x="0" y="6000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454" y="2815"/>
              <a:ext cx="4815" cy="15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FFFFFF"/>
                  </a:solidFill>
                </a:rPr>
                <a:t>Institut buněčné medicínu Dr. Ratha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v Kalifornii a </a:t>
              </a:r>
              <a:r>
                <a:rPr lang="cs-CZ" sz="1800" b="0" dirty="0">
                  <a:solidFill>
                    <a:srgbClr val="FFFFFF"/>
                  </a:solidFill>
                </a:rPr>
                <a:t>jeho vědecký tým zdůraznili význam tohoto nového výzkumného trendu moderní medicíny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 v </a:t>
              </a:r>
              <a:r>
                <a:rPr lang="cs-CZ" sz="1800" b="0" dirty="0">
                  <a:solidFill>
                    <a:srgbClr val="FFFFFF"/>
                  </a:solidFill>
                </a:rPr>
                <a:t>boji proti civilizačním chorobám.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FFFFFF"/>
                  </a:solidFill>
                </a:rPr>
                <a:t>Nové zkušenosti z výzkumů jiných vědců ve světě a dalších výzkumných týmů potvrzují poznatky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Buněčné </a:t>
              </a:r>
              <a:r>
                <a:rPr lang="cs-CZ" sz="1800" b="0" dirty="0">
                  <a:solidFill>
                    <a:srgbClr val="FFFFFF"/>
                  </a:solidFill>
                </a:rPr>
                <a:t>medicíny. Více na </a:t>
              </a:r>
              <a:endParaRPr lang="cs-CZ" sz="1800" b="0" dirty="0" smtClean="0">
                <a:solidFill>
                  <a:srgbClr val="FFFFFF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 dirty="0" smtClean="0">
                  <a:solidFill>
                    <a:srgbClr val="FFFFFF"/>
                  </a:solidFill>
                  <a:hlinkClick r:id="rId3"/>
                </a:rPr>
                <a:t>www.dr-rath-research.org</a:t>
              </a:r>
              <a:endParaRPr lang="cs-CZ" sz="2400" b="0" dirty="0">
                <a:solidFill>
                  <a:srgbClr val="FFFFFF"/>
                </a:solidFill>
                <a:hlinkClick r:id="rId3"/>
              </a:endParaRP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400" b="0" dirty="0">
                <a:solidFill>
                  <a:srgbClr val="FFFFFF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400" b="0" dirty="0">
                <a:solidFill>
                  <a:srgbClr val="FFFFFF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400" b="0" dirty="0">
                <a:solidFill>
                  <a:srgbClr val="FFFFFF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400" b="0" dirty="0">
                <a:solidFill>
                  <a:srgbClr val="FFFFFF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400" b="0" dirty="0">
                <a:solidFill>
                  <a:srgbClr val="FFFFFF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400" b="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361950" y="276225"/>
            <a:ext cx="8399463" cy="622300"/>
            <a:chOff x="228" y="174"/>
            <a:chExt cx="5291" cy="392"/>
          </a:xfrm>
        </p:grpSpPr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228" y="174"/>
              <a:ext cx="5292" cy="3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Vědecké uznání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Buněčné </a:t>
              </a:r>
              <a:r>
                <a:rPr lang="cs-CZ" sz="2800" b="0" dirty="0">
                  <a:solidFill>
                    <a:srgbClr val="CC0000"/>
                  </a:solidFill>
                </a:rPr>
                <a:t>medicíny</a:t>
              </a:r>
            </a:p>
          </p:txBody>
        </p:sp>
      </p:grp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850" y="1062038"/>
            <a:ext cx="5105400" cy="281940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4188" y="2132013"/>
            <a:ext cx="3124200" cy="2147887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Group 1"/>
          <p:cNvGrpSpPr>
            <a:grpSpLocks/>
          </p:cNvGrpSpPr>
          <p:nvPr/>
        </p:nvGrpSpPr>
        <p:grpSpPr bwMode="auto">
          <a:xfrm>
            <a:off x="762000" y="1268413"/>
            <a:ext cx="7618413" cy="2898775"/>
            <a:chOff x="480" y="799"/>
            <a:chExt cx="4799" cy="1826"/>
          </a:xfrm>
        </p:grpSpPr>
        <p:sp>
          <p:nvSpPr>
            <p:cNvPr id="21506" name="Text Box 2"/>
            <p:cNvSpPr txBox="1">
              <a:spLocks noChangeArrowheads="1"/>
            </p:cNvSpPr>
            <p:nvPr/>
          </p:nvSpPr>
          <p:spPr bwMode="auto">
            <a:xfrm>
              <a:off x="480" y="799"/>
              <a:ext cx="4800" cy="18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Založena Institutem buněčné medicíny, </a:t>
              </a:r>
              <a:r>
                <a:rPr lang="cs-CZ" sz="1800" b="0" dirty="0">
                  <a:solidFill>
                    <a:srgbClr val="000000"/>
                  </a:solidFill>
                </a:rPr>
                <a:t>šíří myšlenky Dr. Ratha, </a:t>
              </a:r>
              <a:r>
                <a:rPr lang="cs-CZ" sz="1600" b="0" dirty="0">
                  <a:solidFill>
                    <a:srgbClr val="000000"/>
                  </a:solidFill>
                </a:rPr>
                <a:t>jako nezisková organizace. 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Je garantem kurzů </a:t>
              </a:r>
              <a:r>
                <a:rPr lang="cs-CZ" sz="1800" b="0" dirty="0" smtClean="0">
                  <a:solidFill>
                    <a:srgbClr val="CC0000"/>
                  </a:solidFill>
                </a:rPr>
                <a:t>Buněčné </a:t>
              </a:r>
              <a:r>
                <a:rPr lang="cs-CZ" sz="1800" b="0" dirty="0">
                  <a:solidFill>
                    <a:srgbClr val="CC0000"/>
                  </a:solidFill>
                </a:rPr>
                <a:t>medicíny. </a:t>
              </a:r>
              <a:r>
                <a:rPr lang="cs-CZ" sz="1800" b="0" dirty="0">
                  <a:solidFill>
                    <a:srgbClr val="000000"/>
                  </a:solidFill>
                </a:rPr>
                <a:t>Základní kurz je prvním krokem vzdělání k získání základních informací o významu živin       v procesu ochrany zdraví.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Pro rozšíření Vašich vědomostí</a:t>
              </a:r>
              <a:r>
                <a:rPr lang="cs-CZ" sz="1800" b="0" dirty="0">
                  <a:solidFill>
                    <a:srgbClr val="000000"/>
                  </a:solidFill>
                </a:rPr>
                <a:t> Nadace pro ochranu zdraví nabízí možnost účasti na dalších vzdělávacích programech: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679450" y="4344988"/>
            <a:ext cx="4887913" cy="1036637"/>
            <a:chOff x="428" y="2737"/>
            <a:chExt cx="3079" cy="653"/>
          </a:xfrm>
        </p:grpSpPr>
        <p:sp>
          <p:nvSpPr>
            <p:cNvPr id="21508" name="AutoShape 4"/>
            <p:cNvSpPr>
              <a:spLocks noChangeArrowheads="1"/>
            </p:cNvSpPr>
            <p:nvPr/>
          </p:nvSpPr>
          <p:spPr bwMode="auto">
            <a:xfrm>
              <a:off x="428" y="2737"/>
              <a:ext cx="3080" cy="654"/>
            </a:xfrm>
            <a:prstGeom prst="roundRect">
              <a:avLst>
                <a:gd name="adj" fmla="val 15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09" name="Text Box 5"/>
            <p:cNvSpPr txBox="1">
              <a:spLocks noChangeArrowheads="1"/>
            </p:cNvSpPr>
            <p:nvPr/>
          </p:nvSpPr>
          <p:spPr bwMode="auto">
            <a:xfrm>
              <a:off x="428" y="2737"/>
              <a:ext cx="3080" cy="6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90000"/>
                </a:lnSpc>
                <a:spcBef>
                  <a:spcPts val="75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900" b="0" dirty="0">
                  <a:solidFill>
                    <a:srgbClr val="CC0000"/>
                  </a:solidFill>
                </a:rPr>
                <a:t> Nadstavbový kurz </a:t>
              </a:r>
              <a:r>
                <a:rPr lang="cs-CZ" sz="1900" b="0" dirty="0" smtClean="0">
                  <a:solidFill>
                    <a:srgbClr val="CC0000"/>
                  </a:solidFill>
                </a:rPr>
                <a:t>Buněčné </a:t>
              </a:r>
              <a:r>
                <a:rPr lang="cs-CZ" sz="1900" b="0" dirty="0">
                  <a:solidFill>
                    <a:srgbClr val="CC0000"/>
                  </a:solidFill>
                </a:rPr>
                <a:t>medicíny</a:t>
              </a:r>
              <a:r>
                <a:rPr lang="cs-CZ" sz="1900" b="0" dirty="0">
                  <a:solidFill>
                    <a:srgbClr val="FF0000"/>
                  </a:solidFill>
                </a:rPr>
                <a:t/>
              </a:r>
              <a:br>
                <a:rPr lang="cs-CZ" sz="1900" b="0" dirty="0">
                  <a:solidFill>
                    <a:srgbClr val="FF0000"/>
                  </a:solidFill>
                </a:rPr>
              </a:br>
              <a:r>
                <a:rPr lang="cs-CZ" b="0" dirty="0">
                  <a:solidFill>
                    <a:srgbClr val="000000"/>
                  </a:solidFill>
                </a:rPr>
                <a:t>    ( časový  rámec: 12 hodin)</a:t>
              </a:r>
            </a:p>
            <a:p>
              <a:pPr>
                <a:lnSpc>
                  <a:spcPct val="90000"/>
                </a:lnSpc>
                <a:spcBef>
                  <a:spcPts val="75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900" b="0" dirty="0">
                  <a:solidFill>
                    <a:srgbClr val="CC0000"/>
                  </a:solidFill>
                </a:rPr>
                <a:t> Poradce pro </a:t>
              </a:r>
              <a:r>
                <a:rPr lang="cs-CZ" sz="1900" b="0" dirty="0" smtClean="0">
                  <a:solidFill>
                    <a:srgbClr val="CC0000"/>
                  </a:solidFill>
                </a:rPr>
                <a:t>Buněčnou </a:t>
              </a:r>
              <a:r>
                <a:rPr lang="cs-CZ" sz="1900" b="0" dirty="0">
                  <a:solidFill>
                    <a:srgbClr val="CC0000"/>
                  </a:solidFill>
                </a:rPr>
                <a:t>medicínu</a:t>
              </a:r>
              <a:r>
                <a:rPr lang="cs-CZ" sz="1900" b="0" dirty="0">
                  <a:solidFill>
                    <a:srgbClr val="000000"/>
                  </a:solidFill>
                </a:rPr>
                <a:t/>
              </a:r>
              <a:br>
                <a:rPr lang="cs-CZ" sz="1900" b="0" dirty="0">
                  <a:solidFill>
                    <a:srgbClr val="000000"/>
                  </a:solidFill>
                </a:rPr>
              </a:br>
              <a:r>
                <a:rPr lang="cs-CZ" b="0" dirty="0">
                  <a:solidFill>
                    <a:srgbClr val="000000"/>
                  </a:solidFill>
                </a:rPr>
                <a:t>    ( časový rámec: 4 etapy / 5 dní / dálkový kurz )</a:t>
              </a:r>
            </a:p>
          </p:txBody>
        </p:sp>
      </p:grp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4188" y="3967163"/>
            <a:ext cx="3124200" cy="195580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  <p:grpSp>
        <p:nvGrpSpPr>
          <p:cNvPr id="21511" name="Group 7"/>
          <p:cNvGrpSpPr>
            <a:grpSpLocks/>
          </p:cNvGrpSpPr>
          <p:nvPr/>
        </p:nvGrpSpPr>
        <p:grpSpPr bwMode="auto">
          <a:xfrm>
            <a:off x="5640388" y="5948363"/>
            <a:ext cx="2970212" cy="457200"/>
            <a:chOff x="3553" y="3747"/>
            <a:chExt cx="1871" cy="288"/>
          </a:xfrm>
        </p:grpSpPr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3553" y="3747"/>
              <a:ext cx="1872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Sídlo Nadace pro ochranu zdraví ve Wittenburgu</a:t>
              </a:r>
            </a:p>
          </p:txBody>
        </p:sp>
      </p:grpSp>
      <p:grpSp>
        <p:nvGrpSpPr>
          <p:cNvPr id="21513" name="Group 9"/>
          <p:cNvGrpSpPr>
            <a:grpSpLocks/>
          </p:cNvGrpSpPr>
          <p:nvPr/>
        </p:nvGrpSpPr>
        <p:grpSpPr bwMode="auto">
          <a:xfrm>
            <a:off x="609600" y="365125"/>
            <a:ext cx="7923213" cy="946150"/>
            <a:chOff x="384" y="230"/>
            <a:chExt cx="4991" cy="596"/>
          </a:xfrm>
        </p:grpSpPr>
        <p:sp>
          <p:nvSpPr>
            <p:cNvPr id="21514" name="Text Box 10"/>
            <p:cNvSpPr txBox="1">
              <a:spLocks noChangeArrowheads="1"/>
            </p:cNvSpPr>
            <p:nvPr/>
          </p:nvSpPr>
          <p:spPr bwMode="auto">
            <a:xfrm>
              <a:off x="384" y="230"/>
              <a:ext cx="4992" cy="5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Nadace pro ochranu zdraví Dr. Matthiase Ratha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Group 1"/>
          <p:cNvGrpSpPr>
            <a:grpSpLocks/>
          </p:cNvGrpSpPr>
          <p:nvPr/>
        </p:nvGrpSpPr>
        <p:grpSpPr bwMode="auto">
          <a:xfrm>
            <a:off x="395536" y="620688"/>
            <a:ext cx="8229599" cy="648072"/>
            <a:chOff x="249" y="300"/>
            <a:chExt cx="5184" cy="567"/>
          </a:xfrm>
        </p:grpSpPr>
        <p:sp>
          <p:nvSpPr>
            <p:cNvPr id="22530" name="Text Box 2"/>
            <p:cNvSpPr txBox="1">
              <a:spLocks noChangeArrowheads="1"/>
            </p:cNvSpPr>
            <p:nvPr/>
          </p:nvSpPr>
          <p:spPr bwMode="auto">
            <a:xfrm>
              <a:off x="249" y="300"/>
              <a:ext cx="5184" cy="56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15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Všechny zisky putují do Nadace</a:t>
              </a:r>
            </a:p>
            <a:p>
              <a:pPr algn="ctr">
                <a:lnSpc>
                  <a:spcPct val="15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8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4932040" y="1484784"/>
            <a:ext cx="3884613" cy="1385888"/>
            <a:chOff x="3120" y="1054"/>
            <a:chExt cx="2447" cy="873"/>
          </a:xfrm>
        </p:grpSpPr>
        <p:sp>
          <p:nvSpPr>
            <p:cNvPr id="22532" name="Text Box 4"/>
            <p:cNvSpPr txBox="1">
              <a:spLocks noChangeArrowheads="1"/>
            </p:cNvSpPr>
            <p:nvPr/>
          </p:nvSpPr>
          <p:spPr bwMode="auto">
            <a:xfrm>
              <a:off x="3120" y="1054"/>
              <a:ext cx="2448" cy="8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Na světě je jenom málo organizací působících přímo ve zdravotnictví, kde všechny zisky putují výlučně na tyto účely: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>
                <a:solidFill>
                  <a:srgbClr val="000000"/>
                </a:solidFill>
              </a:endParaRPr>
            </a:p>
          </p:txBody>
        </p:sp>
      </p:grpSp>
      <p:grpSp>
        <p:nvGrpSpPr>
          <p:cNvPr id="22533" name="Group 5"/>
          <p:cNvGrpSpPr>
            <a:grpSpLocks/>
          </p:cNvGrpSpPr>
          <p:nvPr/>
        </p:nvGrpSpPr>
        <p:grpSpPr bwMode="auto">
          <a:xfrm>
            <a:off x="5076502" y="2997227"/>
            <a:ext cx="3657599" cy="755651"/>
            <a:chOff x="3211" y="1916"/>
            <a:chExt cx="2304" cy="476"/>
          </a:xfrm>
        </p:grpSpPr>
        <p:sp>
          <p:nvSpPr>
            <p:cNvPr id="22534" name="Text Box 6"/>
            <p:cNvSpPr txBox="1">
              <a:spLocks noChangeArrowheads="1"/>
            </p:cNvSpPr>
            <p:nvPr/>
          </p:nvSpPr>
          <p:spPr bwMode="auto">
            <a:xfrm>
              <a:off x="3211" y="1916"/>
              <a:ext cx="2304" cy="47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228600" indent="-228600">
                <a:lnSpc>
                  <a:spcPct val="110000"/>
                </a:lnSpc>
                <a:spcBef>
                  <a:spcPts val="1000"/>
                </a:spcBef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výzkum buněčných živin</a:t>
              </a:r>
            </a:p>
            <a:p>
              <a:pPr marL="228600" indent="-228600">
                <a:lnSpc>
                  <a:spcPct val="110000"/>
                </a:lnSpc>
                <a:spcBef>
                  <a:spcPts val="1000"/>
                </a:spcBef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objasnění významu této činnosti</a:t>
              </a:r>
            </a:p>
          </p:txBody>
        </p:sp>
      </p:grpSp>
      <p:grpSp>
        <p:nvGrpSpPr>
          <p:cNvPr id="22535" name="Group 7"/>
          <p:cNvGrpSpPr>
            <a:grpSpLocks/>
          </p:cNvGrpSpPr>
          <p:nvPr/>
        </p:nvGrpSpPr>
        <p:grpSpPr bwMode="auto">
          <a:xfrm>
            <a:off x="4940300" y="4221163"/>
            <a:ext cx="4060825" cy="1944688"/>
            <a:chOff x="3112" y="2659"/>
            <a:chExt cx="2558" cy="1225"/>
          </a:xfrm>
        </p:grpSpPr>
        <p:sp>
          <p:nvSpPr>
            <p:cNvPr id="22536" name="Freeform 8"/>
            <p:cNvSpPr>
              <a:spLocks noChangeArrowheads="1"/>
            </p:cNvSpPr>
            <p:nvPr/>
          </p:nvSpPr>
          <p:spPr bwMode="auto">
            <a:xfrm>
              <a:off x="3120" y="2744"/>
              <a:ext cx="2550" cy="10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242" y="0"/>
                </a:cxn>
                <a:cxn ang="0">
                  <a:pos x="11242" y="4408"/>
                </a:cxn>
                <a:cxn ang="0">
                  <a:pos x="0" y="4408"/>
                </a:cxn>
                <a:cxn ang="0">
                  <a:pos x="0" y="0"/>
                </a:cxn>
              </a:cxnLst>
              <a:rect l="0" t="0" r="r" b="b"/>
              <a:pathLst>
                <a:path w="11243" h="4409">
                  <a:moveTo>
                    <a:pt x="0" y="0"/>
                  </a:moveTo>
                  <a:lnTo>
                    <a:pt x="11242" y="0"/>
                  </a:lnTo>
                  <a:lnTo>
                    <a:pt x="11242" y="4408"/>
                  </a:lnTo>
                  <a:lnTo>
                    <a:pt x="0" y="4408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7" name="Freeform 9"/>
            <p:cNvSpPr>
              <a:spLocks noChangeArrowheads="1"/>
            </p:cNvSpPr>
            <p:nvPr/>
          </p:nvSpPr>
          <p:spPr bwMode="auto">
            <a:xfrm>
              <a:off x="3112" y="2734"/>
              <a:ext cx="2550" cy="10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242" y="0"/>
                </a:cxn>
                <a:cxn ang="0">
                  <a:pos x="11242" y="4408"/>
                </a:cxn>
                <a:cxn ang="0">
                  <a:pos x="0" y="4408"/>
                </a:cxn>
                <a:cxn ang="0">
                  <a:pos x="0" y="0"/>
                </a:cxn>
              </a:cxnLst>
              <a:rect l="0" t="0" r="r" b="b"/>
              <a:pathLst>
                <a:path w="11243" h="4409">
                  <a:moveTo>
                    <a:pt x="0" y="0"/>
                  </a:moveTo>
                  <a:lnTo>
                    <a:pt x="11242" y="0"/>
                  </a:lnTo>
                  <a:lnTo>
                    <a:pt x="11242" y="4408"/>
                  </a:lnTo>
                  <a:lnTo>
                    <a:pt x="0" y="4408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8" name="Text Box 10"/>
            <p:cNvSpPr txBox="1">
              <a:spLocks noChangeArrowheads="1"/>
            </p:cNvSpPr>
            <p:nvPr/>
          </p:nvSpPr>
          <p:spPr bwMode="auto">
            <a:xfrm>
              <a:off x="3112" y="2659"/>
              <a:ext cx="2549" cy="1225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FFFFFF"/>
                </a:solidFill>
              </a:endParaRPr>
            </a:p>
            <a:p>
              <a:pPr algn="ctr"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FFFFFF"/>
                  </a:solidFill>
                </a:rPr>
                <a:t>„ Nemoc nesmí být </a:t>
              </a:r>
            </a:p>
            <a:p>
              <a:pPr algn="ctr"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FFFFFF"/>
                  </a:solidFill>
                </a:rPr>
                <a:t>prostředkem  pro nepoctivý zisk!“</a:t>
              </a:r>
            </a:p>
          </p:txBody>
        </p:sp>
      </p:grpSp>
      <p:pic>
        <p:nvPicPr>
          <p:cNvPr id="2253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439863"/>
            <a:ext cx="4595812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3" name="Group 1"/>
          <p:cNvGrpSpPr>
            <a:grpSpLocks/>
          </p:cNvGrpSpPr>
          <p:nvPr/>
        </p:nvGrpSpPr>
        <p:grpSpPr bwMode="auto">
          <a:xfrm>
            <a:off x="4859338" y="2997201"/>
            <a:ext cx="3816351" cy="2674938"/>
            <a:chOff x="3061" y="1888"/>
            <a:chExt cx="2404" cy="1685"/>
          </a:xfrm>
        </p:grpSpPr>
        <p:sp>
          <p:nvSpPr>
            <p:cNvPr id="23554" name="Text Box 2"/>
            <p:cNvSpPr txBox="1">
              <a:spLocks noChangeArrowheads="1"/>
            </p:cNvSpPr>
            <p:nvPr/>
          </p:nvSpPr>
          <p:spPr bwMode="auto">
            <a:xfrm>
              <a:off x="3061" y="1888"/>
              <a:ext cx="2404" cy="16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90000"/>
                </a:lnSpc>
                <a:spcBef>
                  <a:spcPts val="1125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 Infarkt</a:t>
              </a:r>
            </a:p>
            <a:p>
              <a:pPr>
                <a:lnSpc>
                  <a:spcPct val="90000"/>
                </a:lnSpc>
                <a:spcBef>
                  <a:spcPts val="1125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 Mozková příhoda (mrtvice)</a:t>
              </a:r>
            </a:p>
            <a:p>
              <a:pPr>
                <a:lnSpc>
                  <a:spcPct val="90000"/>
                </a:lnSpc>
                <a:spcBef>
                  <a:spcPts val="1125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 Srdeční arytmie</a:t>
              </a:r>
            </a:p>
            <a:p>
              <a:pPr>
                <a:lnSpc>
                  <a:spcPct val="90000"/>
                </a:lnSpc>
                <a:spcBef>
                  <a:spcPts val="1125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 Vysoký krevní tlak</a:t>
              </a:r>
            </a:p>
            <a:p>
              <a:pPr>
                <a:lnSpc>
                  <a:spcPct val="90000"/>
                </a:lnSpc>
                <a:spcBef>
                  <a:spcPts val="1125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 Srdeční nedostatečnost</a:t>
              </a:r>
            </a:p>
            <a:p>
              <a:pPr>
                <a:lnSpc>
                  <a:spcPct val="90000"/>
                </a:lnSpc>
                <a:spcBef>
                  <a:spcPts val="1125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 Cukrovka</a:t>
              </a:r>
            </a:p>
            <a:p>
              <a:pPr>
                <a:lnSpc>
                  <a:spcPct val="90000"/>
                </a:lnSpc>
                <a:spcBef>
                  <a:spcPts val="1125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 Cholesterol a další, uvádí</a:t>
              </a:r>
            </a:p>
          </p:txBody>
        </p:sp>
      </p:grpSp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4648199" y="1268413"/>
            <a:ext cx="4210050" cy="4851400"/>
            <a:chOff x="2928" y="799"/>
            <a:chExt cx="2652" cy="3056"/>
          </a:xfrm>
        </p:grpSpPr>
        <p:sp>
          <p:nvSpPr>
            <p:cNvPr id="23556" name="AutoShape 4"/>
            <p:cNvSpPr>
              <a:spLocks noChangeArrowheads="1"/>
            </p:cNvSpPr>
            <p:nvPr/>
          </p:nvSpPr>
          <p:spPr bwMode="auto">
            <a:xfrm>
              <a:off x="2928" y="3266"/>
              <a:ext cx="2652" cy="589"/>
            </a:xfrm>
            <a:prstGeom prst="roundRect">
              <a:avLst>
                <a:gd name="adj" fmla="val 1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7" name="Text Box 5"/>
            <p:cNvSpPr txBox="1">
              <a:spLocks noChangeArrowheads="1"/>
            </p:cNvSpPr>
            <p:nvPr/>
          </p:nvSpPr>
          <p:spPr bwMode="auto">
            <a:xfrm>
              <a:off x="3107" y="799"/>
              <a:ext cx="2223" cy="47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CC0000"/>
                  </a:solidFill>
                </a:rPr>
                <a:t>Kniha „Proč zvířata nemohou dostat infarkt, ale lidé ano!“</a:t>
              </a:r>
            </a:p>
          </p:txBody>
        </p:sp>
      </p:grp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4932040" y="2348880"/>
            <a:ext cx="4038601" cy="41638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2000" b="0" dirty="0">
                <a:solidFill>
                  <a:srgbClr val="CC0000"/>
                </a:solidFill>
              </a:rPr>
              <a:t>Podrobnější informace na téma</a:t>
            </a:r>
          </a:p>
        </p:txBody>
      </p:sp>
      <p:grpSp>
        <p:nvGrpSpPr>
          <p:cNvPr id="23561" name="Group 9"/>
          <p:cNvGrpSpPr>
            <a:grpSpLocks/>
          </p:cNvGrpSpPr>
          <p:nvPr/>
        </p:nvGrpSpPr>
        <p:grpSpPr bwMode="auto">
          <a:xfrm>
            <a:off x="228600" y="363538"/>
            <a:ext cx="8685213" cy="519112"/>
            <a:chOff x="144" y="229"/>
            <a:chExt cx="5471" cy="327"/>
          </a:xfrm>
        </p:grpSpPr>
        <p:sp>
          <p:nvSpPr>
            <p:cNvPr id="23562" name="Text Box 10"/>
            <p:cNvSpPr txBox="1">
              <a:spLocks noChangeArrowheads="1"/>
            </p:cNvSpPr>
            <p:nvPr/>
          </p:nvSpPr>
          <p:spPr bwMode="auto">
            <a:xfrm>
              <a:off x="144" y="229"/>
              <a:ext cx="5472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Buněčná medicína a onemocnění srdce a cév</a:t>
              </a:r>
            </a:p>
          </p:txBody>
        </p:sp>
      </p:grpSp>
      <p:pic>
        <p:nvPicPr>
          <p:cNvPr id="2356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371600"/>
            <a:ext cx="3703638" cy="5029200"/>
          </a:xfrm>
          <a:prstGeom prst="rect">
            <a:avLst/>
          </a:prstGeom>
          <a:noFill/>
          <a:ln w="6480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  <p:grpSp>
        <p:nvGrpSpPr>
          <p:cNvPr id="23564" name="Group 12"/>
          <p:cNvGrpSpPr>
            <a:grpSpLocks/>
          </p:cNvGrpSpPr>
          <p:nvPr/>
        </p:nvGrpSpPr>
        <p:grpSpPr bwMode="auto">
          <a:xfrm>
            <a:off x="5724128" y="5877272"/>
            <a:ext cx="3190875" cy="485775"/>
            <a:chOff x="3515" y="3855"/>
            <a:chExt cx="2010" cy="306"/>
          </a:xfrm>
        </p:grpSpPr>
        <p:sp>
          <p:nvSpPr>
            <p:cNvPr id="23565" name="Text Box 13"/>
            <p:cNvSpPr txBox="1">
              <a:spLocks noChangeArrowheads="1"/>
            </p:cNvSpPr>
            <p:nvPr/>
          </p:nvSpPr>
          <p:spPr bwMode="auto">
            <a:xfrm>
              <a:off x="3515" y="3855"/>
              <a:ext cx="201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 smtClean="0">
                  <a:solidFill>
                    <a:srgbClr val="000000"/>
                  </a:solidFill>
                </a:rPr>
                <a:t>V dalším výkladu budeme z </a:t>
              </a:r>
              <a:r>
                <a:rPr lang="cs-CZ" sz="1600" b="0" dirty="0">
                  <a:solidFill>
                    <a:srgbClr val="000000"/>
                  </a:solidFill>
                </a:rPr>
                <a:t>této knihy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často citovat:</a:t>
              </a: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7" name="Group 1"/>
          <p:cNvGrpSpPr>
            <a:grpSpLocks/>
          </p:cNvGrpSpPr>
          <p:nvPr/>
        </p:nvGrpSpPr>
        <p:grpSpPr bwMode="auto">
          <a:xfrm>
            <a:off x="450850" y="773113"/>
            <a:ext cx="8547100" cy="519112"/>
            <a:chOff x="284" y="487"/>
            <a:chExt cx="5384" cy="327"/>
          </a:xfrm>
        </p:grpSpPr>
        <p:sp>
          <p:nvSpPr>
            <p:cNvPr id="24578" name="AutoShape 2"/>
            <p:cNvSpPr>
              <a:spLocks noChangeArrowheads="1"/>
            </p:cNvSpPr>
            <p:nvPr/>
          </p:nvSpPr>
          <p:spPr bwMode="auto">
            <a:xfrm>
              <a:off x="284" y="487"/>
              <a:ext cx="5385" cy="328"/>
            </a:xfrm>
            <a:prstGeom prst="roundRect">
              <a:avLst>
                <a:gd name="adj" fmla="val 301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9" name="Text Box 3"/>
            <p:cNvSpPr txBox="1">
              <a:spLocks noChangeArrowheads="1"/>
            </p:cNvSpPr>
            <p:nvPr/>
          </p:nvSpPr>
          <p:spPr bwMode="auto">
            <a:xfrm>
              <a:off x="284" y="487"/>
              <a:ext cx="5385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Spojení pro Evropu</a:t>
              </a:r>
              <a:r>
                <a:rPr lang="de-DE" sz="2800" b="0">
                  <a:solidFill>
                    <a:srgbClr val="CC0000"/>
                  </a:solidFill>
                </a:rPr>
                <a:t> :</a:t>
              </a:r>
            </a:p>
          </p:txBody>
        </p:sp>
      </p:grpSp>
      <p:grpSp>
        <p:nvGrpSpPr>
          <p:cNvPr id="24580" name="Group 4"/>
          <p:cNvGrpSpPr>
            <a:grpSpLocks/>
          </p:cNvGrpSpPr>
          <p:nvPr/>
        </p:nvGrpSpPr>
        <p:grpSpPr bwMode="auto">
          <a:xfrm>
            <a:off x="679450" y="1825625"/>
            <a:ext cx="5789613" cy="4124325"/>
            <a:chOff x="428" y="1150"/>
            <a:chExt cx="3647" cy="2598"/>
          </a:xfrm>
        </p:grpSpPr>
        <p:sp>
          <p:nvSpPr>
            <p:cNvPr id="24581" name="Text Box 5"/>
            <p:cNvSpPr txBox="1">
              <a:spLocks noChangeArrowheads="1"/>
            </p:cNvSpPr>
            <p:nvPr/>
          </p:nvSpPr>
          <p:spPr bwMode="auto">
            <a:xfrm>
              <a:off x="428" y="1150"/>
              <a:ext cx="3648" cy="25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8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Dr. Rath Gesundheits- Allianz</a:t>
              </a:r>
              <a:br>
                <a:rPr lang="de-DE" sz="1600" b="0">
                  <a:solidFill>
                    <a:srgbClr val="000000"/>
                  </a:solidFill>
                </a:rPr>
              </a:br>
              <a:r>
                <a:rPr lang="de-DE" sz="1600" b="0">
                  <a:solidFill>
                    <a:srgbClr val="000000"/>
                  </a:solidFill>
                </a:rPr>
                <a:t>    - Informations- Service -</a:t>
              </a:r>
            </a:p>
            <a:p>
              <a:pPr>
                <a:lnSpc>
                  <a:spcPct val="8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de-DE" sz="1600" b="0">
                <a:solidFill>
                  <a:srgbClr val="000000"/>
                </a:solidFill>
              </a:endParaRPr>
            </a:p>
            <a:p>
              <a:pPr>
                <a:lnSpc>
                  <a:spcPct val="13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400" b="0">
                  <a:solidFill>
                    <a:srgbClr val="000000"/>
                  </a:solidFill>
                </a:rPr>
                <a:t>Postbus</a:t>
              </a:r>
            </a:p>
            <a:p>
              <a:pPr>
                <a:lnSpc>
                  <a:spcPct val="13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nl-NL" sz="1400" b="0">
                  <a:solidFill>
                    <a:srgbClr val="000000"/>
                  </a:solidFill>
                </a:rPr>
                <a:t>NL-6400 AR Heerlen</a:t>
              </a:r>
              <a:br>
                <a:rPr lang="nl-NL" sz="1400" b="0">
                  <a:solidFill>
                    <a:srgbClr val="000000"/>
                  </a:solidFill>
                </a:rPr>
              </a:br>
              <a:endParaRPr lang="nl-NL" sz="1400" b="0">
                <a:solidFill>
                  <a:srgbClr val="000000"/>
                </a:solidFill>
              </a:endParaRPr>
            </a:p>
            <a:p>
              <a:pPr>
                <a:lnSpc>
                  <a:spcPct val="13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400" b="0">
                  <a:solidFill>
                    <a:srgbClr val="000000"/>
                  </a:solidFill>
                </a:rPr>
                <a:t>Tel.: 0031- 457-111 222</a:t>
              </a:r>
            </a:p>
            <a:p>
              <a:pPr>
                <a:lnSpc>
                  <a:spcPct val="13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400" b="0">
                  <a:solidFill>
                    <a:srgbClr val="000000"/>
                  </a:solidFill>
                </a:rPr>
                <a:t>Fax: 0031- 457-111 229</a:t>
              </a:r>
              <a:br>
                <a:rPr lang="de-DE" sz="1400" b="0">
                  <a:solidFill>
                    <a:srgbClr val="000000"/>
                  </a:solidFill>
                </a:rPr>
              </a:br>
              <a:endParaRPr lang="de-DE" sz="1400" b="0">
                <a:solidFill>
                  <a:srgbClr val="000000"/>
                </a:solidFill>
              </a:endParaRPr>
            </a:p>
            <a:p>
              <a:pPr>
                <a:lnSpc>
                  <a:spcPct val="13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400" b="0">
                  <a:solidFill>
                    <a:srgbClr val="000000"/>
                  </a:solidFill>
                </a:rPr>
                <a:t>E-Mail:   info@rath-eduserv.com</a:t>
              </a:r>
            </a:p>
            <a:p>
              <a:pPr>
                <a:lnSpc>
                  <a:spcPct val="13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400" b="0">
                  <a:solidFill>
                    <a:srgbClr val="000000"/>
                  </a:solidFill>
                </a:rPr>
                <a:t>Internet: 	www.dr-rath-gesundheitsallianz.org</a:t>
              </a:r>
            </a:p>
            <a:p>
              <a:pPr>
                <a:lnSpc>
                  <a:spcPct val="13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400" b="0">
                  <a:solidFill>
                    <a:srgbClr val="000000"/>
                  </a:solidFill>
                </a:rPr>
                <a:t>	www.dr-rath-research.org 	(Forschung)</a:t>
              </a:r>
            </a:p>
            <a:p>
              <a:pPr>
                <a:lnSpc>
                  <a:spcPct val="13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400" b="0">
                  <a:solidFill>
                    <a:srgbClr val="000000"/>
                  </a:solidFill>
                </a:rPr>
                <a:t>	www.dr-rath-foundation.org 	(Gesundheitspolitik)</a:t>
              </a:r>
            </a:p>
            <a:p>
              <a:pPr>
                <a:lnSpc>
                  <a:spcPct val="13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400" b="0">
                  <a:solidFill>
                    <a:srgbClr val="000000"/>
                  </a:solidFill>
                </a:rPr>
                <a:t/>
              </a:r>
              <a:br>
                <a:rPr lang="de-DE" sz="1400" b="0">
                  <a:solidFill>
                    <a:srgbClr val="000000"/>
                  </a:solidFill>
                </a:rPr>
              </a:br>
              <a:endParaRPr lang="de-DE" sz="1400" b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1" name="Group 1"/>
          <p:cNvGrpSpPr>
            <a:grpSpLocks/>
          </p:cNvGrpSpPr>
          <p:nvPr/>
        </p:nvGrpSpPr>
        <p:grpSpPr bwMode="auto">
          <a:xfrm>
            <a:off x="1595438" y="996950"/>
            <a:ext cx="219075" cy="365125"/>
            <a:chOff x="1005" y="628"/>
            <a:chExt cx="138" cy="230"/>
          </a:xfrm>
        </p:grpSpPr>
        <p:sp>
          <p:nvSpPr>
            <p:cNvPr id="25602" name="Text Box 2"/>
            <p:cNvSpPr txBox="1">
              <a:spLocks noChangeArrowheads="1"/>
            </p:cNvSpPr>
            <p:nvPr/>
          </p:nvSpPr>
          <p:spPr bwMode="auto">
            <a:xfrm>
              <a:off x="1005" y="628"/>
              <a:ext cx="139" cy="2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>
                  <a:solidFill>
                    <a:srgbClr val="000000"/>
                  </a:solidFill>
                </a:rPr>
                <a:t>C</a:t>
              </a:r>
            </a:p>
          </p:txBody>
        </p:sp>
      </p:grpSp>
      <p:sp>
        <p:nvSpPr>
          <p:cNvPr id="25605" name="Freeform 5"/>
          <p:cNvSpPr>
            <a:spLocks noChangeArrowheads="1"/>
          </p:cNvSpPr>
          <p:nvPr/>
        </p:nvSpPr>
        <p:spPr bwMode="auto">
          <a:xfrm>
            <a:off x="539750" y="1633538"/>
            <a:ext cx="8131176" cy="50498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587" y="0"/>
              </a:cxn>
              <a:cxn ang="0">
                <a:pos x="22587" y="14026"/>
              </a:cxn>
              <a:cxn ang="0">
                <a:pos x="0" y="14026"/>
              </a:cxn>
              <a:cxn ang="0">
                <a:pos x="0" y="0"/>
              </a:cxn>
            </a:cxnLst>
            <a:rect l="0" t="0" r="r" b="b"/>
            <a:pathLst>
              <a:path w="22588" h="14027">
                <a:moveTo>
                  <a:pt x="0" y="0"/>
                </a:moveTo>
                <a:lnTo>
                  <a:pt x="22587" y="0"/>
                </a:lnTo>
                <a:lnTo>
                  <a:pt x="22587" y="14026"/>
                </a:lnTo>
                <a:lnTo>
                  <a:pt x="0" y="14026"/>
                </a:lnTo>
                <a:lnTo>
                  <a:pt x="0" y="0"/>
                </a:lnTo>
              </a:path>
            </a:pathLst>
          </a:custGeom>
          <a:solidFill>
            <a:srgbClr val="0000FF"/>
          </a:solidFill>
          <a:ln w="936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Freeform 6"/>
          <p:cNvSpPr>
            <a:spLocks noChangeArrowheads="1"/>
          </p:cNvSpPr>
          <p:nvPr/>
        </p:nvSpPr>
        <p:spPr bwMode="auto">
          <a:xfrm>
            <a:off x="539750" y="1619250"/>
            <a:ext cx="8131176" cy="50498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587" y="0"/>
              </a:cxn>
              <a:cxn ang="0">
                <a:pos x="22587" y="14026"/>
              </a:cxn>
              <a:cxn ang="0">
                <a:pos x="0" y="14026"/>
              </a:cxn>
              <a:cxn ang="0">
                <a:pos x="0" y="0"/>
              </a:cxn>
            </a:cxnLst>
            <a:rect l="0" t="0" r="r" b="b"/>
            <a:pathLst>
              <a:path w="22588" h="14027">
                <a:moveTo>
                  <a:pt x="0" y="0"/>
                </a:moveTo>
                <a:lnTo>
                  <a:pt x="22587" y="0"/>
                </a:lnTo>
                <a:lnTo>
                  <a:pt x="22587" y="14026"/>
                </a:lnTo>
                <a:lnTo>
                  <a:pt x="0" y="14026"/>
                </a:lnTo>
                <a:lnTo>
                  <a:pt x="0" y="0"/>
                </a:lnTo>
              </a:path>
            </a:pathLst>
          </a:custGeom>
          <a:solidFill>
            <a:srgbClr val="0000FF"/>
          </a:solidFill>
          <a:ln w="936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539750" y="1844675"/>
            <a:ext cx="7920038" cy="4752677"/>
          </a:xfrm>
          <a:prstGeom prst="rect">
            <a:avLst/>
          </a:prstGeom>
          <a:solidFill>
            <a:srgbClr val="0000FF"/>
          </a:solidFill>
          <a:ln w="936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Občanské  sdružení</a:t>
            </a:r>
            <a:r>
              <a:rPr lang="cs-CZ" sz="1800" b="0" dirty="0">
                <a:solidFill>
                  <a:srgbClr val="FFFFFF"/>
                </a:solidFill>
              </a:rPr>
              <a:t>, které vzniklo na podporu aktivit proti eliminaci civilizační zátěže současného života. Prevencí </a:t>
            </a:r>
            <a:r>
              <a:rPr lang="cs-CZ" sz="1800" b="0" dirty="0" smtClean="0">
                <a:solidFill>
                  <a:srgbClr val="FFFFFF"/>
                </a:solidFill>
              </a:rPr>
              <a:t>rozumíme </a:t>
            </a:r>
            <a:r>
              <a:rPr lang="cs-CZ" sz="1800" b="0" dirty="0">
                <a:solidFill>
                  <a:srgbClr val="FFFFFF"/>
                </a:solidFill>
              </a:rPr>
              <a:t>aktivity, které </a:t>
            </a:r>
            <a:r>
              <a:rPr lang="cs-CZ" sz="1800" b="0" dirty="0" smtClean="0">
                <a:solidFill>
                  <a:srgbClr val="FFFFFF"/>
                </a:solidFill>
              </a:rPr>
              <a:t>přirozenou </a:t>
            </a:r>
            <a:r>
              <a:rPr lang="cs-CZ" sz="1800" b="0" dirty="0">
                <a:solidFill>
                  <a:srgbClr val="FFFFFF"/>
                </a:solidFill>
              </a:rPr>
              <a:t>cestou </a:t>
            </a:r>
            <a:r>
              <a:rPr lang="cs-CZ" sz="1800" b="0" dirty="0" smtClean="0">
                <a:solidFill>
                  <a:srgbClr val="FFFFFF"/>
                </a:solidFill>
              </a:rPr>
              <a:t> obnovují aktivitu imunitního systému a pozvedají </a:t>
            </a:r>
            <a:r>
              <a:rPr lang="cs-CZ" sz="1800" b="0" dirty="0">
                <a:solidFill>
                  <a:srgbClr val="FFFFFF"/>
                </a:solidFill>
              </a:rPr>
              <a:t>organizmus co nejblíže k hranici, kde nemoci již nemohou </a:t>
            </a:r>
            <a:r>
              <a:rPr lang="cs-CZ" sz="1800" b="0" dirty="0" smtClean="0">
                <a:solidFill>
                  <a:srgbClr val="FFFFFF"/>
                </a:solidFill>
              </a:rPr>
              <a:t>vznikat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 smtClean="0">
                <a:solidFill>
                  <a:srgbClr val="FFFF00"/>
                </a:solidFill>
              </a:rPr>
              <a:t>SPCN vyvinulo vyšší vývojový stupeň Buněčné medicíny</a:t>
            </a:r>
            <a:r>
              <a:rPr lang="cs-CZ" sz="1800" b="0" dirty="0" smtClean="0">
                <a:solidFill>
                  <a:srgbClr val="FFFFFF"/>
                </a:solidFill>
              </a:rPr>
              <a:t>, vlastní program Potravinové medicíny</a:t>
            </a:r>
            <a:r>
              <a:rPr lang="cs-CZ" sz="1800" b="0" i="1" baseline="33000" dirty="0" smtClean="0">
                <a:solidFill>
                  <a:srgbClr val="FFFFFF"/>
                </a:solidFill>
              </a:rPr>
              <a:t>SPCN</a:t>
            </a:r>
            <a:r>
              <a:rPr lang="cs-CZ" sz="1800" b="0" dirty="0" smtClean="0">
                <a:solidFill>
                  <a:srgbClr val="FFFFFF"/>
                </a:solidFill>
              </a:rPr>
              <a:t> doplněním bakterií mléčného kvašení                a vlákniny, uložením celku do živé biomasy, úpravou do práškové formy    a doplněním základu každého přípravku úplným souborem mikroživin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 smtClean="0">
                <a:solidFill>
                  <a:srgbClr val="FFFF00"/>
                </a:solidFill>
              </a:rPr>
              <a:t>Potravinová </a:t>
            </a:r>
            <a:r>
              <a:rPr lang="cs-CZ" sz="1800" b="0" dirty="0">
                <a:solidFill>
                  <a:srgbClr val="FFFF00"/>
                </a:solidFill>
              </a:rPr>
              <a:t>medicíny</a:t>
            </a:r>
            <a:r>
              <a:rPr lang="cs-CZ" sz="1800" b="0" i="1" baseline="33000" dirty="0">
                <a:solidFill>
                  <a:srgbClr val="FFFF00"/>
                </a:solidFill>
              </a:rPr>
              <a:t>SPCN</a:t>
            </a:r>
            <a:r>
              <a:rPr lang="cs-CZ" sz="1800" b="0" dirty="0">
                <a:solidFill>
                  <a:srgbClr val="FFFF00"/>
                </a:solidFill>
              </a:rPr>
              <a:t> </a:t>
            </a:r>
            <a:r>
              <a:rPr lang="cs-CZ" sz="1800" b="0" dirty="0" smtClean="0">
                <a:solidFill>
                  <a:srgbClr val="FFFF00"/>
                </a:solidFill>
              </a:rPr>
              <a:t> </a:t>
            </a:r>
            <a:r>
              <a:rPr lang="cs-CZ" sz="1800" b="0" dirty="0" smtClean="0">
                <a:solidFill>
                  <a:srgbClr val="FFFFFF"/>
                </a:solidFill>
              </a:rPr>
              <a:t>je založená na programu MOSS</a:t>
            </a:r>
            <a:r>
              <a:rPr lang="cs-CZ" sz="1800" b="0" i="1" baseline="33000" dirty="0" smtClean="0">
                <a:solidFill>
                  <a:srgbClr val="FFFFFF"/>
                </a:solidFill>
              </a:rPr>
              <a:t>SPCN</a:t>
            </a:r>
            <a:r>
              <a:rPr lang="cs-CZ" sz="1800" b="0" dirty="0" smtClean="0">
                <a:solidFill>
                  <a:srgbClr val="FFFFFF"/>
                </a:solidFill>
              </a:rPr>
              <a:t> </a:t>
            </a:r>
            <a:r>
              <a:rPr lang="cs-CZ" sz="1800" b="0" dirty="0">
                <a:solidFill>
                  <a:srgbClr val="FFFFFF"/>
                </a:solidFill>
              </a:rPr>
              <a:t>(Moderní ozdravný systém stravování), odpovídající výsledkům výzkumu Institutu Dr. Ratha, na který se odvolává i tato prezentace. </a:t>
            </a:r>
            <a:r>
              <a:rPr lang="cs-CZ" sz="1800" b="0" dirty="0" smtClean="0">
                <a:solidFill>
                  <a:srgbClr val="FFFFFF"/>
                </a:solidFill>
              </a:rPr>
              <a:t>Skládá se ze šesti </a:t>
            </a:r>
            <a:r>
              <a:rPr lang="cs-CZ" sz="1800" b="0" dirty="0">
                <a:solidFill>
                  <a:srgbClr val="FFFFFF"/>
                </a:solidFill>
              </a:rPr>
              <a:t>vysoce kompexních mikrovýživových  dietetik určených pro interní potřebu SPCN (více na www.spcn.cz).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527050" y="300038"/>
            <a:ext cx="8167688" cy="1143000"/>
          </a:xfrm>
          <a:solidFill>
            <a:srgbClr val="0000FF"/>
          </a:solidFill>
          <a:ln/>
        </p:spPr>
        <p:txBody>
          <a:bodyPr tIns="75024"/>
          <a:lstStyle/>
          <a:p>
            <a:pPr>
              <a:lnSpc>
                <a:spcPct val="93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200" b="1" dirty="0">
                <a:solidFill>
                  <a:srgbClr val="FFFFFF"/>
                </a:solidFill>
                <a:latin typeface="Arial" charset="0"/>
              </a:rPr>
              <a:t>Sdružení prevence civilizačních nemocí SPCN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79613"/>
            <a:ext cx="4051300" cy="412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4267200" y="1444625"/>
            <a:ext cx="4570413" cy="5067300"/>
            <a:chOff x="2688" y="910"/>
            <a:chExt cx="2879" cy="3192"/>
          </a:xfrm>
        </p:grpSpPr>
        <p:sp>
          <p:nvSpPr>
            <p:cNvPr id="28675" name="AutoShape 3"/>
            <p:cNvSpPr>
              <a:spLocks noChangeArrowheads="1"/>
            </p:cNvSpPr>
            <p:nvPr/>
          </p:nvSpPr>
          <p:spPr bwMode="auto">
            <a:xfrm>
              <a:off x="2688" y="910"/>
              <a:ext cx="2880" cy="3193"/>
            </a:xfrm>
            <a:prstGeom prst="roundRect">
              <a:avLst>
                <a:gd name="adj" fmla="val 32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76" name="Text Box 4"/>
            <p:cNvSpPr txBox="1">
              <a:spLocks noChangeArrowheads="1"/>
            </p:cNvSpPr>
            <p:nvPr/>
          </p:nvSpPr>
          <p:spPr bwMode="auto">
            <a:xfrm>
              <a:off x="2688" y="910"/>
              <a:ext cx="2880" cy="29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74625" indent="-174625">
                <a:lnSpc>
                  <a:spcPct val="120000"/>
                </a:lnSpc>
                <a:spcBef>
                  <a:spcPts val="1013"/>
                </a:spcBef>
                <a:buClr>
                  <a:srgbClr val="3333CC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3333CC"/>
                  </a:solidFill>
                </a:rPr>
                <a:t>Osvěta:</a:t>
              </a:r>
              <a:r>
                <a:rPr lang="cs-CZ" sz="1800" b="0" dirty="0">
                  <a:solidFill>
                    <a:srgbClr val="000000"/>
                  </a:solidFill>
                </a:rPr>
                <a:t> Vzdělávání v Centrech prevence SPCN je základem prevence</a:t>
              </a:r>
            </a:p>
            <a:p>
              <a:pPr marL="174625" indent="-174625">
                <a:lnSpc>
                  <a:spcPct val="120000"/>
                </a:lnSpc>
                <a:spcBef>
                  <a:spcPts val="1013"/>
                </a:spcBef>
                <a:buClr>
                  <a:srgbClr val="3333CC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3333CC"/>
                  </a:solidFill>
                </a:rPr>
                <a:t>Výběr a výčet vhodných potravin:</a:t>
              </a:r>
              <a:r>
                <a:rPr lang="cs-CZ" sz="1800" b="0" dirty="0">
                  <a:solidFill>
                    <a:srgbClr val="CC0000"/>
                  </a:solidFill>
                </a:rPr>
                <a:t> </a:t>
              </a:r>
              <a:r>
                <a:rPr lang="cs-CZ" sz="1800" b="0" dirty="0" smtClean="0">
                  <a:solidFill>
                    <a:srgbClr val="CC0000"/>
                  </a:solidFill>
                </a:rPr>
                <a:t>      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 NE! </a:t>
              </a:r>
              <a:r>
                <a:rPr lang="cs-CZ" sz="1800" b="0" dirty="0">
                  <a:solidFill>
                    <a:srgbClr val="000000"/>
                  </a:solidFill>
                </a:rPr>
                <a:t>Potravinám poškozených výrobními technologiemi</a:t>
              </a:r>
            </a:p>
            <a:p>
              <a:pPr marL="174625" indent="-174625">
                <a:lnSpc>
                  <a:spcPct val="120000"/>
                </a:lnSpc>
                <a:spcBef>
                  <a:spcPts val="1013"/>
                </a:spcBef>
                <a:buClr>
                  <a:srgbClr val="3333CC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3333CC"/>
                  </a:solidFill>
                </a:rPr>
                <a:t>Nasazení MOSS</a:t>
              </a:r>
              <a:r>
                <a:rPr lang="cs-CZ" sz="1800" b="0" i="1" baseline="33000" dirty="0">
                  <a:solidFill>
                    <a:srgbClr val="3333CC"/>
                  </a:solidFill>
                </a:rPr>
                <a:t>SPCN</a:t>
              </a:r>
              <a:r>
                <a:rPr lang="cs-CZ" sz="1800" b="0" dirty="0">
                  <a:solidFill>
                    <a:srgbClr val="3333CC"/>
                  </a:solidFill>
                </a:rPr>
                <a:t>:</a:t>
              </a:r>
              <a:r>
                <a:rPr lang="cs-CZ" sz="1800" b="0" dirty="0">
                  <a:solidFill>
                    <a:srgbClr val="000000"/>
                  </a:solidFill>
                </a:rPr>
                <a:t> Základem všech ozdravných potravin je úplný soubor mikroživin uložených v živém prostředí doplňovaných do jídla</a:t>
              </a:r>
            </a:p>
            <a:p>
              <a:pPr marL="174625" indent="-174625">
                <a:lnSpc>
                  <a:spcPct val="120000"/>
                </a:lnSpc>
                <a:spcBef>
                  <a:spcPts val="1013"/>
                </a:spcBef>
                <a:buClr>
                  <a:srgbClr val="3333CC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3333CC"/>
                  </a:solidFill>
                </a:rPr>
                <a:t>Sledování zdravotního stavu členů SPCN:</a:t>
              </a:r>
              <a:r>
                <a:rPr lang="cs-CZ" sz="1800" b="0" dirty="0">
                  <a:solidFill>
                    <a:srgbClr val="000000"/>
                  </a:solidFill>
                </a:rPr>
                <a:t> Počáteční detoxikační účinky vyžadují odborný dohled, výsledný efekt není okamžitý jako u léků</a:t>
              </a:r>
            </a:p>
          </p:txBody>
        </p:sp>
      </p:grpSp>
      <p:grpSp>
        <p:nvGrpSpPr>
          <p:cNvPr id="28677" name="Group 5"/>
          <p:cNvGrpSpPr>
            <a:grpSpLocks/>
          </p:cNvGrpSpPr>
          <p:nvPr/>
        </p:nvGrpSpPr>
        <p:grpSpPr bwMode="auto">
          <a:xfrm>
            <a:off x="41275" y="376238"/>
            <a:ext cx="8777288" cy="1243012"/>
            <a:chOff x="26" y="237"/>
            <a:chExt cx="5529" cy="783"/>
          </a:xfrm>
        </p:grpSpPr>
        <p:sp>
          <p:nvSpPr>
            <p:cNvPr id="28678" name="AutoShape 6"/>
            <p:cNvSpPr>
              <a:spLocks noChangeArrowheads="1"/>
            </p:cNvSpPr>
            <p:nvPr/>
          </p:nvSpPr>
          <p:spPr bwMode="auto">
            <a:xfrm>
              <a:off x="26" y="237"/>
              <a:ext cx="5530" cy="784"/>
            </a:xfrm>
            <a:prstGeom prst="roundRect">
              <a:avLst>
                <a:gd name="adj" fmla="val 125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79" name="Text Box 7"/>
            <p:cNvSpPr txBox="1">
              <a:spLocks noChangeArrowheads="1"/>
            </p:cNvSpPr>
            <p:nvPr/>
          </p:nvSpPr>
          <p:spPr bwMode="auto">
            <a:xfrm>
              <a:off x="26" y="237"/>
              <a:ext cx="5530" cy="72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lnSpc>
                  <a:spcPct val="12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3333CC"/>
                  </a:solidFill>
                </a:rPr>
                <a:t>Čtyři stěžejní body ozdravného programu MOSS</a:t>
              </a:r>
              <a:r>
                <a:rPr lang="cs-CZ" sz="2800" b="0" i="1" baseline="33000">
                  <a:solidFill>
                    <a:srgbClr val="3333CC"/>
                  </a:solidFill>
                </a:rPr>
                <a:t>SPCN</a:t>
              </a:r>
              <a:r>
                <a:rPr lang="cs-CZ" sz="2800" b="0">
                  <a:solidFill>
                    <a:srgbClr val="3333CC"/>
                  </a:solidFill>
                </a:rPr>
                <a:t> (Moderní ozdravný systém stravování)</a:t>
              </a:r>
            </a:p>
            <a:p>
              <a:pPr algn="ctr">
                <a:lnSpc>
                  <a:spcPct val="12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800" b="0">
                <a:solidFill>
                  <a:srgbClr val="3333CC"/>
                </a:solidFill>
              </a:endParaRPr>
            </a:p>
          </p:txBody>
        </p:sp>
      </p:grp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179388" y="2149475"/>
            <a:ext cx="1654175" cy="365125"/>
            <a:chOff x="113" y="1354"/>
            <a:chExt cx="1042" cy="230"/>
          </a:xfrm>
        </p:grpSpPr>
        <p:sp>
          <p:nvSpPr>
            <p:cNvPr id="28681" name="Text Box 9"/>
            <p:cNvSpPr txBox="1">
              <a:spLocks noChangeArrowheads="1"/>
            </p:cNvSpPr>
            <p:nvPr/>
          </p:nvSpPr>
          <p:spPr bwMode="auto">
            <a:xfrm>
              <a:off x="113" y="1354"/>
              <a:ext cx="1043" cy="2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 algn="r"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 i="1">
                  <a:solidFill>
                    <a:srgbClr val="3333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2" charset="0"/>
                </a:rPr>
                <a:t>Osvěta</a:t>
              </a:r>
            </a:p>
          </p:txBody>
        </p:sp>
      </p:grpSp>
      <p:grpSp>
        <p:nvGrpSpPr>
          <p:cNvPr id="28682" name="Group 10"/>
          <p:cNvGrpSpPr>
            <a:grpSpLocks/>
          </p:cNvGrpSpPr>
          <p:nvPr/>
        </p:nvGrpSpPr>
        <p:grpSpPr bwMode="auto">
          <a:xfrm>
            <a:off x="2195513" y="2149475"/>
            <a:ext cx="1725612" cy="1095375"/>
            <a:chOff x="1383" y="1354"/>
            <a:chExt cx="1087" cy="690"/>
          </a:xfrm>
        </p:grpSpPr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1383" y="1354"/>
              <a:ext cx="1088" cy="6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 i="1">
                  <a:solidFill>
                    <a:srgbClr val="3333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2" charset="0"/>
                </a:rPr>
                <a:t>Výběr vhodných potravin</a:t>
              </a:r>
              <a:r>
                <a:rPr lang="cs-CZ" sz="2400" b="0" i="1">
                  <a:solidFill>
                    <a:srgbClr val="CC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2" charset="0"/>
                </a:rPr>
                <a:t> </a:t>
              </a:r>
            </a:p>
          </p:txBody>
        </p:sp>
      </p:grpSp>
      <p:grpSp>
        <p:nvGrpSpPr>
          <p:cNvPr id="28684" name="Group 12"/>
          <p:cNvGrpSpPr>
            <a:grpSpLocks/>
          </p:cNvGrpSpPr>
          <p:nvPr/>
        </p:nvGrpSpPr>
        <p:grpSpPr bwMode="auto">
          <a:xfrm>
            <a:off x="179388" y="4044950"/>
            <a:ext cx="1654175" cy="1652588"/>
            <a:chOff x="113" y="2548"/>
            <a:chExt cx="1042" cy="1041"/>
          </a:xfrm>
        </p:grpSpPr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113" y="2548"/>
              <a:ext cx="1043" cy="10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 algn="r"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 i="1">
                  <a:solidFill>
                    <a:srgbClr val="3333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2" charset="0"/>
                </a:rPr>
                <a:t>Důsledné nasazení MOSS</a:t>
              </a:r>
              <a:r>
                <a:rPr lang="cs-CZ" sz="2400" b="0" i="1" baseline="33000">
                  <a:solidFill>
                    <a:srgbClr val="3333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2" charset="0"/>
                </a:rPr>
                <a:t>SPCN</a:t>
              </a:r>
            </a:p>
            <a:p>
              <a:pPr algn="r"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 i="1">
                  <a:solidFill>
                    <a:srgbClr val="CC0000"/>
                  </a:solidFill>
                  <a:latin typeface="Arial Black" pitchFamily="32" charset="0"/>
                </a:rPr>
                <a:t> </a:t>
              </a:r>
            </a:p>
          </p:txBody>
        </p:sp>
      </p:grpSp>
      <p:grpSp>
        <p:nvGrpSpPr>
          <p:cNvPr id="28686" name="Group 14"/>
          <p:cNvGrpSpPr>
            <a:grpSpLocks/>
          </p:cNvGrpSpPr>
          <p:nvPr/>
        </p:nvGrpSpPr>
        <p:grpSpPr bwMode="auto">
          <a:xfrm>
            <a:off x="2195513" y="4044950"/>
            <a:ext cx="1390650" cy="1827213"/>
            <a:chOff x="1383" y="2548"/>
            <a:chExt cx="876" cy="1151"/>
          </a:xfrm>
        </p:grpSpPr>
        <p:sp>
          <p:nvSpPr>
            <p:cNvPr id="28687" name="Text Box 15"/>
            <p:cNvSpPr txBox="1">
              <a:spLocks noChangeArrowheads="1"/>
            </p:cNvSpPr>
            <p:nvPr/>
          </p:nvSpPr>
          <p:spPr bwMode="auto">
            <a:xfrm>
              <a:off x="1383" y="2548"/>
              <a:ext cx="877" cy="1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 i="1">
                  <a:solidFill>
                    <a:srgbClr val="3333CC"/>
                  </a:solidFill>
                  <a:latin typeface="Arial Black" pitchFamily="32" charset="0"/>
                </a:rPr>
                <a:t>Sledo-vání zdra-votního stavu</a:t>
              </a:r>
            </a:p>
          </p:txBody>
        </p:sp>
      </p:grpSp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Group 1"/>
          <p:cNvGrpSpPr>
            <a:grpSpLocks/>
          </p:cNvGrpSpPr>
          <p:nvPr/>
        </p:nvGrpSpPr>
        <p:grpSpPr bwMode="auto">
          <a:xfrm>
            <a:off x="65088" y="493713"/>
            <a:ext cx="8932862" cy="584200"/>
            <a:chOff x="41" y="311"/>
            <a:chExt cx="5627" cy="368"/>
          </a:xfrm>
        </p:grpSpPr>
        <p:sp>
          <p:nvSpPr>
            <p:cNvPr id="26626" name="Text Box 2"/>
            <p:cNvSpPr txBox="1">
              <a:spLocks noChangeArrowheads="1"/>
            </p:cNvSpPr>
            <p:nvPr/>
          </p:nvSpPr>
          <p:spPr bwMode="auto">
            <a:xfrm>
              <a:off x="41" y="311"/>
              <a:ext cx="5628" cy="3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Potravinová medicína</a:t>
              </a:r>
              <a:r>
                <a:rPr lang="cs-CZ" sz="2800" b="0" i="1" baseline="33000">
                  <a:solidFill>
                    <a:srgbClr val="CC0000"/>
                  </a:solidFill>
                </a:rPr>
                <a:t>SPCN</a:t>
              </a:r>
              <a:r>
                <a:rPr lang="cs-CZ" sz="2800" b="0">
                  <a:solidFill>
                    <a:srgbClr val="CC0000"/>
                  </a:solidFill>
                </a:rPr>
                <a:t> je medicínou budoucnosti</a:t>
              </a:r>
            </a:p>
          </p:txBody>
        </p:sp>
      </p:grpSp>
      <p:grpSp>
        <p:nvGrpSpPr>
          <p:cNvPr id="26627" name="Group 3"/>
          <p:cNvGrpSpPr>
            <a:grpSpLocks/>
          </p:cNvGrpSpPr>
          <p:nvPr/>
        </p:nvGrpSpPr>
        <p:grpSpPr bwMode="auto">
          <a:xfrm>
            <a:off x="5570538" y="1260475"/>
            <a:ext cx="3427412" cy="5816600"/>
            <a:chOff x="3509" y="794"/>
            <a:chExt cx="2159" cy="3664"/>
          </a:xfrm>
        </p:grpSpPr>
        <p:sp>
          <p:nvSpPr>
            <p:cNvPr id="26628" name="Text Box 4"/>
            <p:cNvSpPr txBox="1">
              <a:spLocks noChangeArrowheads="1"/>
            </p:cNvSpPr>
            <p:nvPr/>
          </p:nvSpPr>
          <p:spPr bwMode="auto">
            <a:xfrm>
              <a:off x="3509" y="794"/>
              <a:ext cx="2160" cy="36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228600" indent="-225425">
                <a:spcBef>
                  <a:spcPts val="288"/>
                </a:spcBef>
                <a:buClrTx/>
                <a:buFontTx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2200" b="0">
                  <a:solidFill>
                    <a:srgbClr val="0026A0"/>
                  </a:solidFill>
                </a:rPr>
                <a:t>   </a:t>
              </a:r>
              <a:r>
                <a:rPr lang="cs-CZ" sz="2200" b="0" u="sng">
                  <a:solidFill>
                    <a:srgbClr val="0026A0"/>
                  </a:solidFill>
                </a:rPr>
                <a:t>Potravinová </a:t>
              </a:r>
            </a:p>
            <a:p>
              <a:pPr marL="228600" indent="-225425">
                <a:spcBef>
                  <a:spcPts val="288"/>
                </a:spcBef>
                <a:buClrTx/>
                <a:buFontTx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2200" b="0">
                  <a:solidFill>
                    <a:srgbClr val="0026A0"/>
                  </a:solidFill>
                </a:rPr>
                <a:t>   </a:t>
              </a:r>
              <a:r>
                <a:rPr lang="cs-CZ" sz="2200" b="0" u="sng">
                  <a:solidFill>
                    <a:srgbClr val="0026A0"/>
                  </a:solidFill>
                </a:rPr>
                <a:t>medicína</a:t>
              </a:r>
              <a:r>
                <a:rPr lang="cs-CZ" sz="2200" b="0" i="1" baseline="33000">
                  <a:solidFill>
                    <a:srgbClr val="0026A0"/>
                  </a:solidFill>
                </a:rPr>
                <a:t>SPCN</a:t>
              </a:r>
            </a:p>
            <a:p>
              <a:pPr marL="228600" indent="-225425">
                <a:spcBef>
                  <a:spcPts val="288"/>
                </a:spcBef>
                <a:buClrTx/>
                <a:buFontTx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endParaRPr lang="cs-CZ" sz="2200" b="0" u="sng">
                <a:solidFill>
                  <a:srgbClr val="0026A0"/>
                </a:solidFill>
              </a:endParaRPr>
            </a:p>
            <a:p>
              <a:pPr marL="228600" indent="-225425">
                <a:spcBef>
                  <a:spcPts val="288"/>
                </a:spcBef>
                <a:buClr>
                  <a:srgbClr val="0026A0"/>
                </a:buClr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800" b="0">
                  <a:solidFill>
                    <a:srgbClr val="0026A0"/>
                  </a:solidFill>
                </a:rPr>
                <a:t>Ochrana zdraví</a:t>
              </a:r>
            </a:p>
            <a:p>
              <a:pPr marL="228600" indent="-225425">
                <a:spcBef>
                  <a:spcPts val="3375"/>
                </a:spcBef>
                <a:buClr>
                  <a:srgbClr val="0026A0"/>
                </a:buClr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800" b="0">
                  <a:solidFill>
                    <a:srgbClr val="0026A0"/>
                  </a:solidFill>
                </a:rPr>
                <a:t>Prevence, vytváření podmínek pro uzdravování</a:t>
              </a:r>
            </a:p>
            <a:p>
              <a:pPr marL="228600" indent="-225425">
                <a:spcBef>
                  <a:spcPts val="3375"/>
                </a:spcBef>
                <a:buClr>
                  <a:srgbClr val="0026A0"/>
                </a:buClr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800" b="0">
                  <a:solidFill>
                    <a:srgbClr val="0026A0"/>
                  </a:solidFill>
                </a:rPr>
                <a:t>Buňky</a:t>
              </a:r>
            </a:p>
            <a:p>
              <a:pPr marL="228600" indent="-225425">
                <a:spcBef>
                  <a:spcPts val="3375"/>
                </a:spcBef>
                <a:buClr>
                  <a:srgbClr val="0026A0"/>
                </a:buClr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800" b="0">
                  <a:solidFill>
                    <a:srgbClr val="0026A0"/>
                  </a:solidFill>
                </a:rPr>
                <a:t>Odstraňování příčin</a:t>
              </a:r>
            </a:p>
            <a:p>
              <a:pPr marL="228600" indent="-225425">
                <a:spcBef>
                  <a:spcPts val="3375"/>
                </a:spcBef>
                <a:buClr>
                  <a:srgbClr val="0026A0"/>
                </a:buClr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800" b="0">
                  <a:solidFill>
                    <a:srgbClr val="0026A0"/>
                  </a:solidFill>
                </a:rPr>
                <a:t>Klesající náklady na zdraví  (nemoci lze odstranit  bez patentových nákladů)</a:t>
              </a:r>
            </a:p>
            <a:p>
              <a:pPr marL="228600" indent="-225425">
                <a:spcBef>
                  <a:spcPts val="3375"/>
                </a:spcBef>
                <a:buClr>
                  <a:srgbClr val="0026A0"/>
                </a:buClr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endParaRPr lang="cs-CZ" sz="1800" b="0">
                <a:solidFill>
                  <a:srgbClr val="0026A0"/>
                </a:solidFill>
              </a:endParaRPr>
            </a:p>
          </p:txBody>
        </p:sp>
      </p:grp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2205038" y="1216025"/>
            <a:ext cx="3357562" cy="5099050"/>
            <a:chOff x="1389" y="766"/>
            <a:chExt cx="2115" cy="3212"/>
          </a:xfrm>
        </p:grpSpPr>
        <p:sp>
          <p:nvSpPr>
            <p:cNvPr id="26630" name="Text Box 6"/>
            <p:cNvSpPr txBox="1">
              <a:spLocks noChangeArrowheads="1"/>
            </p:cNvSpPr>
            <p:nvPr/>
          </p:nvSpPr>
          <p:spPr bwMode="auto">
            <a:xfrm>
              <a:off x="1389" y="766"/>
              <a:ext cx="2116" cy="321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228600" indent="-225425">
                <a:spcBef>
                  <a:spcPts val="4125"/>
                </a:spcBef>
                <a:buClrTx/>
                <a:buFontTx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2200" b="0">
                  <a:solidFill>
                    <a:srgbClr val="000000"/>
                  </a:solidFill>
                </a:rPr>
                <a:t>   </a:t>
              </a:r>
              <a:r>
                <a:rPr lang="cs-CZ" sz="2200" b="0" u="sng">
                  <a:solidFill>
                    <a:srgbClr val="000000"/>
                  </a:solidFill>
                </a:rPr>
                <a:t>Farmaceutická medicína</a:t>
              </a:r>
            </a:p>
            <a:p>
              <a:pPr marL="228600" indent="-225425">
                <a:spcBef>
                  <a:spcPts val="3375"/>
                </a:spcBef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Investice</a:t>
              </a:r>
            </a:p>
            <a:p>
              <a:pPr marL="228600" indent="-225425">
                <a:spcBef>
                  <a:spcPts val="3375"/>
                </a:spcBef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Nemocní, jako tržní oblast s dlouhodobým odbytem </a:t>
              </a:r>
            </a:p>
            <a:p>
              <a:pPr marL="228600" indent="-225425">
                <a:spcBef>
                  <a:spcPts val="3375"/>
                </a:spcBef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Orgány</a:t>
              </a:r>
            </a:p>
            <a:p>
              <a:pPr marL="228600" indent="-225425">
                <a:spcBef>
                  <a:spcPts val="3375"/>
                </a:spcBef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Zakrývání symptomů</a:t>
              </a:r>
            </a:p>
            <a:p>
              <a:pPr marL="228600" indent="-225425">
                <a:spcBef>
                  <a:spcPts val="3375"/>
                </a:spcBef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Narůstající náklady -</a:t>
              </a:r>
              <a:br>
                <a:rPr lang="cs-CZ" sz="1800" b="0">
                  <a:solidFill>
                    <a:srgbClr val="000000"/>
                  </a:solidFill>
                </a:rPr>
              </a:br>
              <a:r>
                <a:rPr lang="cs-CZ" sz="1800" b="0">
                  <a:solidFill>
                    <a:srgbClr val="000000"/>
                  </a:solidFill>
                </a:rPr>
                <a:t>především kvůli </a:t>
              </a:r>
              <a:br>
                <a:rPr lang="cs-CZ" sz="1800" b="0">
                  <a:solidFill>
                    <a:srgbClr val="000000"/>
                  </a:solidFill>
                </a:rPr>
              </a:br>
              <a:r>
                <a:rPr lang="cs-CZ" sz="1800" b="0">
                  <a:solidFill>
                    <a:srgbClr val="000000"/>
                  </a:solidFill>
                </a:rPr>
                <a:t>patentovým poplatkům </a:t>
              </a:r>
            </a:p>
          </p:txBody>
        </p:sp>
      </p:grpSp>
      <p:grpSp>
        <p:nvGrpSpPr>
          <p:cNvPr id="26631" name="Group 7"/>
          <p:cNvGrpSpPr>
            <a:grpSpLocks/>
          </p:cNvGrpSpPr>
          <p:nvPr/>
        </p:nvGrpSpPr>
        <p:grpSpPr bwMode="auto">
          <a:xfrm>
            <a:off x="179512" y="2293318"/>
            <a:ext cx="2376264" cy="3727449"/>
            <a:chOff x="139" y="1404"/>
            <a:chExt cx="1347" cy="2348"/>
          </a:xfrm>
        </p:grpSpPr>
        <p:sp>
          <p:nvSpPr>
            <p:cNvPr id="26632" name="Text Box 8"/>
            <p:cNvSpPr txBox="1">
              <a:spLocks noChangeArrowheads="1"/>
            </p:cNvSpPr>
            <p:nvPr/>
          </p:nvSpPr>
          <p:spPr bwMode="auto">
            <a:xfrm>
              <a:off x="139" y="1404"/>
              <a:ext cx="1347" cy="23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Obchodní </a:t>
              </a:r>
              <a:r>
                <a:rPr lang="cs-CZ" sz="1800" b="0" dirty="0" smtClean="0">
                  <a:solidFill>
                    <a:srgbClr val="CC0000"/>
                  </a:solidFill>
                </a:rPr>
                <a:t>hledisko:</a:t>
              </a:r>
              <a:endParaRPr lang="cs-CZ" sz="1800" b="0" dirty="0">
                <a:solidFill>
                  <a:srgbClr val="CC0000"/>
                </a:solidFill>
              </a:endParaRPr>
            </a:p>
            <a:p>
              <a:pPr>
                <a:spcBef>
                  <a:spcPts val="33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Cíl:</a:t>
              </a:r>
              <a:br>
                <a:rPr lang="cs-CZ" sz="1800" b="0" dirty="0">
                  <a:solidFill>
                    <a:srgbClr val="CC0000"/>
                  </a:solidFill>
                </a:rPr>
              </a:br>
              <a:endParaRPr lang="cs-CZ" sz="1800" b="0" dirty="0">
                <a:solidFill>
                  <a:srgbClr val="CC0000"/>
                </a:solidFill>
              </a:endParaRPr>
            </a:p>
            <a:p>
              <a:pPr>
                <a:spcBef>
                  <a:spcPts val="33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Zaměření léčby:</a:t>
              </a:r>
            </a:p>
            <a:p>
              <a:pPr>
                <a:spcBef>
                  <a:spcPts val="33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Princip léčby:</a:t>
              </a:r>
            </a:p>
            <a:p>
              <a:pPr>
                <a:spcBef>
                  <a:spcPts val="33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 smtClean="0">
                  <a:solidFill>
                    <a:srgbClr val="CC0000"/>
                  </a:solidFill>
                </a:rPr>
                <a:t>Financování</a:t>
              </a:r>
              <a:r>
                <a:rPr lang="cs-CZ" sz="1800" b="0" dirty="0">
                  <a:solidFill>
                    <a:srgbClr val="CC0000"/>
                  </a:solidFill>
                </a:rPr>
                <a:t>: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49" name="Group 1"/>
          <p:cNvGrpSpPr>
            <a:grpSpLocks/>
          </p:cNvGrpSpPr>
          <p:nvPr/>
        </p:nvGrpSpPr>
        <p:grpSpPr bwMode="auto">
          <a:xfrm>
            <a:off x="467544" y="3861048"/>
            <a:ext cx="8228013" cy="2038350"/>
            <a:chOff x="284" y="2497"/>
            <a:chExt cx="5183" cy="1284"/>
          </a:xfrm>
        </p:grpSpPr>
        <p:sp>
          <p:nvSpPr>
            <p:cNvPr id="27650" name="Text Box 2"/>
            <p:cNvSpPr txBox="1">
              <a:spLocks noChangeArrowheads="1"/>
            </p:cNvSpPr>
            <p:nvPr/>
          </p:nvSpPr>
          <p:spPr bwMode="auto">
            <a:xfrm>
              <a:off x="284" y="2497"/>
              <a:ext cx="5184" cy="12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20000"/>
                </a:lnSpc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 dirty="0">
                  <a:solidFill>
                    <a:srgbClr val="000000"/>
                  </a:solidFill>
                </a:rPr>
                <a:t>Mikroživiny jako ochrana před srdečním infarktem, mrtvicí </a:t>
              </a:r>
              <a:r>
                <a:rPr lang="cs-CZ" sz="2400" b="0" dirty="0" smtClean="0">
                  <a:solidFill>
                    <a:srgbClr val="000000"/>
                  </a:solidFill>
                </a:rPr>
                <a:t> a </a:t>
              </a:r>
              <a:r>
                <a:rPr lang="cs-CZ" sz="2400" b="0" dirty="0">
                  <a:solidFill>
                    <a:srgbClr val="000000"/>
                  </a:solidFill>
                </a:rPr>
                <a:t>jinými onemocněními kardiovaskulárního systému</a:t>
              </a:r>
            </a:p>
            <a:p>
              <a:pPr algn="ctr">
                <a:lnSpc>
                  <a:spcPct val="120000"/>
                </a:lnSpc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4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323850" y="476251"/>
            <a:ext cx="8496301" cy="3221038"/>
            <a:chOff x="204" y="300"/>
            <a:chExt cx="5352" cy="2029"/>
          </a:xfrm>
        </p:grpSpPr>
        <p:sp>
          <p:nvSpPr>
            <p:cNvPr id="27652" name="Text Box 4"/>
            <p:cNvSpPr txBox="1">
              <a:spLocks noChangeArrowheads="1"/>
            </p:cNvSpPr>
            <p:nvPr/>
          </p:nvSpPr>
          <p:spPr bwMode="auto">
            <a:xfrm>
              <a:off x="204" y="300"/>
              <a:ext cx="5352" cy="20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>
                  <a:solidFill>
                    <a:srgbClr val="CC0000"/>
                  </a:solidFill>
                </a:rPr>
                <a:t>Potravinová medicína</a:t>
              </a:r>
              <a:r>
                <a:rPr lang="cs-CZ" sz="6000" b="0" i="1" baseline="33000" dirty="0">
                  <a:solidFill>
                    <a:srgbClr val="CC0000"/>
                  </a:solidFill>
                </a:rPr>
                <a:t>SPCN</a:t>
              </a:r>
              <a:r>
                <a:rPr lang="cs-CZ" sz="6000" b="0" dirty="0">
                  <a:solidFill>
                    <a:srgbClr val="CC0000"/>
                  </a:solidFill>
                </a:rPr>
                <a:t> a nemoci srdce a krevního oběhu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6000" b="0" dirty="0">
                <a:solidFill>
                  <a:srgbClr val="CC0000"/>
                </a:solidFill>
              </a:endParaRPr>
            </a:p>
          </p:txBody>
        </p:sp>
      </p:grpSp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3995936" y="5373216"/>
          <a:ext cx="1162050" cy="800100"/>
        </p:xfrm>
        <a:graphic>
          <a:graphicData uri="http://schemas.openxmlformats.org/presentationml/2006/ole">
            <p:oleObj spid="_x0000_s27653" r:id="rId4" imgW="5755320" imgH="3718440" progId="Word.Picture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7" name="Group 1"/>
          <p:cNvGrpSpPr>
            <a:grpSpLocks/>
          </p:cNvGrpSpPr>
          <p:nvPr/>
        </p:nvGrpSpPr>
        <p:grpSpPr bwMode="auto">
          <a:xfrm>
            <a:off x="4876800" y="1901824"/>
            <a:ext cx="4032250" cy="3687415"/>
            <a:chOff x="3072" y="1198"/>
            <a:chExt cx="2540" cy="2117"/>
          </a:xfrm>
        </p:grpSpPr>
        <p:sp>
          <p:nvSpPr>
            <p:cNvPr id="29698" name="Text Box 2"/>
            <p:cNvSpPr txBox="1">
              <a:spLocks noChangeArrowheads="1"/>
            </p:cNvSpPr>
            <p:nvPr/>
          </p:nvSpPr>
          <p:spPr bwMode="auto">
            <a:xfrm>
              <a:off x="3072" y="1198"/>
              <a:ext cx="2541" cy="211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0000"/>
                </a:lnSpc>
                <a:spcBef>
                  <a:spcPts val="15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Každoročně například jen        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          </a:t>
              </a:r>
              <a:r>
                <a:rPr lang="cs-CZ" sz="1800" b="0" dirty="0">
                  <a:solidFill>
                    <a:srgbClr val="000000"/>
                  </a:solidFill>
                </a:rPr>
                <a:t>v Německu umírá skoro půl milionu mužů a žen na následky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infarktu        </a:t>
              </a:r>
              <a:r>
                <a:rPr lang="cs-CZ" sz="1800" b="0" dirty="0">
                  <a:solidFill>
                    <a:srgbClr val="000000"/>
                  </a:solidFill>
                </a:rPr>
                <a:t>a mozkové příhody. Číslo odpovídá velikostí takovým městům, jako jsou Drážďany, Frankfurt, Hannover, Brémy nebo Stuttgart. </a:t>
              </a:r>
            </a:p>
            <a:p>
              <a:pPr>
                <a:lnSpc>
                  <a:spcPct val="110000"/>
                </a:lnSpc>
                <a:spcBef>
                  <a:spcPts val="15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A to i přes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to, že se tomu </a:t>
              </a:r>
              <a:r>
                <a:rPr lang="cs-CZ" sz="1800" b="0" dirty="0">
                  <a:solidFill>
                    <a:srgbClr val="000000"/>
                  </a:solidFill>
                </a:rPr>
                <a:t>dá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předcházet prevencí přirozenou </a:t>
              </a:r>
              <a:r>
                <a:rPr lang="cs-CZ" sz="1800" b="0" dirty="0">
                  <a:solidFill>
                    <a:srgbClr val="000000"/>
                  </a:solidFill>
                </a:rPr>
                <a:t>kontrolou látkové výměny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buněk!</a:t>
              </a:r>
              <a:endParaRPr lang="cs-CZ" sz="18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9699" name="Group 3"/>
          <p:cNvGrpSpPr>
            <a:grpSpLocks/>
          </p:cNvGrpSpPr>
          <p:nvPr/>
        </p:nvGrpSpPr>
        <p:grpSpPr bwMode="auto">
          <a:xfrm>
            <a:off x="2601913" y="4724400"/>
            <a:ext cx="1979612" cy="1439863"/>
            <a:chOff x="1639" y="2976"/>
            <a:chExt cx="1247" cy="907"/>
          </a:xfrm>
        </p:grpSpPr>
        <p:sp>
          <p:nvSpPr>
            <p:cNvPr id="29700" name="Text Box 4"/>
            <p:cNvSpPr txBox="1">
              <a:spLocks noChangeArrowheads="1"/>
            </p:cNvSpPr>
            <p:nvPr/>
          </p:nvSpPr>
          <p:spPr bwMode="auto">
            <a:xfrm>
              <a:off x="1639" y="2976"/>
              <a:ext cx="1248" cy="9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701" name="Group 5"/>
          <p:cNvGrpSpPr>
            <a:grpSpLocks/>
          </p:cNvGrpSpPr>
          <p:nvPr/>
        </p:nvGrpSpPr>
        <p:grpSpPr bwMode="auto">
          <a:xfrm>
            <a:off x="266700" y="514350"/>
            <a:ext cx="8589963" cy="728663"/>
            <a:chOff x="168" y="324"/>
            <a:chExt cx="5411" cy="459"/>
          </a:xfrm>
        </p:grpSpPr>
        <p:sp>
          <p:nvSpPr>
            <p:cNvPr id="29702" name="AutoShape 6"/>
            <p:cNvSpPr>
              <a:spLocks noChangeArrowheads="1"/>
            </p:cNvSpPr>
            <p:nvPr/>
          </p:nvSpPr>
          <p:spPr bwMode="auto">
            <a:xfrm>
              <a:off x="168" y="324"/>
              <a:ext cx="5412" cy="451"/>
            </a:xfrm>
            <a:prstGeom prst="roundRect">
              <a:avLst>
                <a:gd name="adj" fmla="val 222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3" name="Text Box 7"/>
            <p:cNvSpPr txBox="1">
              <a:spLocks noChangeArrowheads="1"/>
            </p:cNvSpPr>
            <p:nvPr/>
          </p:nvSpPr>
          <p:spPr bwMode="auto">
            <a:xfrm>
              <a:off x="168" y="324"/>
              <a:ext cx="5412" cy="46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lnSpc>
                  <a:spcPct val="8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Ničivé následky farmaceutického </a:t>
              </a:r>
            </a:p>
            <a:p>
              <a:pPr algn="ctr">
                <a:lnSpc>
                  <a:spcPct val="8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obchodu s nemocemi srdce a cév</a:t>
              </a:r>
            </a:p>
          </p:txBody>
        </p:sp>
      </p:grpSp>
      <p:grpSp>
        <p:nvGrpSpPr>
          <p:cNvPr id="29704" name="Group 8"/>
          <p:cNvGrpSpPr>
            <a:grpSpLocks/>
          </p:cNvGrpSpPr>
          <p:nvPr/>
        </p:nvGrpSpPr>
        <p:grpSpPr bwMode="auto">
          <a:xfrm>
            <a:off x="2695575" y="3435350"/>
            <a:ext cx="1839913" cy="1285875"/>
            <a:chOff x="1698" y="2164"/>
            <a:chExt cx="1159" cy="810"/>
          </a:xfrm>
        </p:grpSpPr>
        <p:sp>
          <p:nvSpPr>
            <p:cNvPr id="29705" name="Text Box 9"/>
            <p:cNvSpPr txBox="1">
              <a:spLocks noChangeArrowheads="1"/>
            </p:cNvSpPr>
            <p:nvPr/>
          </p:nvSpPr>
          <p:spPr bwMode="auto">
            <a:xfrm>
              <a:off x="1698" y="2164"/>
              <a:ext cx="1160" cy="8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970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513" y="1639888"/>
            <a:ext cx="4214812" cy="4738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1" name="Group 1"/>
          <p:cNvGrpSpPr>
            <a:grpSpLocks/>
          </p:cNvGrpSpPr>
          <p:nvPr/>
        </p:nvGrpSpPr>
        <p:grpSpPr bwMode="auto">
          <a:xfrm>
            <a:off x="152400" y="501650"/>
            <a:ext cx="8837613" cy="1117600"/>
            <a:chOff x="96" y="316"/>
            <a:chExt cx="5567" cy="704"/>
          </a:xfrm>
        </p:grpSpPr>
        <p:sp>
          <p:nvSpPr>
            <p:cNvPr id="30722" name="AutoShape 2"/>
            <p:cNvSpPr>
              <a:spLocks noChangeArrowheads="1"/>
            </p:cNvSpPr>
            <p:nvPr/>
          </p:nvSpPr>
          <p:spPr bwMode="auto">
            <a:xfrm>
              <a:off x="96" y="316"/>
              <a:ext cx="5568" cy="554"/>
            </a:xfrm>
            <a:prstGeom prst="roundRect">
              <a:avLst>
                <a:gd name="adj" fmla="val 176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23" name="Text Box 3"/>
            <p:cNvSpPr txBox="1">
              <a:spLocks noChangeArrowheads="1"/>
            </p:cNvSpPr>
            <p:nvPr/>
          </p:nvSpPr>
          <p:spPr bwMode="auto">
            <a:xfrm>
              <a:off x="96" y="316"/>
              <a:ext cx="5568" cy="7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3200" b="0">
                  <a:solidFill>
                    <a:srgbClr val="CC0000"/>
                  </a:solidFill>
                </a:rPr>
                <a:t>Ateroskleróza je základní nemocí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3200" b="0">
                  <a:solidFill>
                    <a:srgbClr val="CC0000"/>
                  </a:solidFill>
                </a:rPr>
                <a:t>a příčinou srdečního infarktu</a:t>
              </a:r>
            </a:p>
          </p:txBody>
        </p:sp>
      </p:grp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133600"/>
            <a:ext cx="6400800" cy="3124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609600" y="6172200"/>
            <a:ext cx="289560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726" name="Group 6"/>
          <p:cNvGrpSpPr>
            <a:grpSpLocks/>
          </p:cNvGrpSpPr>
          <p:nvPr/>
        </p:nvGrpSpPr>
        <p:grpSpPr bwMode="auto">
          <a:xfrm>
            <a:off x="1257300" y="1844675"/>
            <a:ext cx="6627813" cy="396875"/>
            <a:chOff x="792" y="1162"/>
            <a:chExt cx="4175" cy="250"/>
          </a:xfrm>
        </p:grpSpPr>
        <p:sp>
          <p:nvSpPr>
            <p:cNvPr id="30727" name="Text Box 7"/>
            <p:cNvSpPr txBox="1">
              <a:spLocks noChangeArrowheads="1"/>
            </p:cNvSpPr>
            <p:nvPr/>
          </p:nvSpPr>
          <p:spPr bwMode="auto">
            <a:xfrm>
              <a:off x="792" y="1162"/>
              <a:ext cx="4176" cy="2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Příčný řez koronární tepnou pod mikroskopem</a:t>
              </a:r>
            </a:p>
          </p:txBody>
        </p:sp>
      </p:grpSp>
      <p:grpSp>
        <p:nvGrpSpPr>
          <p:cNvPr id="30728" name="Group 8"/>
          <p:cNvGrpSpPr>
            <a:grpSpLocks/>
          </p:cNvGrpSpPr>
          <p:nvPr/>
        </p:nvGrpSpPr>
        <p:grpSpPr bwMode="auto">
          <a:xfrm>
            <a:off x="4859338" y="5157788"/>
            <a:ext cx="3149600" cy="1006475"/>
            <a:chOff x="3061" y="3249"/>
            <a:chExt cx="1984" cy="634"/>
          </a:xfrm>
        </p:grpSpPr>
        <p:sp>
          <p:nvSpPr>
            <p:cNvPr id="30729" name="Freeform 9"/>
            <p:cNvSpPr>
              <a:spLocks noChangeArrowheads="1"/>
            </p:cNvSpPr>
            <p:nvPr/>
          </p:nvSpPr>
          <p:spPr bwMode="auto">
            <a:xfrm>
              <a:off x="3061" y="3249"/>
              <a:ext cx="1985" cy="6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754" y="0"/>
                </a:cxn>
                <a:cxn ang="0">
                  <a:pos x="8754" y="2802"/>
                </a:cxn>
                <a:cxn ang="0">
                  <a:pos x="0" y="2802"/>
                </a:cxn>
                <a:cxn ang="0">
                  <a:pos x="0" y="0"/>
                </a:cxn>
              </a:cxnLst>
              <a:rect l="0" t="0" r="r" b="b"/>
              <a:pathLst>
                <a:path w="8755" h="2803">
                  <a:moveTo>
                    <a:pt x="0" y="0"/>
                  </a:moveTo>
                  <a:lnTo>
                    <a:pt x="8754" y="0"/>
                  </a:lnTo>
                  <a:lnTo>
                    <a:pt x="8754" y="2802"/>
                  </a:lnTo>
                  <a:lnTo>
                    <a:pt x="0" y="2802"/>
                  </a:lnTo>
                  <a:lnTo>
                    <a:pt x="0" y="0"/>
                  </a:lnTo>
                </a:path>
              </a:pathLst>
            </a:custGeom>
            <a:solidFill>
              <a:srgbClr val="80808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0" name="Text Box 10"/>
            <p:cNvSpPr txBox="1">
              <a:spLocks noChangeArrowheads="1"/>
            </p:cNvSpPr>
            <p:nvPr/>
          </p:nvSpPr>
          <p:spPr bwMode="auto">
            <a:xfrm>
              <a:off x="3061" y="3249"/>
              <a:ext cx="1985" cy="63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FFFFFF"/>
                  </a:solidFill>
                </a:rPr>
                <a:t>Ateroskleróza + trombus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FFFFFF"/>
                  </a:solidFill>
                </a:rPr>
                <a:t>Srdeční infarkt</a:t>
              </a:r>
            </a:p>
          </p:txBody>
        </p:sp>
      </p:grpSp>
      <p:grpSp>
        <p:nvGrpSpPr>
          <p:cNvPr id="30731" name="Group 11"/>
          <p:cNvGrpSpPr>
            <a:grpSpLocks/>
          </p:cNvGrpSpPr>
          <p:nvPr/>
        </p:nvGrpSpPr>
        <p:grpSpPr bwMode="auto">
          <a:xfrm>
            <a:off x="1828800" y="5157788"/>
            <a:ext cx="2436813" cy="703262"/>
            <a:chOff x="1152" y="3249"/>
            <a:chExt cx="1535" cy="443"/>
          </a:xfrm>
        </p:grpSpPr>
        <p:sp>
          <p:nvSpPr>
            <p:cNvPr id="30732" name="Freeform 12"/>
            <p:cNvSpPr>
              <a:spLocks noChangeArrowheads="1"/>
            </p:cNvSpPr>
            <p:nvPr/>
          </p:nvSpPr>
          <p:spPr bwMode="auto">
            <a:xfrm>
              <a:off x="1152" y="3249"/>
              <a:ext cx="1536" cy="4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74" y="0"/>
                </a:cxn>
                <a:cxn ang="0">
                  <a:pos x="6774" y="1956"/>
                </a:cxn>
                <a:cxn ang="0">
                  <a:pos x="0" y="1956"/>
                </a:cxn>
                <a:cxn ang="0">
                  <a:pos x="0" y="0"/>
                </a:cxn>
              </a:cxnLst>
              <a:rect l="0" t="0" r="r" b="b"/>
              <a:pathLst>
                <a:path w="6775" h="1957">
                  <a:moveTo>
                    <a:pt x="0" y="0"/>
                  </a:moveTo>
                  <a:lnTo>
                    <a:pt x="6774" y="0"/>
                  </a:lnTo>
                  <a:lnTo>
                    <a:pt x="6774" y="1956"/>
                  </a:lnTo>
                  <a:lnTo>
                    <a:pt x="0" y="1956"/>
                  </a:lnTo>
                  <a:lnTo>
                    <a:pt x="0" y="0"/>
                  </a:lnTo>
                </a:path>
              </a:pathLst>
            </a:custGeom>
            <a:solidFill>
              <a:srgbClr val="80808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3" name="Text Box 13"/>
            <p:cNvSpPr txBox="1">
              <a:spLocks noChangeArrowheads="1"/>
            </p:cNvSpPr>
            <p:nvPr/>
          </p:nvSpPr>
          <p:spPr bwMode="auto">
            <a:xfrm>
              <a:off x="1152" y="3249"/>
              <a:ext cx="1536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FFFFFF"/>
                  </a:solidFill>
                </a:rPr>
                <a:t>Ateroskleróza 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FFFFFF"/>
                  </a:solidFill>
                  <a:cs typeface="Arial" charset="0"/>
                </a:rPr>
                <a:t>►</a:t>
              </a:r>
              <a:r>
                <a:rPr lang="cs-CZ" sz="2000" b="0">
                  <a:solidFill>
                    <a:srgbClr val="FFFFFF"/>
                  </a:solidFill>
                </a:rPr>
                <a:t> Angina pectoris </a:t>
              </a:r>
            </a:p>
          </p:txBody>
        </p:sp>
      </p:grpSp>
      <p:grpSp>
        <p:nvGrpSpPr>
          <p:cNvPr id="30734" name="Group 14"/>
          <p:cNvGrpSpPr>
            <a:grpSpLocks/>
          </p:cNvGrpSpPr>
          <p:nvPr/>
        </p:nvGrpSpPr>
        <p:grpSpPr bwMode="auto">
          <a:xfrm>
            <a:off x="179388" y="2852738"/>
            <a:ext cx="1751012" cy="579437"/>
            <a:chOff x="113" y="1797"/>
            <a:chExt cx="1103" cy="365"/>
          </a:xfrm>
        </p:grpSpPr>
        <p:sp>
          <p:nvSpPr>
            <p:cNvPr id="30735" name="Text Box 15"/>
            <p:cNvSpPr txBox="1">
              <a:spLocks noChangeArrowheads="1"/>
            </p:cNvSpPr>
            <p:nvPr/>
          </p:nvSpPr>
          <p:spPr bwMode="auto">
            <a:xfrm>
              <a:off x="113" y="1797"/>
              <a:ext cx="1104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Původní stěna artérie</a:t>
              </a:r>
            </a:p>
          </p:txBody>
        </p:sp>
      </p:grpSp>
      <p:grpSp>
        <p:nvGrpSpPr>
          <p:cNvPr id="30736" name="Group 16"/>
          <p:cNvGrpSpPr>
            <a:grpSpLocks/>
          </p:cNvGrpSpPr>
          <p:nvPr/>
        </p:nvGrpSpPr>
        <p:grpSpPr bwMode="auto">
          <a:xfrm>
            <a:off x="1828800" y="2895600"/>
            <a:ext cx="531813" cy="303213"/>
            <a:chOff x="1152" y="1824"/>
            <a:chExt cx="335" cy="191"/>
          </a:xfrm>
        </p:grpSpPr>
        <p:sp>
          <p:nvSpPr>
            <p:cNvPr id="30737" name="Freeform 17"/>
            <p:cNvSpPr>
              <a:spLocks noChangeArrowheads="1"/>
            </p:cNvSpPr>
            <p:nvPr/>
          </p:nvSpPr>
          <p:spPr bwMode="auto">
            <a:xfrm>
              <a:off x="1152" y="1824"/>
              <a:ext cx="337" cy="193"/>
            </a:xfrm>
            <a:custGeom>
              <a:avLst/>
              <a:gdLst/>
              <a:ahLst/>
              <a:cxnLst>
                <a:cxn ang="0">
                  <a:pos x="0" y="212"/>
                </a:cxn>
                <a:cxn ang="0">
                  <a:pos x="1112" y="212"/>
                </a:cxn>
                <a:cxn ang="0">
                  <a:pos x="1112" y="0"/>
                </a:cxn>
                <a:cxn ang="0">
                  <a:pos x="1483" y="424"/>
                </a:cxn>
                <a:cxn ang="0">
                  <a:pos x="1112" y="848"/>
                </a:cxn>
                <a:cxn ang="0">
                  <a:pos x="1112" y="636"/>
                </a:cxn>
                <a:cxn ang="0">
                  <a:pos x="0" y="636"/>
                </a:cxn>
                <a:cxn ang="0">
                  <a:pos x="0" y="212"/>
                </a:cxn>
              </a:cxnLst>
              <a:rect l="0" t="0" r="r" b="b"/>
              <a:pathLst>
                <a:path w="1484" h="849">
                  <a:moveTo>
                    <a:pt x="0" y="212"/>
                  </a:moveTo>
                  <a:lnTo>
                    <a:pt x="1112" y="212"/>
                  </a:lnTo>
                  <a:lnTo>
                    <a:pt x="1112" y="0"/>
                  </a:lnTo>
                  <a:lnTo>
                    <a:pt x="1483" y="424"/>
                  </a:lnTo>
                  <a:lnTo>
                    <a:pt x="1112" y="848"/>
                  </a:lnTo>
                  <a:lnTo>
                    <a:pt x="1112" y="636"/>
                  </a:lnTo>
                  <a:lnTo>
                    <a:pt x="0" y="636"/>
                  </a:lnTo>
                  <a:lnTo>
                    <a:pt x="0" y="212"/>
                  </a:lnTo>
                </a:path>
              </a:pathLst>
            </a:custGeom>
            <a:solidFill>
              <a:srgbClr val="0026A0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38" name="Group 18"/>
          <p:cNvGrpSpPr>
            <a:grpSpLocks/>
          </p:cNvGrpSpPr>
          <p:nvPr/>
        </p:nvGrpSpPr>
        <p:grpSpPr bwMode="auto">
          <a:xfrm>
            <a:off x="6400800" y="3506788"/>
            <a:ext cx="1217613" cy="303212"/>
            <a:chOff x="4032" y="2209"/>
            <a:chExt cx="767" cy="191"/>
          </a:xfrm>
        </p:grpSpPr>
        <p:sp>
          <p:nvSpPr>
            <p:cNvPr id="30739" name="Freeform 19"/>
            <p:cNvSpPr>
              <a:spLocks noChangeArrowheads="1"/>
            </p:cNvSpPr>
            <p:nvPr/>
          </p:nvSpPr>
          <p:spPr bwMode="auto">
            <a:xfrm>
              <a:off x="4032" y="2209"/>
              <a:ext cx="769" cy="193"/>
            </a:xfrm>
            <a:custGeom>
              <a:avLst/>
              <a:gdLst/>
              <a:ahLst/>
              <a:cxnLst>
                <a:cxn ang="0">
                  <a:pos x="3388" y="636"/>
                </a:cxn>
                <a:cxn ang="0">
                  <a:pos x="847" y="636"/>
                </a:cxn>
                <a:cxn ang="0">
                  <a:pos x="847" y="848"/>
                </a:cxn>
                <a:cxn ang="0">
                  <a:pos x="0" y="424"/>
                </a:cxn>
                <a:cxn ang="0">
                  <a:pos x="847" y="0"/>
                </a:cxn>
                <a:cxn ang="0">
                  <a:pos x="847" y="212"/>
                </a:cxn>
                <a:cxn ang="0">
                  <a:pos x="3388" y="212"/>
                </a:cxn>
                <a:cxn ang="0">
                  <a:pos x="3388" y="636"/>
                </a:cxn>
              </a:cxnLst>
              <a:rect l="0" t="0" r="r" b="b"/>
              <a:pathLst>
                <a:path w="3389" h="849">
                  <a:moveTo>
                    <a:pt x="3388" y="636"/>
                  </a:moveTo>
                  <a:lnTo>
                    <a:pt x="847" y="636"/>
                  </a:lnTo>
                  <a:lnTo>
                    <a:pt x="847" y="848"/>
                  </a:lnTo>
                  <a:lnTo>
                    <a:pt x="0" y="424"/>
                  </a:lnTo>
                  <a:lnTo>
                    <a:pt x="847" y="0"/>
                  </a:lnTo>
                  <a:lnTo>
                    <a:pt x="847" y="212"/>
                  </a:lnTo>
                  <a:lnTo>
                    <a:pt x="3388" y="212"/>
                  </a:lnTo>
                  <a:lnTo>
                    <a:pt x="3388" y="636"/>
                  </a:lnTo>
                </a:path>
              </a:pathLst>
            </a:custGeom>
            <a:solidFill>
              <a:srgbClr val="0026A0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40" name="Group 20"/>
          <p:cNvGrpSpPr>
            <a:grpSpLocks/>
          </p:cNvGrpSpPr>
          <p:nvPr/>
        </p:nvGrpSpPr>
        <p:grpSpPr bwMode="auto">
          <a:xfrm>
            <a:off x="1828800" y="4038600"/>
            <a:ext cx="912813" cy="303213"/>
            <a:chOff x="1152" y="2544"/>
            <a:chExt cx="575" cy="191"/>
          </a:xfrm>
        </p:grpSpPr>
        <p:sp>
          <p:nvSpPr>
            <p:cNvPr id="30741" name="Freeform 21"/>
            <p:cNvSpPr>
              <a:spLocks noChangeArrowheads="1"/>
            </p:cNvSpPr>
            <p:nvPr/>
          </p:nvSpPr>
          <p:spPr bwMode="auto">
            <a:xfrm>
              <a:off x="1152" y="2544"/>
              <a:ext cx="576" cy="193"/>
            </a:xfrm>
            <a:custGeom>
              <a:avLst/>
              <a:gdLst/>
              <a:ahLst/>
              <a:cxnLst>
                <a:cxn ang="0">
                  <a:pos x="0" y="212"/>
                </a:cxn>
                <a:cxn ang="0">
                  <a:pos x="1905" y="212"/>
                </a:cxn>
                <a:cxn ang="0">
                  <a:pos x="1905" y="0"/>
                </a:cxn>
                <a:cxn ang="0">
                  <a:pos x="2541" y="424"/>
                </a:cxn>
                <a:cxn ang="0">
                  <a:pos x="1905" y="848"/>
                </a:cxn>
                <a:cxn ang="0">
                  <a:pos x="1905" y="636"/>
                </a:cxn>
                <a:cxn ang="0">
                  <a:pos x="0" y="636"/>
                </a:cxn>
                <a:cxn ang="0">
                  <a:pos x="0" y="212"/>
                </a:cxn>
              </a:cxnLst>
              <a:rect l="0" t="0" r="r" b="b"/>
              <a:pathLst>
                <a:path w="2542" h="849">
                  <a:moveTo>
                    <a:pt x="0" y="212"/>
                  </a:moveTo>
                  <a:lnTo>
                    <a:pt x="1905" y="212"/>
                  </a:lnTo>
                  <a:lnTo>
                    <a:pt x="1905" y="0"/>
                  </a:lnTo>
                  <a:lnTo>
                    <a:pt x="2541" y="424"/>
                  </a:lnTo>
                  <a:lnTo>
                    <a:pt x="1905" y="848"/>
                  </a:lnTo>
                  <a:lnTo>
                    <a:pt x="1905" y="636"/>
                  </a:lnTo>
                  <a:lnTo>
                    <a:pt x="0" y="636"/>
                  </a:lnTo>
                  <a:lnTo>
                    <a:pt x="0" y="212"/>
                  </a:lnTo>
                </a:path>
              </a:pathLst>
            </a:custGeom>
            <a:solidFill>
              <a:srgbClr val="0026A0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42" name="Group 22"/>
          <p:cNvGrpSpPr>
            <a:grpSpLocks/>
          </p:cNvGrpSpPr>
          <p:nvPr/>
        </p:nvGrpSpPr>
        <p:grpSpPr bwMode="auto">
          <a:xfrm>
            <a:off x="179388" y="3789363"/>
            <a:ext cx="1870075" cy="563562"/>
            <a:chOff x="113" y="2387"/>
            <a:chExt cx="1178" cy="355"/>
          </a:xfrm>
        </p:grpSpPr>
        <p:sp>
          <p:nvSpPr>
            <p:cNvPr id="30743" name="Text Box 23"/>
            <p:cNvSpPr txBox="1">
              <a:spLocks noChangeArrowheads="1"/>
            </p:cNvSpPr>
            <p:nvPr/>
          </p:nvSpPr>
          <p:spPr bwMode="auto">
            <a:xfrm>
              <a:off x="113" y="2387"/>
              <a:ext cx="1179" cy="35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500" b="0">
                  <a:solidFill>
                    <a:srgbClr val="000000"/>
                  </a:solidFill>
                </a:rPr>
                <a:t>Aterosklerotické nánosy</a:t>
              </a:r>
              <a:r>
                <a:rPr lang="cs-CZ" sz="1600" b="0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30744" name="Group 24"/>
          <p:cNvGrpSpPr>
            <a:grpSpLocks/>
          </p:cNvGrpSpPr>
          <p:nvPr/>
        </p:nvGrpSpPr>
        <p:grpSpPr bwMode="auto">
          <a:xfrm>
            <a:off x="7212013" y="3284538"/>
            <a:ext cx="1751012" cy="334962"/>
            <a:chOff x="4543" y="2069"/>
            <a:chExt cx="1103" cy="211"/>
          </a:xfrm>
        </p:grpSpPr>
        <p:sp>
          <p:nvSpPr>
            <p:cNvPr id="30745" name="Text Box 25"/>
            <p:cNvSpPr txBox="1">
              <a:spLocks noChangeArrowheads="1"/>
            </p:cNvSpPr>
            <p:nvPr/>
          </p:nvSpPr>
          <p:spPr bwMode="auto">
            <a:xfrm>
              <a:off x="4543" y="2069"/>
              <a:ext cx="1104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Krevní trombus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Group 1"/>
          <p:cNvGrpSpPr>
            <a:grpSpLocks/>
          </p:cNvGrpSpPr>
          <p:nvPr/>
        </p:nvGrpSpPr>
        <p:grpSpPr bwMode="auto">
          <a:xfrm>
            <a:off x="1263650" y="268288"/>
            <a:ext cx="6475413" cy="989012"/>
            <a:chOff x="796" y="169"/>
            <a:chExt cx="4079" cy="623"/>
          </a:xfrm>
        </p:grpSpPr>
        <p:sp>
          <p:nvSpPr>
            <p:cNvPr id="31746" name="AutoShape 2"/>
            <p:cNvSpPr>
              <a:spLocks noChangeArrowheads="1"/>
            </p:cNvSpPr>
            <p:nvPr/>
          </p:nvSpPr>
          <p:spPr bwMode="auto">
            <a:xfrm>
              <a:off x="796" y="169"/>
              <a:ext cx="4080" cy="551"/>
            </a:xfrm>
            <a:prstGeom prst="roundRect">
              <a:avLst>
                <a:gd name="adj" fmla="val 181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47" name="Text Box 3"/>
            <p:cNvSpPr txBox="1">
              <a:spLocks noChangeArrowheads="1"/>
            </p:cNvSpPr>
            <p:nvPr/>
          </p:nvSpPr>
          <p:spPr bwMode="auto">
            <a:xfrm>
              <a:off x="796" y="169"/>
              <a:ext cx="4080" cy="62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Průlom Potravinové medicíny</a:t>
              </a:r>
              <a:r>
                <a:rPr lang="cs-CZ" sz="2800" b="0" i="1" baseline="33000" dirty="0">
                  <a:solidFill>
                    <a:srgbClr val="CC0000"/>
                  </a:solidFill>
                </a:rPr>
                <a:t>SPCN</a:t>
              </a:r>
              <a:r>
                <a:rPr lang="cs-CZ" sz="2800" b="0" dirty="0">
                  <a:solidFill>
                    <a:srgbClr val="CC0000"/>
                  </a:solidFill>
                </a:rPr>
                <a:t> při infarktu a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mrtvici 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(Institut buněčné medicíny)</a:t>
              </a:r>
              <a:endParaRPr lang="cs-CZ" sz="16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2587625" y="4725988"/>
            <a:ext cx="5789613" cy="2297112"/>
            <a:chOff x="1630" y="2977"/>
            <a:chExt cx="3647" cy="1447"/>
          </a:xfrm>
        </p:grpSpPr>
        <p:sp>
          <p:nvSpPr>
            <p:cNvPr id="31749" name="Text Box 5"/>
            <p:cNvSpPr txBox="1">
              <a:spLocks noChangeArrowheads="1"/>
            </p:cNvSpPr>
            <p:nvPr/>
          </p:nvSpPr>
          <p:spPr bwMode="auto">
            <a:xfrm>
              <a:off x="1630" y="2977"/>
              <a:ext cx="3648" cy="14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Obrázky z vyšetření CT u 51letého pacienta. Levý obrázek ukazuje stav pacienta, který trpěl nánosem v srdeční tepně, ještě před užíváním buněčné mikrovýživy.</a:t>
              </a:r>
            </a:p>
            <a:p>
              <a:pPr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Pravidelné užívání buněčné mikrovýživy způsobilo, že jejich další ukládání již bylo neznatelné.</a:t>
              </a:r>
            </a:p>
            <a:p>
              <a:pPr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1750" name="Group 6"/>
          <p:cNvGrpSpPr>
            <a:grpSpLocks/>
          </p:cNvGrpSpPr>
          <p:nvPr/>
        </p:nvGrpSpPr>
        <p:grpSpPr bwMode="auto">
          <a:xfrm>
            <a:off x="831850" y="4725988"/>
            <a:ext cx="1444625" cy="1901825"/>
            <a:chOff x="524" y="2977"/>
            <a:chExt cx="910" cy="1198"/>
          </a:xfrm>
        </p:grpSpPr>
        <p:pic>
          <p:nvPicPr>
            <p:cNvPr id="3175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4" y="2977"/>
              <a:ext cx="911" cy="1199"/>
            </a:xfrm>
            <a:prstGeom prst="rect">
              <a:avLst/>
            </a:prstGeom>
            <a:noFill/>
            <a:ln w="9360">
              <a:solidFill>
                <a:srgbClr val="808080"/>
              </a:solidFill>
              <a:miter lim="800000"/>
              <a:headEnd/>
              <a:tailEnd/>
            </a:ln>
            <a:effectLst>
              <a:outerShdw dist="36147" dir="2700000" algn="ctr" rotWithShape="0">
                <a:srgbClr val="808080"/>
              </a:outerShdw>
            </a:effectLst>
          </p:spPr>
        </p:pic>
        <p:sp>
          <p:nvSpPr>
            <p:cNvPr id="31752" name="Text Box 8"/>
            <p:cNvSpPr txBox="1">
              <a:spLocks noChangeArrowheads="1"/>
            </p:cNvSpPr>
            <p:nvPr/>
          </p:nvSpPr>
          <p:spPr bwMode="auto">
            <a:xfrm>
              <a:off x="524" y="2977"/>
              <a:ext cx="911" cy="11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753" name="Group 9"/>
          <p:cNvGrpSpPr>
            <a:grpSpLocks/>
          </p:cNvGrpSpPr>
          <p:nvPr/>
        </p:nvGrpSpPr>
        <p:grpSpPr bwMode="auto">
          <a:xfrm>
            <a:off x="296863" y="1368425"/>
            <a:ext cx="8685212" cy="3022600"/>
            <a:chOff x="187" y="862"/>
            <a:chExt cx="5471" cy="1904"/>
          </a:xfrm>
        </p:grpSpPr>
        <p:sp>
          <p:nvSpPr>
            <p:cNvPr id="31754" name="AutoShape 10"/>
            <p:cNvSpPr>
              <a:spLocks noChangeArrowheads="1"/>
            </p:cNvSpPr>
            <p:nvPr/>
          </p:nvSpPr>
          <p:spPr bwMode="auto">
            <a:xfrm>
              <a:off x="187" y="862"/>
              <a:ext cx="5472" cy="1905"/>
            </a:xfrm>
            <a:prstGeom prst="roundRect">
              <a:avLst>
                <a:gd name="adj" fmla="val 51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1511300"/>
            <a:ext cx="2209800" cy="2819400"/>
          </a:xfrm>
          <a:prstGeom prst="rect">
            <a:avLst/>
          </a:prstGeom>
          <a:noFill/>
          <a:ln w="6480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  <p:pic>
        <p:nvPicPr>
          <p:cNvPr id="31756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511300"/>
            <a:ext cx="2200275" cy="2819400"/>
          </a:xfrm>
          <a:prstGeom prst="rect">
            <a:avLst/>
          </a:prstGeom>
          <a:noFill/>
          <a:ln w="6480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  <p:grpSp>
        <p:nvGrpSpPr>
          <p:cNvPr id="31757" name="Group 13"/>
          <p:cNvGrpSpPr>
            <a:grpSpLocks/>
          </p:cNvGrpSpPr>
          <p:nvPr/>
        </p:nvGrpSpPr>
        <p:grpSpPr bwMode="auto">
          <a:xfrm>
            <a:off x="5106988" y="1825625"/>
            <a:ext cx="3883025" cy="1960563"/>
            <a:chOff x="3217" y="1150"/>
            <a:chExt cx="2446" cy="1235"/>
          </a:xfrm>
        </p:grpSpPr>
        <p:sp>
          <p:nvSpPr>
            <p:cNvPr id="31758" name="Text Box 14"/>
            <p:cNvSpPr txBox="1">
              <a:spLocks noChangeArrowheads="1"/>
            </p:cNvSpPr>
            <p:nvPr/>
          </p:nvSpPr>
          <p:spPr bwMode="auto">
            <a:xfrm>
              <a:off x="3217" y="1150"/>
              <a:ext cx="2447" cy="123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05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Nález:</a:t>
              </a:r>
            </a:p>
            <a:p>
              <a:pPr>
                <a:lnSpc>
                  <a:spcPct val="105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Kornatění artérií </a:t>
              </a:r>
            </a:p>
            <a:p>
              <a:pPr>
                <a:lnSpc>
                  <a:spcPct val="105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– zapříčiňuje infarkt a mrtvici </a:t>
              </a:r>
            </a:p>
            <a:p>
              <a:pPr>
                <a:lnSpc>
                  <a:spcPct val="105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– možnost zvrátit stav přirozenou      cestou</a:t>
              </a:r>
            </a:p>
          </p:txBody>
        </p:sp>
      </p:grpSp>
      <p:grpSp>
        <p:nvGrpSpPr>
          <p:cNvPr id="31759" name="Group 15"/>
          <p:cNvGrpSpPr>
            <a:grpSpLocks/>
          </p:cNvGrpSpPr>
          <p:nvPr/>
        </p:nvGrpSpPr>
        <p:grpSpPr bwMode="auto">
          <a:xfrm>
            <a:off x="1316038" y="3949700"/>
            <a:ext cx="1017587" cy="366713"/>
            <a:chOff x="829" y="2488"/>
            <a:chExt cx="641" cy="231"/>
          </a:xfrm>
        </p:grpSpPr>
        <p:sp>
          <p:nvSpPr>
            <p:cNvPr id="31760" name="Text Box 16"/>
            <p:cNvSpPr txBox="1">
              <a:spLocks noChangeArrowheads="1"/>
            </p:cNvSpPr>
            <p:nvPr/>
          </p:nvSpPr>
          <p:spPr bwMode="auto">
            <a:xfrm>
              <a:off x="829" y="2488"/>
              <a:ext cx="642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FFFFFF"/>
                  </a:solidFill>
                </a:rPr>
                <a:t>předtím</a:t>
              </a:r>
            </a:p>
          </p:txBody>
        </p:sp>
      </p:grpSp>
      <p:grpSp>
        <p:nvGrpSpPr>
          <p:cNvPr id="31761" name="Group 17"/>
          <p:cNvGrpSpPr>
            <a:grpSpLocks/>
          </p:cNvGrpSpPr>
          <p:nvPr/>
        </p:nvGrpSpPr>
        <p:grpSpPr bwMode="auto">
          <a:xfrm>
            <a:off x="3843338" y="3949700"/>
            <a:ext cx="877887" cy="366713"/>
            <a:chOff x="2421" y="2488"/>
            <a:chExt cx="553" cy="231"/>
          </a:xfrm>
        </p:grpSpPr>
        <p:sp>
          <p:nvSpPr>
            <p:cNvPr id="31762" name="Text Box 18"/>
            <p:cNvSpPr txBox="1">
              <a:spLocks noChangeArrowheads="1"/>
            </p:cNvSpPr>
            <p:nvPr/>
          </p:nvSpPr>
          <p:spPr bwMode="auto">
            <a:xfrm>
              <a:off x="2421" y="2488"/>
              <a:ext cx="554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FFFFFF"/>
                  </a:solidFill>
                </a:rPr>
                <a:t>potom</a:t>
              </a:r>
            </a:p>
          </p:txBody>
        </p:sp>
      </p:grpSp>
      <p:grpSp>
        <p:nvGrpSpPr>
          <p:cNvPr id="31763" name="Group 19"/>
          <p:cNvGrpSpPr>
            <a:grpSpLocks/>
          </p:cNvGrpSpPr>
          <p:nvPr/>
        </p:nvGrpSpPr>
        <p:grpSpPr bwMode="auto">
          <a:xfrm>
            <a:off x="5562600" y="4102100"/>
            <a:ext cx="2513013" cy="334963"/>
            <a:chOff x="3504" y="2584"/>
            <a:chExt cx="1583" cy="211"/>
          </a:xfrm>
        </p:grpSpPr>
        <p:sp>
          <p:nvSpPr>
            <p:cNvPr id="31764" name="Text Box 20"/>
            <p:cNvSpPr txBox="1">
              <a:spLocks noChangeArrowheads="1"/>
            </p:cNvSpPr>
            <p:nvPr/>
          </p:nvSpPr>
          <p:spPr bwMode="auto">
            <a:xfrm>
              <a:off x="3504" y="2584"/>
              <a:ext cx="1584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i="1">
                  <a:solidFill>
                    <a:srgbClr val="000000"/>
                  </a:solidFill>
                </a:rPr>
                <a:t>Ultrafast - CT - kuva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Group 1"/>
          <p:cNvGrpSpPr>
            <a:grpSpLocks/>
          </p:cNvGrpSpPr>
          <p:nvPr/>
        </p:nvGrpSpPr>
        <p:grpSpPr bwMode="auto">
          <a:xfrm>
            <a:off x="4643439" y="1268414"/>
            <a:ext cx="4176713" cy="4897438"/>
            <a:chOff x="2925" y="799"/>
            <a:chExt cx="2631" cy="3085"/>
          </a:xfrm>
        </p:grpSpPr>
        <p:sp>
          <p:nvSpPr>
            <p:cNvPr id="32770" name="Text Box 2"/>
            <p:cNvSpPr txBox="1">
              <a:spLocks noChangeArrowheads="1"/>
            </p:cNvSpPr>
            <p:nvPr/>
          </p:nvSpPr>
          <p:spPr bwMode="auto">
            <a:xfrm>
              <a:off x="2925" y="799"/>
              <a:ext cx="2631" cy="30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00000"/>
                  </a:solidFill>
                </a:rPr>
                <a:t>Hlavní příčinou </a:t>
              </a:r>
              <a:r>
                <a:rPr lang="cs-CZ" sz="1800" b="0" dirty="0">
                  <a:solidFill>
                    <a:srgbClr val="000000"/>
                  </a:solidFill>
                </a:rPr>
                <a:t>vzniku arteriosklerózy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není cholesterol, ale </a:t>
              </a:r>
              <a:r>
                <a:rPr lang="cs-CZ" sz="1800" b="0" dirty="0">
                  <a:solidFill>
                    <a:srgbClr val="000000"/>
                  </a:solidFill>
                </a:rPr>
                <a:t>chronický nedostatek vitamínu C a dalších  mikroživin v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cévách. To je důvod kornatění a snazšího praskání cév.</a:t>
              </a:r>
              <a:endParaRPr lang="cs-CZ" sz="1800" b="0" dirty="0">
                <a:solidFill>
                  <a:srgbClr val="000000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00000"/>
                  </a:solidFill>
                </a:rPr>
                <a:t>Aterosklerotické ukládání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cholesterolu je </a:t>
              </a:r>
              <a:r>
                <a:rPr lang="cs-CZ" sz="1800" b="0" dirty="0">
                  <a:solidFill>
                    <a:srgbClr val="000000"/>
                  </a:solidFill>
                </a:rPr>
                <a:t>přirozený obranný mechanismus opravy organizmu, jímž naše tělo provizorně záplatuje a stabilizuje stěny cév.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00000"/>
                  </a:solidFill>
                </a:rPr>
                <a:t>Optimální přísun vitamínu C </a:t>
              </a:r>
              <a:r>
                <a:rPr lang="cs-CZ" sz="1800" b="0" dirty="0" smtClean="0">
                  <a:solidFill>
                    <a:srgbClr val="C00000"/>
                  </a:solidFill>
                </a:rPr>
                <a:t>               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a </a:t>
              </a:r>
              <a:r>
                <a:rPr lang="cs-CZ" sz="1800" b="0" dirty="0">
                  <a:solidFill>
                    <a:srgbClr val="000000"/>
                  </a:solidFill>
                </a:rPr>
                <a:t>ostatních buněčných mikroživin udržuje buňky cévních stěn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přirozeně funkčními</a:t>
              </a:r>
              <a:r>
                <a:rPr lang="cs-CZ" sz="1800" b="0" dirty="0">
                  <a:solidFill>
                    <a:srgbClr val="000000"/>
                  </a:solidFill>
                </a:rPr>
                <a:t>. Tím se chráníme před aterosklerózou.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457200" y="273050"/>
            <a:ext cx="8228013" cy="985838"/>
            <a:chOff x="288" y="172"/>
            <a:chExt cx="5183" cy="621"/>
          </a:xfrm>
        </p:grpSpPr>
        <p:sp>
          <p:nvSpPr>
            <p:cNvPr id="32772" name="AutoShape 4"/>
            <p:cNvSpPr>
              <a:spLocks noChangeArrowheads="1"/>
            </p:cNvSpPr>
            <p:nvPr/>
          </p:nvSpPr>
          <p:spPr bwMode="auto">
            <a:xfrm>
              <a:off x="288" y="172"/>
              <a:ext cx="5184" cy="622"/>
            </a:xfrm>
            <a:prstGeom prst="roundRect">
              <a:avLst>
                <a:gd name="adj" fmla="val 15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288" y="172"/>
              <a:ext cx="5184" cy="3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Jak vzniká ateroskleróza</a:t>
              </a:r>
            </a:p>
          </p:txBody>
        </p:sp>
      </p:grpSp>
      <p:grpSp>
        <p:nvGrpSpPr>
          <p:cNvPr id="32774" name="Group 6"/>
          <p:cNvGrpSpPr>
            <a:grpSpLocks/>
          </p:cNvGrpSpPr>
          <p:nvPr/>
        </p:nvGrpSpPr>
        <p:grpSpPr bwMode="auto">
          <a:xfrm>
            <a:off x="304800" y="1143000"/>
            <a:ext cx="4037013" cy="5103813"/>
            <a:chOff x="192" y="720"/>
            <a:chExt cx="2543" cy="3215"/>
          </a:xfrm>
        </p:grpSpPr>
        <p:sp>
          <p:nvSpPr>
            <p:cNvPr id="32775" name="AutoShape 7"/>
            <p:cNvSpPr>
              <a:spLocks noChangeArrowheads="1"/>
            </p:cNvSpPr>
            <p:nvPr/>
          </p:nvSpPr>
          <p:spPr bwMode="auto">
            <a:xfrm>
              <a:off x="192" y="720"/>
              <a:ext cx="2544" cy="3216"/>
            </a:xfrm>
            <a:prstGeom prst="roundRect">
              <a:avLst>
                <a:gd name="adj" fmla="val 37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063" y="1789113"/>
            <a:ext cx="1752600" cy="952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850" y="3128963"/>
            <a:ext cx="1219200" cy="1214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2778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5008563"/>
            <a:ext cx="792163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2779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5084763"/>
            <a:ext cx="1066800" cy="574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1060450" y="2743200"/>
            <a:ext cx="1588" cy="304800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1084263" y="4748213"/>
            <a:ext cx="16002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2682875" y="4733925"/>
            <a:ext cx="1588" cy="28892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>
            <a:off x="1312863" y="4365625"/>
            <a:ext cx="1587" cy="382588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2784" name="Group 16"/>
          <p:cNvGrpSpPr>
            <a:grpSpLocks/>
          </p:cNvGrpSpPr>
          <p:nvPr/>
        </p:nvGrpSpPr>
        <p:grpSpPr bwMode="auto">
          <a:xfrm>
            <a:off x="584200" y="5922963"/>
            <a:ext cx="1292225" cy="274637"/>
            <a:chOff x="368" y="3731"/>
            <a:chExt cx="814" cy="173"/>
          </a:xfrm>
        </p:grpSpPr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368" y="3731"/>
              <a:ext cx="815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Srdeční infarkt </a:t>
              </a:r>
            </a:p>
          </p:txBody>
        </p:sp>
      </p:grpSp>
      <p:grpSp>
        <p:nvGrpSpPr>
          <p:cNvPr id="32786" name="Group 18"/>
          <p:cNvGrpSpPr>
            <a:grpSpLocks/>
          </p:cNvGrpSpPr>
          <p:nvPr/>
        </p:nvGrpSpPr>
        <p:grpSpPr bwMode="auto">
          <a:xfrm>
            <a:off x="1966913" y="5843588"/>
            <a:ext cx="1422400" cy="274637"/>
            <a:chOff x="1239" y="3681"/>
            <a:chExt cx="896" cy="173"/>
          </a:xfrm>
        </p:grpSpPr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1239" y="3681"/>
              <a:ext cx="897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 dirty="0">
                  <a:solidFill>
                    <a:srgbClr val="000000"/>
                  </a:solidFill>
                </a:rPr>
                <a:t>Mozková </a:t>
              </a:r>
              <a:r>
                <a:rPr lang="cs-CZ" b="0" dirty="0" smtClean="0">
                  <a:solidFill>
                    <a:srgbClr val="000000"/>
                  </a:solidFill>
                </a:rPr>
                <a:t>mrtvice</a:t>
              </a:r>
              <a:endParaRPr lang="cs-CZ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2788" name="Group 20"/>
          <p:cNvGrpSpPr>
            <a:grpSpLocks/>
          </p:cNvGrpSpPr>
          <p:nvPr/>
        </p:nvGrpSpPr>
        <p:grpSpPr bwMode="auto">
          <a:xfrm>
            <a:off x="1619250" y="3060700"/>
            <a:ext cx="1617663" cy="1301750"/>
            <a:chOff x="1020" y="1928"/>
            <a:chExt cx="1019" cy="820"/>
          </a:xfrm>
        </p:grpSpPr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1020" y="1928"/>
              <a:ext cx="1020" cy="8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74625" indent="-174625">
                <a:spcBef>
                  <a:spcPts val="450"/>
                </a:spcBef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b="0" dirty="0" smtClean="0">
                  <a:solidFill>
                    <a:srgbClr val="000000"/>
                  </a:solidFill>
                </a:rPr>
                <a:t>Nestabilita  </a:t>
              </a:r>
              <a:r>
                <a:rPr lang="cs-CZ" b="0" dirty="0">
                  <a:solidFill>
                    <a:srgbClr val="000000"/>
                  </a:solidFill>
                </a:rPr>
                <a:t>cévních stěn</a:t>
              </a:r>
            </a:p>
            <a:p>
              <a:pPr marL="174625" indent="-174625">
                <a:spcBef>
                  <a:spcPts val="450"/>
                </a:spcBef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b="0" dirty="0">
                  <a:solidFill>
                    <a:srgbClr val="000000"/>
                  </a:solidFill>
                </a:rPr>
                <a:t>ucpává trhliny především tuky  </a:t>
              </a:r>
            </a:p>
            <a:p>
              <a:pPr marL="174625" indent="-174625">
                <a:spcBef>
                  <a:spcPts val="450"/>
                </a:spcBef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b="0" dirty="0">
                  <a:solidFill>
                    <a:srgbClr val="000000"/>
                  </a:solidFill>
                </a:rPr>
                <a:t>Podporuje vznik aterosklerózy</a:t>
              </a:r>
            </a:p>
          </p:txBody>
        </p:sp>
      </p:grpSp>
      <p:grpSp>
        <p:nvGrpSpPr>
          <p:cNvPr id="32790" name="Group 22"/>
          <p:cNvGrpSpPr>
            <a:grpSpLocks/>
          </p:cNvGrpSpPr>
          <p:nvPr/>
        </p:nvGrpSpPr>
        <p:grpSpPr bwMode="auto">
          <a:xfrm>
            <a:off x="360363" y="1155700"/>
            <a:ext cx="2136775" cy="822325"/>
            <a:chOff x="227" y="728"/>
            <a:chExt cx="1346" cy="518"/>
          </a:xfrm>
        </p:grpSpPr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227" y="728"/>
              <a:ext cx="1347" cy="51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Chronický nedostatek         vitamínů pro výstelkové      buňky stěn artérie                                             </a:t>
              </a:r>
            </a:p>
          </p:txBody>
        </p:sp>
      </p:grpSp>
      <p:grpSp>
        <p:nvGrpSpPr>
          <p:cNvPr id="32792" name="Group 24"/>
          <p:cNvGrpSpPr>
            <a:grpSpLocks/>
          </p:cNvGrpSpPr>
          <p:nvPr/>
        </p:nvGrpSpPr>
        <p:grpSpPr bwMode="auto">
          <a:xfrm>
            <a:off x="2511425" y="1216025"/>
            <a:ext cx="1601788" cy="595313"/>
            <a:chOff x="1582" y="766"/>
            <a:chExt cx="1009" cy="375"/>
          </a:xfrm>
        </p:grpSpPr>
        <p:sp>
          <p:nvSpPr>
            <p:cNvPr id="32793" name="Freeform 25"/>
            <p:cNvSpPr>
              <a:spLocks noChangeArrowheads="1"/>
            </p:cNvSpPr>
            <p:nvPr/>
          </p:nvSpPr>
          <p:spPr bwMode="auto">
            <a:xfrm>
              <a:off x="1582" y="766"/>
              <a:ext cx="1010" cy="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55" y="0"/>
                </a:cxn>
                <a:cxn ang="0">
                  <a:pos x="4455" y="1657"/>
                </a:cxn>
                <a:cxn ang="0">
                  <a:pos x="0" y="1657"/>
                </a:cxn>
                <a:cxn ang="0">
                  <a:pos x="0" y="0"/>
                </a:cxn>
              </a:cxnLst>
              <a:rect l="0" t="0" r="r" b="b"/>
              <a:pathLst>
                <a:path w="4456" h="1658">
                  <a:moveTo>
                    <a:pt x="0" y="0"/>
                  </a:moveTo>
                  <a:lnTo>
                    <a:pt x="4455" y="0"/>
                  </a:lnTo>
                  <a:lnTo>
                    <a:pt x="4455" y="1657"/>
                  </a:lnTo>
                  <a:lnTo>
                    <a:pt x="0" y="1657"/>
                  </a:lnTo>
                  <a:lnTo>
                    <a:pt x="0" y="0"/>
                  </a:lnTo>
                </a:path>
              </a:pathLst>
            </a:custGeom>
            <a:noFill/>
            <a:ln w="28440">
              <a:solidFill>
                <a:srgbClr val="F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4" name="Text Box 26"/>
            <p:cNvSpPr txBox="1">
              <a:spLocks noChangeArrowheads="1"/>
            </p:cNvSpPr>
            <p:nvPr/>
          </p:nvSpPr>
          <p:spPr bwMode="auto">
            <a:xfrm>
              <a:off x="1582" y="766"/>
              <a:ext cx="1010" cy="376"/>
            </a:xfrm>
            <a:prstGeom prst="rect">
              <a:avLst/>
            </a:prstGeom>
            <a:noFill/>
            <a:ln w="2844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100" b="0" dirty="0">
                  <a:solidFill>
                    <a:srgbClr val="F00000"/>
                  </a:solidFill>
                </a:rPr>
                <a:t>Optimální přísun buněčných výživných látek</a:t>
              </a:r>
            </a:p>
          </p:txBody>
        </p:sp>
      </p:grpSp>
      <p:sp>
        <p:nvSpPr>
          <p:cNvPr id="32795" name="Line 27"/>
          <p:cNvSpPr>
            <a:spLocks noChangeShapeType="1"/>
          </p:cNvSpPr>
          <p:nvPr/>
        </p:nvSpPr>
        <p:spPr bwMode="auto">
          <a:xfrm>
            <a:off x="4114800" y="1825625"/>
            <a:ext cx="1588" cy="3203575"/>
          </a:xfrm>
          <a:prstGeom prst="line">
            <a:avLst/>
          </a:prstGeom>
          <a:noFill/>
          <a:ln w="28440">
            <a:solidFill>
              <a:srgbClr val="F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96" name="Line 28"/>
          <p:cNvSpPr>
            <a:spLocks noChangeShapeType="1"/>
          </p:cNvSpPr>
          <p:nvPr/>
        </p:nvSpPr>
        <p:spPr bwMode="auto">
          <a:xfrm flipH="1" flipV="1">
            <a:off x="2355850" y="2509838"/>
            <a:ext cx="1762125" cy="7937"/>
          </a:xfrm>
          <a:prstGeom prst="line">
            <a:avLst/>
          </a:prstGeom>
          <a:noFill/>
          <a:ln w="28440">
            <a:solidFill>
              <a:srgbClr val="F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97" name="Line 29"/>
          <p:cNvSpPr>
            <a:spLocks noChangeShapeType="1"/>
          </p:cNvSpPr>
          <p:nvPr/>
        </p:nvSpPr>
        <p:spPr bwMode="auto">
          <a:xfrm flipH="1">
            <a:off x="2965450" y="3581400"/>
            <a:ext cx="1152525" cy="1588"/>
          </a:xfrm>
          <a:prstGeom prst="line">
            <a:avLst/>
          </a:prstGeom>
          <a:noFill/>
          <a:ln w="28440">
            <a:solidFill>
              <a:srgbClr val="F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 flipH="1">
            <a:off x="3195638" y="5027613"/>
            <a:ext cx="923925" cy="4762"/>
          </a:xfrm>
          <a:prstGeom prst="line">
            <a:avLst/>
          </a:prstGeom>
          <a:noFill/>
          <a:ln w="28440">
            <a:solidFill>
              <a:srgbClr val="F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2799" name="Group 31"/>
          <p:cNvGrpSpPr>
            <a:grpSpLocks/>
          </p:cNvGrpSpPr>
          <p:nvPr/>
        </p:nvGrpSpPr>
        <p:grpSpPr bwMode="auto">
          <a:xfrm>
            <a:off x="2205038" y="2132013"/>
            <a:ext cx="2060575" cy="274637"/>
            <a:chOff x="1389" y="1343"/>
            <a:chExt cx="1298" cy="173"/>
          </a:xfrm>
        </p:grpSpPr>
        <p:sp>
          <p:nvSpPr>
            <p:cNvPr id="32800" name="Text Box 32"/>
            <p:cNvSpPr txBox="1">
              <a:spLocks noChangeArrowheads="1"/>
            </p:cNvSpPr>
            <p:nvPr/>
          </p:nvSpPr>
          <p:spPr bwMode="auto">
            <a:xfrm>
              <a:off x="1389" y="1343"/>
              <a:ext cx="1299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00000"/>
                  </a:solidFill>
                </a:rPr>
                <a:t>vyplňuje oslabená místa </a:t>
              </a:r>
            </a:p>
          </p:txBody>
        </p:sp>
      </p:grpSp>
      <p:grpSp>
        <p:nvGrpSpPr>
          <p:cNvPr id="32801" name="Group 33"/>
          <p:cNvGrpSpPr>
            <a:grpSpLocks/>
          </p:cNvGrpSpPr>
          <p:nvPr/>
        </p:nvGrpSpPr>
        <p:grpSpPr bwMode="auto">
          <a:xfrm>
            <a:off x="2740025" y="3048000"/>
            <a:ext cx="1449388" cy="457200"/>
            <a:chOff x="1726" y="1920"/>
            <a:chExt cx="913" cy="288"/>
          </a:xfrm>
        </p:grpSpPr>
        <p:sp>
          <p:nvSpPr>
            <p:cNvPr id="32802" name="Text Box 34"/>
            <p:cNvSpPr txBox="1">
              <a:spLocks noChangeArrowheads="1"/>
            </p:cNvSpPr>
            <p:nvPr/>
          </p:nvSpPr>
          <p:spPr bwMode="auto">
            <a:xfrm>
              <a:off x="1726" y="1920"/>
              <a:ext cx="914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00000"/>
                  </a:solidFill>
                </a:rPr>
                <a:t>brání narušení a opravuje trhliny</a:t>
              </a:r>
            </a:p>
          </p:txBody>
        </p:sp>
      </p:grpSp>
      <p:grpSp>
        <p:nvGrpSpPr>
          <p:cNvPr id="32803" name="Group 35"/>
          <p:cNvGrpSpPr>
            <a:grpSpLocks/>
          </p:cNvGrpSpPr>
          <p:nvPr/>
        </p:nvGrpSpPr>
        <p:grpSpPr bwMode="auto">
          <a:xfrm>
            <a:off x="3124200" y="4552950"/>
            <a:ext cx="989013" cy="457200"/>
            <a:chOff x="1968" y="2868"/>
            <a:chExt cx="623" cy="288"/>
          </a:xfrm>
        </p:grpSpPr>
        <p:sp>
          <p:nvSpPr>
            <p:cNvPr id="32804" name="Text Box 36"/>
            <p:cNvSpPr txBox="1">
              <a:spLocks noChangeArrowheads="1"/>
            </p:cNvSpPr>
            <p:nvPr/>
          </p:nvSpPr>
          <p:spPr bwMode="auto">
            <a:xfrm>
              <a:off x="1968" y="2868"/>
              <a:ext cx="624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00000"/>
                  </a:solidFill>
                </a:rPr>
                <a:t>pomáhá předcházet</a:t>
              </a:r>
            </a:p>
          </p:txBody>
        </p:sp>
      </p:grpSp>
      <p:sp>
        <p:nvSpPr>
          <p:cNvPr id="32805" name="Line 37"/>
          <p:cNvSpPr>
            <a:spLocks noChangeShapeType="1"/>
          </p:cNvSpPr>
          <p:nvPr/>
        </p:nvSpPr>
        <p:spPr bwMode="auto">
          <a:xfrm>
            <a:off x="1084263" y="4733925"/>
            <a:ext cx="1587" cy="228600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>
            <a:grpSpLocks/>
          </p:cNvGrpSpPr>
          <p:nvPr/>
        </p:nvGrpSpPr>
        <p:grpSpPr bwMode="auto">
          <a:xfrm>
            <a:off x="4860032" y="1556792"/>
            <a:ext cx="3733799" cy="4927938"/>
            <a:chOff x="3061" y="839"/>
            <a:chExt cx="2352" cy="2998"/>
          </a:xfrm>
        </p:grpSpPr>
        <p:sp>
          <p:nvSpPr>
            <p:cNvPr id="33794" name="Text Box 2"/>
            <p:cNvSpPr txBox="1">
              <a:spLocks noChangeArrowheads="1"/>
            </p:cNvSpPr>
            <p:nvPr/>
          </p:nvSpPr>
          <p:spPr bwMode="auto">
            <a:xfrm>
              <a:off x="3061" y="839"/>
              <a:ext cx="2352" cy="29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228600" indent="-225425">
                <a:lnSpc>
                  <a:spcPct val="120000"/>
                </a:lnSpc>
                <a:spcBef>
                  <a:spcPts val="3375"/>
                </a:spcBef>
                <a:buClrTx/>
                <a:buFontTx/>
                <a:buNone/>
                <a:tabLst>
                  <a:tab pos="22860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1450" algn="l"/>
                  <a:tab pos="1078071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   </a:t>
              </a:r>
              <a:r>
                <a:rPr lang="cs-CZ" sz="1800" b="0" dirty="0">
                  <a:solidFill>
                    <a:srgbClr val="C00000"/>
                  </a:solidFill>
                </a:rPr>
                <a:t>1. </a:t>
              </a:r>
              <a:r>
                <a:rPr lang="cs-CZ" sz="1600" b="0" dirty="0" smtClean="0">
                  <a:solidFill>
                    <a:srgbClr val="C00000"/>
                  </a:solidFill>
                </a:rPr>
                <a:t>Dlouhodobý </a:t>
              </a:r>
              <a:r>
                <a:rPr lang="cs-CZ" sz="1600" b="0" dirty="0">
                  <a:solidFill>
                    <a:srgbClr val="C00000"/>
                  </a:solidFill>
                </a:rPr>
                <a:t>nedostatek mikroživin </a:t>
              </a:r>
              <a:r>
                <a:rPr lang="cs-CZ" sz="1600" b="0" dirty="0">
                  <a:solidFill>
                    <a:srgbClr val="000000"/>
                  </a:solidFill>
                </a:rPr>
                <a:t>způsobuje život ohrožující stav, při němž dochází k praskání stěn tepen.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                                    </a:t>
              </a:r>
              <a:r>
                <a:rPr lang="cs-CZ" sz="1600" b="0" dirty="0" smtClean="0">
                  <a:solidFill>
                    <a:srgbClr val="C00000"/>
                  </a:solidFill>
                </a:rPr>
                <a:t>2</a:t>
              </a:r>
              <a:r>
                <a:rPr lang="cs-CZ" sz="1600" b="0" dirty="0">
                  <a:solidFill>
                    <a:srgbClr val="C00000"/>
                  </a:solidFill>
                </a:rPr>
                <a:t>. </a:t>
              </a:r>
              <a:r>
                <a:rPr lang="cs-CZ" sz="1600" b="0" dirty="0" smtClean="0">
                  <a:solidFill>
                    <a:srgbClr val="C00000"/>
                  </a:solidFill>
                </a:rPr>
                <a:t>Naše </a:t>
              </a:r>
              <a:r>
                <a:rPr lang="cs-CZ" sz="1600" b="0" dirty="0">
                  <a:solidFill>
                    <a:srgbClr val="C00000"/>
                  </a:solidFill>
                </a:rPr>
                <a:t>tělo vysílá </a:t>
              </a:r>
              <a:r>
                <a:rPr lang="cs-CZ" sz="1600" b="0" dirty="0" smtClean="0">
                  <a:solidFill>
                    <a:srgbClr val="C00000"/>
                  </a:solidFill>
                </a:rPr>
                <a:t>varovný </a:t>
              </a:r>
              <a:r>
                <a:rPr lang="cs-CZ" sz="1600" b="0" dirty="0">
                  <a:solidFill>
                    <a:srgbClr val="C00000"/>
                  </a:solidFill>
                </a:rPr>
                <a:t>signál </a:t>
              </a:r>
              <a:r>
                <a:rPr lang="cs-CZ" sz="1600" b="0" dirty="0">
                  <a:solidFill>
                    <a:srgbClr val="000000"/>
                  </a:solidFill>
                </a:rPr>
                <a:t>pro játra, která zvýší produkci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cholesterolu a jiných </a:t>
              </a:r>
              <a:r>
                <a:rPr lang="cs-CZ" sz="1600" b="0" dirty="0">
                  <a:solidFill>
                    <a:srgbClr val="000000"/>
                  </a:solidFill>
                </a:rPr>
                <a:t>opravných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látek </a:t>
              </a:r>
              <a:r>
                <a:rPr lang="cs-CZ" sz="1600" b="0" dirty="0">
                  <a:solidFill>
                    <a:srgbClr val="000000"/>
                  </a:solidFill>
                </a:rPr>
                <a:t>bez ohledu na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„zdravé“ bezcholesterolové jídlo.                               </a:t>
              </a:r>
              <a:r>
                <a:rPr lang="cs-CZ" sz="1600" b="0" dirty="0">
                  <a:solidFill>
                    <a:srgbClr val="C00000"/>
                  </a:solidFill>
                </a:rPr>
                <a:t>3. </a:t>
              </a:r>
              <a:r>
                <a:rPr lang="cs-CZ" sz="1600" b="0" dirty="0" smtClean="0">
                  <a:solidFill>
                    <a:srgbClr val="C00000"/>
                  </a:solidFill>
                </a:rPr>
                <a:t>Lipoproteiny </a:t>
              </a:r>
              <a:r>
                <a:rPr lang="cs-CZ" sz="1600" b="0" dirty="0">
                  <a:solidFill>
                    <a:srgbClr val="C00000"/>
                  </a:solidFill>
                </a:rPr>
                <a:t>a molekuly glukózy </a:t>
              </a:r>
              <a:r>
                <a:rPr lang="cs-CZ" sz="1600" b="0" dirty="0">
                  <a:solidFill>
                    <a:srgbClr val="000000"/>
                  </a:solidFill>
                </a:rPr>
                <a:t>dopraveny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do </a:t>
              </a:r>
              <a:r>
                <a:rPr lang="cs-CZ" sz="1600" b="0" dirty="0">
                  <a:solidFill>
                    <a:srgbClr val="000000"/>
                  </a:solidFill>
                </a:rPr>
                <a:t>cév.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                         </a:t>
              </a:r>
              <a:r>
                <a:rPr lang="cs-CZ" sz="1600" b="0" dirty="0" smtClean="0">
                  <a:solidFill>
                    <a:srgbClr val="C00000"/>
                  </a:solidFill>
                </a:rPr>
                <a:t>4</a:t>
              </a:r>
              <a:r>
                <a:rPr lang="cs-CZ" sz="1600" b="0" dirty="0">
                  <a:solidFill>
                    <a:srgbClr val="C00000"/>
                  </a:solidFill>
                </a:rPr>
                <a:t>. </a:t>
              </a:r>
              <a:r>
                <a:rPr lang="cs-CZ" sz="1600" b="0" dirty="0" smtClean="0">
                  <a:solidFill>
                    <a:srgbClr val="C00000"/>
                  </a:solidFill>
                </a:rPr>
                <a:t> </a:t>
              </a:r>
              <a:r>
                <a:rPr lang="cs-CZ" sz="1600" b="0" dirty="0">
                  <a:solidFill>
                    <a:srgbClr val="C00000"/>
                  </a:solidFill>
                </a:rPr>
                <a:t>Vysoké hodnoty tuku v krvi </a:t>
              </a:r>
              <a:r>
                <a:rPr lang="cs-CZ" sz="1600" b="0" u="sng" dirty="0">
                  <a:solidFill>
                    <a:srgbClr val="C00000"/>
                  </a:solidFill>
                </a:rPr>
                <a:t>nejsou příčinou</a:t>
              </a:r>
              <a:r>
                <a:rPr lang="cs-CZ" sz="1600" b="0" dirty="0">
                  <a:solidFill>
                    <a:srgbClr val="C00000"/>
                  </a:solidFill>
                </a:rPr>
                <a:t> </a:t>
              </a:r>
              <a:r>
                <a:rPr lang="cs-CZ" sz="1600" b="0" dirty="0">
                  <a:solidFill>
                    <a:srgbClr val="000000"/>
                  </a:solidFill>
                </a:rPr>
                <a:t>aterosklerózy - jak se domnívá cholesterolová lobby, ale již pokračováním rozvíjející se nemoci. </a:t>
              </a:r>
            </a:p>
          </p:txBody>
        </p:sp>
      </p:grpSp>
      <p:grpSp>
        <p:nvGrpSpPr>
          <p:cNvPr id="33795" name="Group 3"/>
          <p:cNvGrpSpPr>
            <a:grpSpLocks/>
          </p:cNvGrpSpPr>
          <p:nvPr/>
        </p:nvGrpSpPr>
        <p:grpSpPr bwMode="auto">
          <a:xfrm>
            <a:off x="467544" y="1340768"/>
            <a:ext cx="4138613" cy="4849813"/>
            <a:chOff x="340" y="912"/>
            <a:chExt cx="2607" cy="3055"/>
          </a:xfrm>
        </p:grpSpPr>
        <p:sp>
          <p:nvSpPr>
            <p:cNvPr id="33796" name="AutoShape 4"/>
            <p:cNvSpPr>
              <a:spLocks noChangeArrowheads="1"/>
            </p:cNvSpPr>
            <p:nvPr/>
          </p:nvSpPr>
          <p:spPr bwMode="auto">
            <a:xfrm>
              <a:off x="340" y="912"/>
              <a:ext cx="2608" cy="3056"/>
            </a:xfrm>
            <a:prstGeom prst="roundRect">
              <a:avLst>
                <a:gd name="adj" fmla="val 37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5238" y="2397125"/>
            <a:ext cx="1552575" cy="1077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0450" y="2341563"/>
            <a:ext cx="1141413" cy="1201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1413" y="4214813"/>
            <a:ext cx="1047750" cy="1309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33800" name="Group 8"/>
          <p:cNvGrpSpPr>
            <a:grpSpLocks/>
          </p:cNvGrpSpPr>
          <p:nvPr/>
        </p:nvGrpSpPr>
        <p:grpSpPr bwMode="auto">
          <a:xfrm>
            <a:off x="503238" y="1560513"/>
            <a:ext cx="2733675" cy="274637"/>
            <a:chOff x="317" y="983"/>
            <a:chExt cx="1722" cy="173"/>
          </a:xfrm>
        </p:grpSpPr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317" y="983"/>
              <a:ext cx="1723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Chronický nedostatek mikrživin</a:t>
              </a:r>
            </a:p>
          </p:txBody>
        </p:sp>
      </p:grpSp>
      <p:grpSp>
        <p:nvGrpSpPr>
          <p:cNvPr id="33802" name="Group 10"/>
          <p:cNvGrpSpPr>
            <a:grpSpLocks/>
          </p:cNvGrpSpPr>
          <p:nvPr/>
        </p:nvGrpSpPr>
        <p:grpSpPr bwMode="auto">
          <a:xfrm>
            <a:off x="542925" y="3414713"/>
            <a:ext cx="2286000" cy="457200"/>
            <a:chOff x="342" y="2151"/>
            <a:chExt cx="1440" cy="288"/>
          </a:xfrm>
        </p:grpSpPr>
        <p:sp>
          <p:nvSpPr>
            <p:cNvPr id="33803" name="Text Box 11"/>
            <p:cNvSpPr txBox="1">
              <a:spLocks noChangeArrowheads="1"/>
            </p:cNvSpPr>
            <p:nvPr/>
          </p:nvSpPr>
          <p:spPr bwMode="auto">
            <a:xfrm>
              <a:off x="342" y="2151"/>
              <a:ext cx="1441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 dirty="0">
                  <a:solidFill>
                    <a:srgbClr val="F00000"/>
                  </a:solidFill>
                </a:rPr>
                <a:t>Stěna cév: </a:t>
              </a:r>
              <a:r>
                <a:rPr lang="cs-CZ" b="0" dirty="0">
                  <a:solidFill>
                    <a:srgbClr val="000000"/>
                  </a:solidFill>
                </a:rPr>
                <a:t/>
              </a:r>
              <a:br>
                <a:rPr lang="cs-CZ" b="0" dirty="0">
                  <a:solidFill>
                    <a:srgbClr val="000000"/>
                  </a:solidFill>
                </a:rPr>
              </a:br>
              <a:r>
                <a:rPr lang="cs-CZ" b="0" dirty="0" smtClean="0">
                  <a:solidFill>
                    <a:srgbClr val="000000"/>
                  </a:solidFill>
                </a:rPr>
                <a:t>oprava je nevyhnutelná</a:t>
              </a:r>
              <a:endParaRPr lang="cs-CZ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3804" name="Group 12"/>
          <p:cNvGrpSpPr>
            <a:grpSpLocks/>
          </p:cNvGrpSpPr>
          <p:nvPr/>
        </p:nvGrpSpPr>
        <p:grpSpPr bwMode="auto">
          <a:xfrm>
            <a:off x="2519363" y="5219700"/>
            <a:ext cx="2338387" cy="893763"/>
            <a:chOff x="1587" y="3288"/>
            <a:chExt cx="1473" cy="563"/>
          </a:xfrm>
        </p:grpSpPr>
        <p:sp>
          <p:nvSpPr>
            <p:cNvPr id="33805" name="Text Box 13"/>
            <p:cNvSpPr txBox="1">
              <a:spLocks noChangeArrowheads="1"/>
            </p:cNvSpPr>
            <p:nvPr/>
          </p:nvSpPr>
          <p:spPr bwMode="auto">
            <a:xfrm>
              <a:off x="1587" y="3288"/>
              <a:ext cx="1474" cy="5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 dirty="0" smtClean="0">
                  <a:solidFill>
                    <a:srgbClr val="000000"/>
                  </a:solidFill>
                </a:rPr>
                <a:t>Pokračující obnova </a:t>
              </a:r>
              <a:r>
                <a:rPr lang="cs-CZ" b="0" dirty="0">
                  <a:solidFill>
                    <a:srgbClr val="000000"/>
                  </a:solidFill>
                </a:rPr>
                <a:t>cévních </a:t>
              </a:r>
              <a:r>
                <a:rPr lang="cs-CZ" b="0" dirty="0" smtClean="0">
                  <a:solidFill>
                    <a:srgbClr val="000000"/>
                  </a:solidFill>
                </a:rPr>
                <a:t>stěn tuky </a:t>
              </a:r>
              <a:r>
                <a:rPr lang="cs-CZ" b="0" dirty="0">
                  <a:solidFill>
                    <a:srgbClr val="000000"/>
                  </a:solidFill>
                </a:rPr>
                <a:t>vede k velmi </a:t>
              </a:r>
              <a:r>
                <a:rPr lang="cs-CZ" b="0" dirty="0" smtClean="0">
                  <a:solidFill>
                    <a:srgbClr val="000000"/>
                  </a:solidFill>
                </a:rPr>
                <a:t>      </a:t>
              </a:r>
              <a:r>
                <a:rPr lang="cs-CZ" b="0" dirty="0" smtClean="0">
                  <a:solidFill>
                    <a:srgbClr val="CC3300"/>
                  </a:solidFill>
                </a:rPr>
                <a:t>rizikovému </a:t>
              </a:r>
              <a:r>
                <a:rPr lang="cs-CZ" b="0" dirty="0">
                  <a:solidFill>
                    <a:srgbClr val="CC3300"/>
                  </a:solidFill>
                </a:rPr>
                <a:t>stupni</a:t>
              </a:r>
              <a:r>
                <a:rPr lang="cs-CZ" b="0" dirty="0">
                  <a:solidFill>
                    <a:srgbClr val="000000"/>
                  </a:solidFill>
                </a:rPr>
                <a:t> </a:t>
              </a:r>
              <a:r>
                <a:rPr lang="cs-CZ" b="0" dirty="0" smtClean="0">
                  <a:solidFill>
                    <a:srgbClr val="000000"/>
                  </a:solidFill>
                </a:rPr>
                <a:t>onemoc-  nění srdce </a:t>
              </a:r>
              <a:r>
                <a:rPr lang="cs-CZ" b="0" dirty="0">
                  <a:solidFill>
                    <a:srgbClr val="000000"/>
                  </a:solidFill>
                </a:rPr>
                <a:t>a cév</a:t>
              </a:r>
            </a:p>
          </p:txBody>
        </p:sp>
      </p:grpSp>
      <p:pic>
        <p:nvPicPr>
          <p:cNvPr id="33806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19375" y="3802063"/>
            <a:ext cx="746125" cy="1268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33807" name="Group 15"/>
          <p:cNvGrpSpPr>
            <a:grpSpLocks/>
          </p:cNvGrpSpPr>
          <p:nvPr/>
        </p:nvGrpSpPr>
        <p:grpSpPr bwMode="auto">
          <a:xfrm>
            <a:off x="1600200" y="4333875"/>
            <a:ext cx="1093788" cy="568325"/>
            <a:chOff x="1008" y="2730"/>
            <a:chExt cx="689" cy="358"/>
          </a:xfrm>
        </p:grpSpPr>
        <p:sp>
          <p:nvSpPr>
            <p:cNvPr id="33808" name="Freeform 16"/>
            <p:cNvSpPr>
              <a:spLocks noChangeArrowheads="1"/>
            </p:cNvSpPr>
            <p:nvPr/>
          </p:nvSpPr>
          <p:spPr bwMode="auto">
            <a:xfrm>
              <a:off x="1008" y="2730"/>
              <a:ext cx="690" cy="359"/>
            </a:xfrm>
            <a:custGeom>
              <a:avLst/>
              <a:gdLst/>
              <a:ahLst/>
              <a:cxnLst>
                <a:cxn ang="0">
                  <a:pos x="3031" y="1189"/>
                </a:cxn>
                <a:cxn ang="0">
                  <a:pos x="3000" y="1044"/>
                </a:cxn>
                <a:cxn ang="0">
                  <a:pos x="2956" y="903"/>
                </a:cxn>
                <a:cxn ang="0">
                  <a:pos x="2898" y="768"/>
                </a:cxn>
                <a:cxn ang="0">
                  <a:pos x="2829" y="641"/>
                </a:cxn>
                <a:cxn ang="0">
                  <a:pos x="2748" y="520"/>
                </a:cxn>
                <a:cxn ang="0">
                  <a:pos x="2658" y="411"/>
                </a:cxn>
                <a:cxn ang="0">
                  <a:pos x="2558" y="312"/>
                </a:cxn>
                <a:cxn ang="0">
                  <a:pos x="2450" y="226"/>
                </a:cxn>
                <a:cxn ang="0">
                  <a:pos x="2334" y="152"/>
                </a:cxn>
                <a:cxn ang="0">
                  <a:pos x="2213" y="91"/>
                </a:cxn>
                <a:cxn ang="0">
                  <a:pos x="2088" y="46"/>
                </a:cxn>
                <a:cxn ang="0">
                  <a:pos x="1959" y="16"/>
                </a:cxn>
                <a:cxn ang="0">
                  <a:pos x="1829" y="1"/>
                </a:cxn>
                <a:cxn ang="0">
                  <a:pos x="1698" y="2"/>
                </a:cxn>
                <a:cxn ang="0">
                  <a:pos x="1356" y="42"/>
                </a:cxn>
                <a:cxn ang="0">
                  <a:pos x="1230" y="64"/>
                </a:cxn>
                <a:cxn ang="0">
                  <a:pos x="1107" y="102"/>
                </a:cxn>
                <a:cxn ang="0">
                  <a:pos x="990" y="154"/>
                </a:cxn>
                <a:cxn ang="0">
                  <a:pos x="877" y="219"/>
                </a:cxn>
                <a:cxn ang="0">
                  <a:pos x="771" y="297"/>
                </a:cxn>
                <a:cxn ang="0">
                  <a:pos x="674" y="387"/>
                </a:cxn>
                <a:cxn ang="0">
                  <a:pos x="585" y="489"/>
                </a:cxn>
                <a:cxn ang="0">
                  <a:pos x="506" y="600"/>
                </a:cxn>
                <a:cxn ang="0">
                  <a:pos x="439" y="720"/>
                </a:cxn>
                <a:cxn ang="0">
                  <a:pos x="382" y="848"/>
                </a:cxn>
                <a:cxn ang="0">
                  <a:pos x="338" y="983"/>
                </a:cxn>
                <a:cxn ang="0">
                  <a:pos x="306" y="1123"/>
                </a:cxn>
                <a:cxn ang="0">
                  <a:pos x="431" y="1583"/>
                </a:cxn>
                <a:cxn ang="0">
                  <a:pos x="583" y="1088"/>
                </a:cxn>
                <a:cxn ang="0">
                  <a:pos x="617" y="943"/>
                </a:cxn>
                <a:cxn ang="0">
                  <a:pos x="663" y="805"/>
                </a:cxn>
                <a:cxn ang="0">
                  <a:pos x="724" y="672"/>
                </a:cxn>
                <a:cxn ang="0">
                  <a:pos x="796" y="549"/>
                </a:cxn>
                <a:cxn ang="0">
                  <a:pos x="879" y="435"/>
                </a:cxn>
                <a:cxn ang="0">
                  <a:pos x="973" y="331"/>
                </a:cxn>
                <a:cxn ang="0">
                  <a:pos x="1077" y="241"/>
                </a:cxn>
                <a:cxn ang="0">
                  <a:pos x="1188" y="164"/>
                </a:cxn>
                <a:cxn ang="0">
                  <a:pos x="1307" y="100"/>
                </a:cxn>
                <a:cxn ang="0">
                  <a:pos x="1431" y="51"/>
                </a:cxn>
                <a:cxn ang="0">
                  <a:pos x="1496" y="33"/>
                </a:cxn>
                <a:cxn ang="0">
                  <a:pos x="1626" y="42"/>
                </a:cxn>
                <a:cxn ang="0">
                  <a:pos x="1754" y="65"/>
                </a:cxn>
                <a:cxn ang="0">
                  <a:pos x="1880" y="104"/>
                </a:cxn>
                <a:cxn ang="0">
                  <a:pos x="2004" y="157"/>
                </a:cxn>
                <a:cxn ang="0">
                  <a:pos x="2121" y="225"/>
                </a:cxn>
                <a:cxn ang="0">
                  <a:pos x="2231" y="305"/>
                </a:cxn>
                <a:cxn ang="0">
                  <a:pos x="2334" y="398"/>
                </a:cxn>
                <a:cxn ang="0">
                  <a:pos x="2430" y="502"/>
                </a:cxn>
                <a:cxn ang="0">
                  <a:pos x="2514" y="617"/>
                </a:cxn>
                <a:cxn ang="0">
                  <a:pos x="2589" y="740"/>
                </a:cxn>
                <a:cxn ang="0">
                  <a:pos x="2651" y="871"/>
                </a:cxn>
                <a:cxn ang="0">
                  <a:pos x="2702" y="1009"/>
                </a:cxn>
                <a:cxn ang="0">
                  <a:pos x="2739" y="1151"/>
                </a:cxn>
                <a:cxn ang="0">
                  <a:pos x="2764" y="1296"/>
                </a:cxn>
              </a:cxnLst>
              <a:rect l="0" t="0" r="r" b="b"/>
              <a:pathLst>
                <a:path w="3043" h="1584">
                  <a:moveTo>
                    <a:pt x="3042" y="1262"/>
                  </a:moveTo>
                  <a:lnTo>
                    <a:pt x="3031" y="1189"/>
                  </a:lnTo>
                  <a:lnTo>
                    <a:pt x="3017" y="1116"/>
                  </a:lnTo>
                  <a:lnTo>
                    <a:pt x="3000" y="1044"/>
                  </a:lnTo>
                  <a:lnTo>
                    <a:pt x="2979" y="973"/>
                  </a:lnTo>
                  <a:lnTo>
                    <a:pt x="2956" y="903"/>
                  </a:lnTo>
                  <a:lnTo>
                    <a:pt x="2928" y="835"/>
                  </a:lnTo>
                  <a:lnTo>
                    <a:pt x="2898" y="768"/>
                  </a:lnTo>
                  <a:lnTo>
                    <a:pt x="2865" y="704"/>
                  </a:lnTo>
                  <a:lnTo>
                    <a:pt x="2829" y="641"/>
                  </a:lnTo>
                  <a:lnTo>
                    <a:pt x="2790" y="580"/>
                  </a:lnTo>
                  <a:lnTo>
                    <a:pt x="2748" y="520"/>
                  </a:lnTo>
                  <a:lnTo>
                    <a:pt x="2704" y="464"/>
                  </a:lnTo>
                  <a:lnTo>
                    <a:pt x="2658" y="411"/>
                  </a:lnTo>
                  <a:lnTo>
                    <a:pt x="2609" y="360"/>
                  </a:lnTo>
                  <a:lnTo>
                    <a:pt x="2558" y="312"/>
                  </a:lnTo>
                  <a:lnTo>
                    <a:pt x="2505" y="267"/>
                  </a:lnTo>
                  <a:lnTo>
                    <a:pt x="2450" y="226"/>
                  </a:lnTo>
                  <a:lnTo>
                    <a:pt x="2393" y="187"/>
                  </a:lnTo>
                  <a:lnTo>
                    <a:pt x="2334" y="152"/>
                  </a:lnTo>
                  <a:lnTo>
                    <a:pt x="2275" y="120"/>
                  </a:lnTo>
                  <a:lnTo>
                    <a:pt x="2213" y="91"/>
                  </a:lnTo>
                  <a:lnTo>
                    <a:pt x="2151" y="68"/>
                  </a:lnTo>
                  <a:lnTo>
                    <a:pt x="2088" y="46"/>
                  </a:lnTo>
                  <a:lnTo>
                    <a:pt x="2024" y="29"/>
                  </a:lnTo>
                  <a:lnTo>
                    <a:pt x="1959" y="16"/>
                  </a:lnTo>
                  <a:lnTo>
                    <a:pt x="1894" y="7"/>
                  </a:lnTo>
                  <a:lnTo>
                    <a:pt x="1829" y="1"/>
                  </a:lnTo>
                  <a:lnTo>
                    <a:pt x="1764" y="0"/>
                  </a:lnTo>
                  <a:lnTo>
                    <a:pt x="1698" y="2"/>
                  </a:lnTo>
                  <a:lnTo>
                    <a:pt x="1634" y="7"/>
                  </a:lnTo>
                  <a:lnTo>
                    <a:pt x="1356" y="42"/>
                  </a:lnTo>
                  <a:lnTo>
                    <a:pt x="1292" y="51"/>
                  </a:lnTo>
                  <a:lnTo>
                    <a:pt x="1230" y="64"/>
                  </a:lnTo>
                  <a:lnTo>
                    <a:pt x="1168" y="82"/>
                  </a:lnTo>
                  <a:lnTo>
                    <a:pt x="1107" y="102"/>
                  </a:lnTo>
                  <a:lnTo>
                    <a:pt x="1048" y="126"/>
                  </a:lnTo>
                  <a:lnTo>
                    <a:pt x="990" y="154"/>
                  </a:lnTo>
                  <a:lnTo>
                    <a:pt x="933" y="184"/>
                  </a:lnTo>
                  <a:lnTo>
                    <a:pt x="877" y="219"/>
                  </a:lnTo>
                  <a:lnTo>
                    <a:pt x="823" y="256"/>
                  </a:lnTo>
                  <a:lnTo>
                    <a:pt x="771" y="297"/>
                  </a:lnTo>
                  <a:lnTo>
                    <a:pt x="721" y="341"/>
                  </a:lnTo>
                  <a:lnTo>
                    <a:pt x="674" y="387"/>
                  </a:lnTo>
                  <a:lnTo>
                    <a:pt x="628" y="437"/>
                  </a:lnTo>
                  <a:lnTo>
                    <a:pt x="585" y="489"/>
                  </a:lnTo>
                  <a:lnTo>
                    <a:pt x="545" y="543"/>
                  </a:lnTo>
                  <a:lnTo>
                    <a:pt x="506" y="600"/>
                  </a:lnTo>
                  <a:lnTo>
                    <a:pt x="471" y="659"/>
                  </a:lnTo>
                  <a:lnTo>
                    <a:pt x="439" y="720"/>
                  </a:lnTo>
                  <a:lnTo>
                    <a:pt x="409" y="783"/>
                  </a:lnTo>
                  <a:lnTo>
                    <a:pt x="382" y="848"/>
                  </a:lnTo>
                  <a:lnTo>
                    <a:pt x="359" y="916"/>
                  </a:lnTo>
                  <a:lnTo>
                    <a:pt x="338" y="983"/>
                  </a:lnTo>
                  <a:lnTo>
                    <a:pt x="320" y="1052"/>
                  </a:lnTo>
                  <a:lnTo>
                    <a:pt x="306" y="1123"/>
                  </a:lnTo>
                  <a:lnTo>
                    <a:pt x="0" y="1159"/>
                  </a:lnTo>
                  <a:lnTo>
                    <a:pt x="431" y="1583"/>
                  </a:lnTo>
                  <a:lnTo>
                    <a:pt x="889" y="1050"/>
                  </a:lnTo>
                  <a:lnTo>
                    <a:pt x="583" y="1088"/>
                  </a:lnTo>
                  <a:lnTo>
                    <a:pt x="599" y="1015"/>
                  </a:lnTo>
                  <a:lnTo>
                    <a:pt x="617" y="943"/>
                  </a:lnTo>
                  <a:lnTo>
                    <a:pt x="639" y="873"/>
                  </a:lnTo>
                  <a:lnTo>
                    <a:pt x="663" y="805"/>
                  </a:lnTo>
                  <a:lnTo>
                    <a:pt x="692" y="738"/>
                  </a:lnTo>
                  <a:lnTo>
                    <a:pt x="724" y="672"/>
                  </a:lnTo>
                  <a:lnTo>
                    <a:pt x="758" y="610"/>
                  </a:lnTo>
                  <a:lnTo>
                    <a:pt x="796" y="549"/>
                  </a:lnTo>
                  <a:lnTo>
                    <a:pt x="836" y="490"/>
                  </a:lnTo>
                  <a:lnTo>
                    <a:pt x="879" y="435"/>
                  </a:lnTo>
                  <a:lnTo>
                    <a:pt x="925" y="382"/>
                  </a:lnTo>
                  <a:lnTo>
                    <a:pt x="973" y="331"/>
                  </a:lnTo>
                  <a:lnTo>
                    <a:pt x="1024" y="285"/>
                  </a:lnTo>
                  <a:lnTo>
                    <a:pt x="1077" y="241"/>
                  </a:lnTo>
                  <a:lnTo>
                    <a:pt x="1132" y="200"/>
                  </a:lnTo>
                  <a:lnTo>
                    <a:pt x="1188" y="164"/>
                  </a:lnTo>
                  <a:lnTo>
                    <a:pt x="1248" y="129"/>
                  </a:lnTo>
                  <a:lnTo>
                    <a:pt x="1307" y="100"/>
                  </a:lnTo>
                  <a:lnTo>
                    <a:pt x="1369" y="74"/>
                  </a:lnTo>
                  <a:lnTo>
                    <a:pt x="1431" y="51"/>
                  </a:lnTo>
                  <a:lnTo>
                    <a:pt x="1496" y="33"/>
                  </a:lnTo>
                  <a:lnTo>
                    <a:pt x="1496" y="33"/>
                  </a:lnTo>
                  <a:lnTo>
                    <a:pt x="1560" y="36"/>
                  </a:lnTo>
                  <a:lnTo>
                    <a:pt x="1626" y="42"/>
                  </a:lnTo>
                  <a:lnTo>
                    <a:pt x="1690" y="52"/>
                  </a:lnTo>
                  <a:lnTo>
                    <a:pt x="1754" y="65"/>
                  </a:lnTo>
                  <a:lnTo>
                    <a:pt x="1818" y="83"/>
                  </a:lnTo>
                  <a:lnTo>
                    <a:pt x="1880" y="104"/>
                  </a:lnTo>
                  <a:lnTo>
                    <a:pt x="1943" y="129"/>
                  </a:lnTo>
                  <a:lnTo>
                    <a:pt x="2004" y="157"/>
                  </a:lnTo>
                  <a:lnTo>
                    <a:pt x="2063" y="189"/>
                  </a:lnTo>
                  <a:lnTo>
                    <a:pt x="2121" y="225"/>
                  </a:lnTo>
                  <a:lnTo>
                    <a:pt x="2177" y="263"/>
                  </a:lnTo>
                  <a:lnTo>
                    <a:pt x="2231" y="305"/>
                  </a:lnTo>
                  <a:lnTo>
                    <a:pt x="2284" y="350"/>
                  </a:lnTo>
                  <a:lnTo>
                    <a:pt x="2334" y="398"/>
                  </a:lnTo>
                  <a:lnTo>
                    <a:pt x="2383" y="448"/>
                  </a:lnTo>
                  <a:lnTo>
                    <a:pt x="2430" y="502"/>
                  </a:lnTo>
                  <a:lnTo>
                    <a:pt x="2473" y="558"/>
                  </a:lnTo>
                  <a:lnTo>
                    <a:pt x="2514" y="617"/>
                  </a:lnTo>
                  <a:lnTo>
                    <a:pt x="2553" y="677"/>
                  </a:lnTo>
                  <a:lnTo>
                    <a:pt x="2589" y="740"/>
                  </a:lnTo>
                  <a:lnTo>
                    <a:pt x="2621" y="805"/>
                  </a:lnTo>
                  <a:lnTo>
                    <a:pt x="2651" y="871"/>
                  </a:lnTo>
                  <a:lnTo>
                    <a:pt x="2678" y="939"/>
                  </a:lnTo>
                  <a:lnTo>
                    <a:pt x="2702" y="1009"/>
                  </a:lnTo>
                  <a:lnTo>
                    <a:pt x="2722" y="1080"/>
                  </a:lnTo>
                  <a:lnTo>
                    <a:pt x="2739" y="1151"/>
                  </a:lnTo>
                  <a:lnTo>
                    <a:pt x="2753" y="1223"/>
                  </a:lnTo>
                  <a:lnTo>
                    <a:pt x="2764" y="1296"/>
                  </a:lnTo>
                  <a:lnTo>
                    <a:pt x="3042" y="1262"/>
                  </a:lnTo>
                </a:path>
              </a:pathLst>
            </a:custGeom>
            <a:solidFill>
              <a:srgbClr val="006935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9" name="Freeform 17"/>
            <p:cNvSpPr>
              <a:spLocks noChangeArrowheads="1"/>
            </p:cNvSpPr>
            <p:nvPr/>
          </p:nvSpPr>
          <p:spPr bwMode="auto">
            <a:xfrm>
              <a:off x="1347" y="2732"/>
              <a:ext cx="32" cy="6"/>
            </a:xfrm>
            <a:custGeom>
              <a:avLst/>
              <a:gdLst/>
              <a:ahLst/>
              <a:cxnLst>
                <a:cxn ang="0">
                  <a:pos x="138" y="0"/>
                </a:cxn>
                <a:cxn ang="0">
                  <a:pos x="129" y="2"/>
                </a:cxn>
                <a:cxn ang="0">
                  <a:pos x="119" y="3"/>
                </a:cxn>
                <a:cxn ang="0">
                  <a:pos x="110" y="4"/>
                </a:cxn>
                <a:cxn ang="0">
                  <a:pos x="101" y="6"/>
                </a:cxn>
                <a:cxn ang="0">
                  <a:pos x="91" y="7"/>
                </a:cxn>
                <a:cxn ang="0">
                  <a:pos x="82" y="8"/>
                </a:cxn>
                <a:cxn ang="0">
                  <a:pos x="73" y="10"/>
                </a:cxn>
                <a:cxn ang="0">
                  <a:pos x="63" y="13"/>
                </a:cxn>
                <a:cxn ang="0">
                  <a:pos x="55" y="14"/>
                </a:cxn>
                <a:cxn ang="0">
                  <a:pos x="46" y="16"/>
                </a:cxn>
                <a:cxn ang="0">
                  <a:pos x="36" y="18"/>
                </a:cxn>
                <a:cxn ang="0">
                  <a:pos x="27" y="20"/>
                </a:cxn>
                <a:cxn ang="0">
                  <a:pos x="18" y="22"/>
                </a:cxn>
                <a:cxn ang="0">
                  <a:pos x="8" y="24"/>
                </a:cxn>
                <a:cxn ang="0">
                  <a:pos x="0" y="26"/>
                </a:cxn>
              </a:cxnLst>
              <a:rect l="0" t="0" r="r" b="b"/>
              <a:pathLst>
                <a:path w="139" h="27">
                  <a:moveTo>
                    <a:pt x="138" y="0"/>
                  </a:moveTo>
                  <a:lnTo>
                    <a:pt x="129" y="2"/>
                  </a:lnTo>
                  <a:lnTo>
                    <a:pt x="119" y="3"/>
                  </a:lnTo>
                  <a:lnTo>
                    <a:pt x="110" y="4"/>
                  </a:lnTo>
                  <a:lnTo>
                    <a:pt x="101" y="6"/>
                  </a:lnTo>
                  <a:lnTo>
                    <a:pt x="91" y="7"/>
                  </a:lnTo>
                  <a:lnTo>
                    <a:pt x="82" y="8"/>
                  </a:lnTo>
                  <a:lnTo>
                    <a:pt x="73" y="10"/>
                  </a:lnTo>
                  <a:lnTo>
                    <a:pt x="63" y="13"/>
                  </a:lnTo>
                  <a:lnTo>
                    <a:pt x="55" y="14"/>
                  </a:lnTo>
                  <a:lnTo>
                    <a:pt x="46" y="16"/>
                  </a:lnTo>
                  <a:lnTo>
                    <a:pt x="36" y="18"/>
                  </a:lnTo>
                  <a:lnTo>
                    <a:pt x="27" y="20"/>
                  </a:lnTo>
                  <a:lnTo>
                    <a:pt x="18" y="22"/>
                  </a:lnTo>
                  <a:lnTo>
                    <a:pt x="8" y="24"/>
                  </a:lnTo>
                  <a:lnTo>
                    <a:pt x="0" y="26"/>
                  </a:lnTo>
                </a:path>
              </a:pathLst>
            </a:cu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810" name="Group 18"/>
          <p:cNvGrpSpPr>
            <a:grpSpLocks/>
          </p:cNvGrpSpPr>
          <p:nvPr/>
        </p:nvGrpSpPr>
        <p:grpSpPr bwMode="auto">
          <a:xfrm>
            <a:off x="900113" y="5580063"/>
            <a:ext cx="1695450" cy="457200"/>
            <a:chOff x="567" y="3515"/>
            <a:chExt cx="1068" cy="288"/>
          </a:xfrm>
        </p:grpSpPr>
        <p:sp>
          <p:nvSpPr>
            <p:cNvPr id="33811" name="Text Box 19"/>
            <p:cNvSpPr txBox="1">
              <a:spLocks noChangeArrowheads="1"/>
            </p:cNvSpPr>
            <p:nvPr/>
          </p:nvSpPr>
          <p:spPr bwMode="auto">
            <a:xfrm>
              <a:off x="567" y="3515"/>
              <a:ext cx="1069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Vyvíjí se </a:t>
              </a:r>
              <a:r>
                <a:rPr lang="cs-CZ" b="0">
                  <a:solidFill>
                    <a:srgbClr val="CC3300"/>
                  </a:solidFill>
                </a:rPr>
                <a:t>ateroskleróza</a:t>
              </a:r>
            </a:p>
          </p:txBody>
        </p:sp>
      </p:grp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651000" y="2033588"/>
            <a:ext cx="1588" cy="36353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1651000" y="3851275"/>
            <a:ext cx="1588" cy="36353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>
            <a:off x="2535238" y="1887538"/>
            <a:ext cx="8858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>
            <a:off x="3421063" y="1887538"/>
            <a:ext cx="1587" cy="36353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3816" name="Group 24"/>
          <p:cNvGrpSpPr>
            <a:grpSpLocks/>
          </p:cNvGrpSpPr>
          <p:nvPr/>
        </p:nvGrpSpPr>
        <p:grpSpPr bwMode="auto">
          <a:xfrm>
            <a:off x="2767013" y="2233613"/>
            <a:ext cx="1335087" cy="274637"/>
            <a:chOff x="1743" y="1407"/>
            <a:chExt cx="841" cy="173"/>
          </a:xfrm>
        </p:grpSpPr>
        <p:sp>
          <p:nvSpPr>
            <p:cNvPr id="33817" name="Text Box 25"/>
            <p:cNvSpPr txBox="1">
              <a:spLocks noChangeArrowheads="1"/>
            </p:cNvSpPr>
            <p:nvPr/>
          </p:nvSpPr>
          <p:spPr bwMode="auto">
            <a:xfrm>
              <a:off x="1743" y="1407"/>
              <a:ext cx="842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00000"/>
                  </a:solidFill>
                </a:rPr>
                <a:t>Játra</a:t>
              </a:r>
            </a:p>
          </p:txBody>
        </p:sp>
      </p:grpSp>
      <p:grpSp>
        <p:nvGrpSpPr>
          <p:cNvPr id="33818" name="Group 26"/>
          <p:cNvGrpSpPr>
            <a:grpSpLocks/>
          </p:cNvGrpSpPr>
          <p:nvPr/>
        </p:nvGrpSpPr>
        <p:grpSpPr bwMode="auto">
          <a:xfrm>
            <a:off x="2719388" y="3433763"/>
            <a:ext cx="1695450" cy="274637"/>
            <a:chOff x="1713" y="2163"/>
            <a:chExt cx="1068" cy="173"/>
          </a:xfrm>
        </p:grpSpPr>
        <p:sp>
          <p:nvSpPr>
            <p:cNvPr id="33819" name="Text Box 27"/>
            <p:cNvSpPr txBox="1">
              <a:spLocks noChangeArrowheads="1"/>
            </p:cNvSpPr>
            <p:nvPr/>
          </p:nvSpPr>
          <p:spPr bwMode="auto">
            <a:xfrm>
              <a:off x="1713" y="2163"/>
              <a:ext cx="1069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00000"/>
                  </a:solidFill>
                </a:rPr>
                <a:t>krev</a:t>
              </a:r>
            </a:p>
          </p:txBody>
        </p:sp>
      </p:grpSp>
      <p:sp>
        <p:nvSpPr>
          <p:cNvPr id="33820" name="Line 28"/>
          <p:cNvSpPr>
            <a:spLocks noChangeShapeType="1"/>
          </p:cNvSpPr>
          <p:nvPr/>
        </p:nvSpPr>
        <p:spPr bwMode="auto">
          <a:xfrm>
            <a:off x="3421063" y="3087688"/>
            <a:ext cx="1587" cy="36353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3014663" y="3833813"/>
            <a:ext cx="1695450" cy="274637"/>
            <a:chOff x="1899" y="2415"/>
            <a:chExt cx="1068" cy="173"/>
          </a:xfrm>
        </p:grpSpPr>
        <p:sp>
          <p:nvSpPr>
            <p:cNvPr id="33822" name="Text Box 30"/>
            <p:cNvSpPr txBox="1">
              <a:spLocks noChangeArrowheads="1"/>
            </p:cNvSpPr>
            <p:nvPr/>
          </p:nvSpPr>
          <p:spPr bwMode="auto">
            <a:xfrm>
              <a:off x="1899" y="2415"/>
              <a:ext cx="1069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Lipoproteiny</a:t>
              </a:r>
            </a:p>
          </p:txBody>
        </p:sp>
      </p:grpSp>
      <p:grpSp>
        <p:nvGrpSpPr>
          <p:cNvPr id="33823" name="Group 31"/>
          <p:cNvGrpSpPr>
            <a:grpSpLocks/>
          </p:cNvGrpSpPr>
          <p:nvPr/>
        </p:nvGrpSpPr>
        <p:grpSpPr bwMode="auto">
          <a:xfrm>
            <a:off x="3125788" y="4365927"/>
            <a:ext cx="1014445" cy="216248"/>
            <a:chOff x="1969" y="2750"/>
            <a:chExt cx="832" cy="128"/>
          </a:xfrm>
        </p:grpSpPr>
        <p:sp>
          <p:nvSpPr>
            <p:cNvPr id="33824" name="Text Box 32"/>
            <p:cNvSpPr txBox="1">
              <a:spLocks noChangeArrowheads="1"/>
            </p:cNvSpPr>
            <p:nvPr/>
          </p:nvSpPr>
          <p:spPr bwMode="auto">
            <a:xfrm>
              <a:off x="1969" y="2750"/>
              <a:ext cx="832" cy="1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 dirty="0" smtClean="0">
                  <a:solidFill>
                    <a:srgbClr val="000000"/>
                  </a:solidFill>
                </a:rPr>
                <a:t>glukóza</a:t>
              </a:r>
              <a:endParaRPr lang="cs-CZ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3825" name="Group 33"/>
          <p:cNvGrpSpPr>
            <a:grpSpLocks/>
          </p:cNvGrpSpPr>
          <p:nvPr/>
        </p:nvGrpSpPr>
        <p:grpSpPr bwMode="auto">
          <a:xfrm>
            <a:off x="179388" y="179389"/>
            <a:ext cx="8647112" cy="1161380"/>
            <a:chOff x="113" y="113"/>
            <a:chExt cx="5447" cy="1085"/>
          </a:xfrm>
        </p:grpSpPr>
        <p:sp>
          <p:nvSpPr>
            <p:cNvPr id="33826" name="Text Box 34"/>
            <p:cNvSpPr txBox="1">
              <a:spLocks noChangeArrowheads="1"/>
            </p:cNvSpPr>
            <p:nvPr/>
          </p:nvSpPr>
          <p:spPr bwMode="auto">
            <a:xfrm>
              <a:off x="113" y="113"/>
              <a:ext cx="5448" cy="108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10000"/>
                </a:lnSpc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Proč vysoká hladina cholesterolu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není </a:t>
              </a:r>
              <a:r>
                <a:rPr lang="cs-CZ" sz="2800" b="0" dirty="0">
                  <a:solidFill>
                    <a:srgbClr val="CC0000"/>
                  </a:solidFill>
                </a:rPr>
                <a:t>původní příčinou aterosklerózy</a:t>
              </a:r>
            </a:p>
            <a:p>
              <a:pPr algn="ctr">
                <a:lnSpc>
                  <a:spcPct val="110000"/>
                </a:lnSpc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8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33827" name="Group 35"/>
          <p:cNvGrpSpPr>
            <a:grpSpLocks/>
          </p:cNvGrpSpPr>
          <p:nvPr/>
        </p:nvGrpSpPr>
        <p:grpSpPr bwMode="auto">
          <a:xfrm>
            <a:off x="703263" y="2209800"/>
            <a:ext cx="608012" cy="531813"/>
            <a:chOff x="443" y="1392"/>
            <a:chExt cx="383" cy="335"/>
          </a:xfrm>
        </p:grpSpPr>
        <p:sp>
          <p:nvSpPr>
            <p:cNvPr id="33828" name="Freeform 36"/>
            <p:cNvSpPr>
              <a:spLocks noChangeArrowheads="1"/>
            </p:cNvSpPr>
            <p:nvPr/>
          </p:nvSpPr>
          <p:spPr bwMode="auto">
            <a:xfrm>
              <a:off x="443" y="1392"/>
              <a:ext cx="384" cy="336"/>
            </a:xfrm>
            <a:custGeom>
              <a:avLst/>
              <a:gdLst/>
              <a:ahLst/>
              <a:cxnLst>
                <a:cxn ang="0">
                  <a:pos x="847" y="0"/>
                </a:cxn>
                <a:cxn ang="0">
                  <a:pos x="1694" y="741"/>
                </a:cxn>
                <a:cxn ang="0">
                  <a:pos x="847" y="1482"/>
                </a:cxn>
                <a:cxn ang="0">
                  <a:pos x="0" y="741"/>
                </a:cxn>
                <a:cxn ang="0">
                  <a:pos x="847" y="0"/>
                </a:cxn>
              </a:cxnLst>
              <a:rect l="0" t="0" r="r" b="b"/>
              <a:pathLst>
                <a:path w="1695" h="1483">
                  <a:moveTo>
                    <a:pt x="847" y="0"/>
                  </a:moveTo>
                  <a:cubicBezTo>
                    <a:pt x="1327" y="0"/>
                    <a:pt x="1694" y="321"/>
                    <a:pt x="1694" y="741"/>
                  </a:cubicBezTo>
                  <a:cubicBezTo>
                    <a:pt x="1694" y="1161"/>
                    <a:pt x="1327" y="1482"/>
                    <a:pt x="847" y="1482"/>
                  </a:cubicBezTo>
                  <a:cubicBezTo>
                    <a:pt x="367" y="1482"/>
                    <a:pt x="0" y="1161"/>
                    <a:pt x="0" y="741"/>
                  </a:cubicBezTo>
                  <a:cubicBezTo>
                    <a:pt x="0" y="321"/>
                    <a:pt x="367" y="0"/>
                    <a:pt x="847" y="0"/>
                  </a:cubicBezTo>
                </a:path>
              </a:pathLst>
            </a:custGeom>
            <a:solidFill>
              <a:srgbClr val="00964B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829" name="Group 37"/>
          <p:cNvGrpSpPr>
            <a:grpSpLocks/>
          </p:cNvGrpSpPr>
          <p:nvPr/>
        </p:nvGrpSpPr>
        <p:grpSpPr bwMode="auto">
          <a:xfrm>
            <a:off x="855663" y="2286000"/>
            <a:ext cx="303212" cy="366713"/>
            <a:chOff x="539" y="1440"/>
            <a:chExt cx="191" cy="231"/>
          </a:xfrm>
        </p:grpSpPr>
        <p:sp>
          <p:nvSpPr>
            <p:cNvPr id="33830" name="Text Box 38"/>
            <p:cNvSpPr txBox="1">
              <a:spLocks noChangeArrowheads="1"/>
            </p:cNvSpPr>
            <p:nvPr/>
          </p:nvSpPr>
          <p:spPr bwMode="auto">
            <a:xfrm>
              <a:off x="539" y="1440"/>
              <a:ext cx="192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FF3366"/>
                  </a:solidFill>
                </a:rPr>
                <a:t>1</a:t>
              </a:r>
            </a:p>
          </p:txBody>
        </p:sp>
      </p:grpSp>
      <p:grpSp>
        <p:nvGrpSpPr>
          <p:cNvPr id="33831" name="Group 39"/>
          <p:cNvGrpSpPr>
            <a:grpSpLocks/>
          </p:cNvGrpSpPr>
          <p:nvPr/>
        </p:nvGrpSpPr>
        <p:grpSpPr bwMode="auto">
          <a:xfrm>
            <a:off x="3903663" y="2057400"/>
            <a:ext cx="608012" cy="531813"/>
            <a:chOff x="2459" y="1296"/>
            <a:chExt cx="383" cy="335"/>
          </a:xfrm>
        </p:grpSpPr>
        <p:sp>
          <p:nvSpPr>
            <p:cNvPr id="33832" name="Freeform 40"/>
            <p:cNvSpPr>
              <a:spLocks noChangeArrowheads="1"/>
            </p:cNvSpPr>
            <p:nvPr/>
          </p:nvSpPr>
          <p:spPr bwMode="auto">
            <a:xfrm>
              <a:off x="2459" y="1296"/>
              <a:ext cx="384" cy="336"/>
            </a:xfrm>
            <a:custGeom>
              <a:avLst/>
              <a:gdLst/>
              <a:ahLst/>
              <a:cxnLst>
                <a:cxn ang="0">
                  <a:pos x="847" y="0"/>
                </a:cxn>
                <a:cxn ang="0">
                  <a:pos x="1694" y="741"/>
                </a:cxn>
                <a:cxn ang="0">
                  <a:pos x="847" y="1482"/>
                </a:cxn>
                <a:cxn ang="0">
                  <a:pos x="0" y="741"/>
                </a:cxn>
                <a:cxn ang="0">
                  <a:pos x="847" y="0"/>
                </a:cxn>
              </a:cxnLst>
              <a:rect l="0" t="0" r="r" b="b"/>
              <a:pathLst>
                <a:path w="1695" h="1483">
                  <a:moveTo>
                    <a:pt x="847" y="0"/>
                  </a:moveTo>
                  <a:cubicBezTo>
                    <a:pt x="1327" y="0"/>
                    <a:pt x="1694" y="321"/>
                    <a:pt x="1694" y="741"/>
                  </a:cubicBezTo>
                  <a:cubicBezTo>
                    <a:pt x="1694" y="1161"/>
                    <a:pt x="1327" y="1482"/>
                    <a:pt x="847" y="1482"/>
                  </a:cubicBezTo>
                  <a:cubicBezTo>
                    <a:pt x="367" y="1482"/>
                    <a:pt x="0" y="1161"/>
                    <a:pt x="0" y="741"/>
                  </a:cubicBezTo>
                  <a:cubicBezTo>
                    <a:pt x="0" y="321"/>
                    <a:pt x="367" y="0"/>
                    <a:pt x="847" y="0"/>
                  </a:cubicBezTo>
                </a:path>
              </a:pathLst>
            </a:custGeom>
            <a:solidFill>
              <a:srgbClr val="00964B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833" name="Group 41"/>
          <p:cNvGrpSpPr>
            <a:grpSpLocks/>
          </p:cNvGrpSpPr>
          <p:nvPr/>
        </p:nvGrpSpPr>
        <p:grpSpPr bwMode="auto">
          <a:xfrm>
            <a:off x="4056063" y="2133600"/>
            <a:ext cx="303212" cy="366713"/>
            <a:chOff x="2555" y="1344"/>
            <a:chExt cx="191" cy="231"/>
          </a:xfrm>
        </p:grpSpPr>
        <p:sp>
          <p:nvSpPr>
            <p:cNvPr id="33834" name="Text Box 42"/>
            <p:cNvSpPr txBox="1">
              <a:spLocks noChangeArrowheads="1"/>
            </p:cNvSpPr>
            <p:nvPr/>
          </p:nvSpPr>
          <p:spPr bwMode="auto">
            <a:xfrm>
              <a:off x="2555" y="1344"/>
              <a:ext cx="192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FF3366"/>
                  </a:solidFill>
                </a:rPr>
                <a:t>2</a:t>
              </a:r>
            </a:p>
          </p:txBody>
        </p:sp>
      </p:grpSp>
      <p:grpSp>
        <p:nvGrpSpPr>
          <p:cNvPr id="33835" name="Group 43"/>
          <p:cNvGrpSpPr>
            <a:grpSpLocks/>
          </p:cNvGrpSpPr>
          <p:nvPr/>
        </p:nvGrpSpPr>
        <p:grpSpPr bwMode="auto">
          <a:xfrm>
            <a:off x="627063" y="4419600"/>
            <a:ext cx="608012" cy="531813"/>
            <a:chOff x="395" y="2784"/>
            <a:chExt cx="383" cy="335"/>
          </a:xfrm>
        </p:grpSpPr>
        <p:sp>
          <p:nvSpPr>
            <p:cNvPr id="33836" name="Freeform 44"/>
            <p:cNvSpPr>
              <a:spLocks noChangeArrowheads="1"/>
            </p:cNvSpPr>
            <p:nvPr/>
          </p:nvSpPr>
          <p:spPr bwMode="auto">
            <a:xfrm>
              <a:off x="395" y="2784"/>
              <a:ext cx="384" cy="336"/>
            </a:xfrm>
            <a:custGeom>
              <a:avLst/>
              <a:gdLst/>
              <a:ahLst/>
              <a:cxnLst>
                <a:cxn ang="0">
                  <a:pos x="846" y="0"/>
                </a:cxn>
                <a:cxn ang="0">
                  <a:pos x="1693" y="740"/>
                </a:cxn>
                <a:cxn ang="0">
                  <a:pos x="846" y="1481"/>
                </a:cxn>
                <a:cxn ang="0">
                  <a:pos x="0" y="740"/>
                </a:cxn>
                <a:cxn ang="0">
                  <a:pos x="846" y="0"/>
                </a:cxn>
              </a:cxnLst>
              <a:rect l="0" t="0" r="r" b="b"/>
              <a:pathLst>
                <a:path w="1694" h="1482">
                  <a:moveTo>
                    <a:pt x="846" y="0"/>
                  </a:moveTo>
                  <a:cubicBezTo>
                    <a:pt x="1326" y="0"/>
                    <a:pt x="1693" y="320"/>
                    <a:pt x="1693" y="740"/>
                  </a:cubicBezTo>
                  <a:cubicBezTo>
                    <a:pt x="1693" y="1160"/>
                    <a:pt x="1326" y="1481"/>
                    <a:pt x="846" y="1481"/>
                  </a:cubicBezTo>
                  <a:cubicBezTo>
                    <a:pt x="366" y="1481"/>
                    <a:pt x="0" y="1160"/>
                    <a:pt x="0" y="740"/>
                  </a:cubicBezTo>
                  <a:cubicBezTo>
                    <a:pt x="0" y="320"/>
                    <a:pt x="366" y="0"/>
                    <a:pt x="846" y="0"/>
                  </a:cubicBezTo>
                </a:path>
              </a:pathLst>
            </a:custGeom>
            <a:solidFill>
              <a:srgbClr val="00964B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837" name="Group 45"/>
          <p:cNvGrpSpPr>
            <a:grpSpLocks/>
          </p:cNvGrpSpPr>
          <p:nvPr/>
        </p:nvGrpSpPr>
        <p:grpSpPr bwMode="auto">
          <a:xfrm>
            <a:off x="779463" y="4495800"/>
            <a:ext cx="303212" cy="366713"/>
            <a:chOff x="491" y="2832"/>
            <a:chExt cx="191" cy="231"/>
          </a:xfrm>
        </p:grpSpPr>
        <p:sp>
          <p:nvSpPr>
            <p:cNvPr id="33838" name="Text Box 46"/>
            <p:cNvSpPr txBox="1">
              <a:spLocks noChangeArrowheads="1"/>
            </p:cNvSpPr>
            <p:nvPr/>
          </p:nvSpPr>
          <p:spPr bwMode="auto">
            <a:xfrm>
              <a:off x="491" y="2832"/>
              <a:ext cx="192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FF3366"/>
                  </a:solidFill>
                </a:rPr>
                <a:t>4</a:t>
              </a:r>
            </a:p>
          </p:txBody>
        </p:sp>
      </p:grpSp>
      <p:grpSp>
        <p:nvGrpSpPr>
          <p:cNvPr id="33839" name="Group 47"/>
          <p:cNvGrpSpPr>
            <a:grpSpLocks/>
          </p:cNvGrpSpPr>
          <p:nvPr/>
        </p:nvGrpSpPr>
        <p:grpSpPr bwMode="auto">
          <a:xfrm>
            <a:off x="3217863" y="4648200"/>
            <a:ext cx="608012" cy="531813"/>
            <a:chOff x="2027" y="2928"/>
            <a:chExt cx="383" cy="335"/>
          </a:xfrm>
        </p:grpSpPr>
        <p:sp>
          <p:nvSpPr>
            <p:cNvPr id="33840" name="Freeform 48"/>
            <p:cNvSpPr>
              <a:spLocks noChangeArrowheads="1"/>
            </p:cNvSpPr>
            <p:nvPr/>
          </p:nvSpPr>
          <p:spPr bwMode="auto">
            <a:xfrm>
              <a:off x="2027" y="2928"/>
              <a:ext cx="384" cy="336"/>
            </a:xfrm>
            <a:custGeom>
              <a:avLst/>
              <a:gdLst/>
              <a:ahLst/>
              <a:cxnLst>
                <a:cxn ang="0">
                  <a:pos x="847" y="0"/>
                </a:cxn>
                <a:cxn ang="0">
                  <a:pos x="1694" y="740"/>
                </a:cxn>
                <a:cxn ang="0">
                  <a:pos x="847" y="1481"/>
                </a:cxn>
                <a:cxn ang="0">
                  <a:pos x="0" y="740"/>
                </a:cxn>
                <a:cxn ang="0">
                  <a:pos x="847" y="0"/>
                </a:cxn>
              </a:cxnLst>
              <a:rect l="0" t="0" r="r" b="b"/>
              <a:pathLst>
                <a:path w="1695" h="1482">
                  <a:moveTo>
                    <a:pt x="847" y="0"/>
                  </a:moveTo>
                  <a:cubicBezTo>
                    <a:pt x="1327" y="0"/>
                    <a:pt x="1694" y="320"/>
                    <a:pt x="1694" y="740"/>
                  </a:cubicBezTo>
                  <a:cubicBezTo>
                    <a:pt x="1694" y="1160"/>
                    <a:pt x="1327" y="1481"/>
                    <a:pt x="847" y="1481"/>
                  </a:cubicBezTo>
                  <a:cubicBezTo>
                    <a:pt x="367" y="1481"/>
                    <a:pt x="0" y="1160"/>
                    <a:pt x="0" y="740"/>
                  </a:cubicBezTo>
                  <a:cubicBezTo>
                    <a:pt x="0" y="320"/>
                    <a:pt x="367" y="0"/>
                    <a:pt x="847" y="0"/>
                  </a:cubicBezTo>
                </a:path>
              </a:pathLst>
            </a:custGeom>
            <a:solidFill>
              <a:srgbClr val="00964B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841" name="Group 49"/>
          <p:cNvGrpSpPr>
            <a:grpSpLocks/>
          </p:cNvGrpSpPr>
          <p:nvPr/>
        </p:nvGrpSpPr>
        <p:grpSpPr bwMode="auto">
          <a:xfrm>
            <a:off x="3370263" y="4724400"/>
            <a:ext cx="303212" cy="366713"/>
            <a:chOff x="2123" y="2976"/>
            <a:chExt cx="191" cy="231"/>
          </a:xfrm>
        </p:grpSpPr>
        <p:sp>
          <p:nvSpPr>
            <p:cNvPr id="33842" name="Text Box 50"/>
            <p:cNvSpPr txBox="1">
              <a:spLocks noChangeArrowheads="1"/>
            </p:cNvSpPr>
            <p:nvPr/>
          </p:nvSpPr>
          <p:spPr bwMode="auto">
            <a:xfrm>
              <a:off x="2123" y="2976"/>
              <a:ext cx="192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FF3333"/>
                  </a:solidFill>
                </a:rPr>
                <a:t>3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7" name="Group 1"/>
          <p:cNvGrpSpPr>
            <a:grpSpLocks/>
          </p:cNvGrpSpPr>
          <p:nvPr/>
        </p:nvGrpSpPr>
        <p:grpSpPr bwMode="auto">
          <a:xfrm>
            <a:off x="-228601" y="188640"/>
            <a:ext cx="9372601" cy="1260476"/>
            <a:chOff x="-113" y="0"/>
            <a:chExt cx="5904" cy="794"/>
          </a:xfrm>
        </p:grpSpPr>
        <p:sp>
          <p:nvSpPr>
            <p:cNvPr id="34818" name="Text Box 2"/>
            <p:cNvSpPr txBox="1">
              <a:spLocks noChangeArrowheads="1"/>
            </p:cNvSpPr>
            <p:nvPr/>
          </p:nvSpPr>
          <p:spPr bwMode="auto">
            <a:xfrm>
              <a:off x="-113" y="0"/>
              <a:ext cx="5904" cy="7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8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Konec dogmatu o cholesterolu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a </a:t>
              </a:r>
              <a:r>
                <a:rPr lang="cs-CZ" sz="2800" b="0" dirty="0">
                  <a:solidFill>
                    <a:srgbClr val="CC0000"/>
                  </a:solidFill>
                </a:rPr>
                <a:t>o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srdečním</a:t>
              </a:r>
            </a:p>
            <a:p>
              <a:pPr algn="ctr">
                <a:lnSpc>
                  <a:spcPct val="8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 smtClean="0">
                  <a:solidFill>
                    <a:srgbClr val="CC0000"/>
                  </a:solidFill>
                </a:rPr>
                <a:t>infarktu </a:t>
              </a:r>
              <a:r>
                <a:rPr lang="cs-CZ" sz="2800" b="0" dirty="0">
                  <a:solidFill>
                    <a:srgbClr val="CC0000"/>
                  </a:solidFill>
                </a:rPr>
                <a:t>se nezadržitelně blíží</a:t>
              </a:r>
            </a:p>
            <a:p>
              <a:pPr algn="ctr">
                <a:lnSpc>
                  <a:spcPct val="8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8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34819" name="Group 3"/>
          <p:cNvGrpSpPr>
            <a:grpSpLocks/>
          </p:cNvGrpSpPr>
          <p:nvPr/>
        </p:nvGrpSpPr>
        <p:grpSpPr bwMode="auto">
          <a:xfrm>
            <a:off x="3886200" y="1293813"/>
            <a:ext cx="5027613" cy="4957762"/>
            <a:chOff x="2448" y="815"/>
            <a:chExt cx="3167" cy="3123"/>
          </a:xfrm>
        </p:grpSpPr>
        <p:sp>
          <p:nvSpPr>
            <p:cNvPr id="34820" name="AutoShape 4"/>
            <p:cNvSpPr>
              <a:spLocks noChangeArrowheads="1"/>
            </p:cNvSpPr>
            <p:nvPr/>
          </p:nvSpPr>
          <p:spPr bwMode="auto">
            <a:xfrm>
              <a:off x="2448" y="815"/>
              <a:ext cx="3168" cy="3124"/>
            </a:xfrm>
            <a:prstGeom prst="roundRect">
              <a:avLst>
                <a:gd name="adj" fmla="val 28"/>
              </a:avLst>
            </a:prstGeom>
            <a:solidFill>
              <a:srgbClr val="CC0000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821" name="Group 5"/>
          <p:cNvGrpSpPr>
            <a:grpSpLocks/>
          </p:cNvGrpSpPr>
          <p:nvPr/>
        </p:nvGrpSpPr>
        <p:grpSpPr bwMode="auto">
          <a:xfrm>
            <a:off x="4275138" y="3581400"/>
            <a:ext cx="4646612" cy="2428875"/>
            <a:chOff x="2693" y="2256"/>
            <a:chExt cx="2927" cy="1530"/>
          </a:xfrm>
        </p:grpSpPr>
        <p:sp>
          <p:nvSpPr>
            <p:cNvPr id="34822" name="Text Box 6"/>
            <p:cNvSpPr txBox="1">
              <a:spLocks noChangeArrowheads="1"/>
            </p:cNvSpPr>
            <p:nvPr/>
          </p:nvSpPr>
          <p:spPr bwMode="auto">
            <a:xfrm>
              <a:off x="2693" y="2256"/>
              <a:ext cx="2928" cy="15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74625" indent="-174625">
                <a:spcBef>
                  <a:spcPts val="1125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>
                  <a:solidFill>
                    <a:srgbClr val="FFFFFF"/>
                  </a:solidFill>
                </a:rPr>
                <a:t>U pacientů, kteří užívali tento preparát (STATINE) docházelo ke skoro dvojnásobně rychlejšímu ukládání nánosů v koronárních tepnách</a:t>
              </a:r>
            </a:p>
            <a:p>
              <a:pPr marL="174625" indent="-174625">
                <a:spcBef>
                  <a:spcPts val="1125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>
                  <a:solidFill>
                    <a:srgbClr val="FFFFFF"/>
                  </a:solidFill>
                </a:rPr>
                <a:t>Tuto alarmující skutečnost před veřejností farmaceutické koncerny zamlčovaly déle než rok, i když tento preparát užívalo skoro 5 miliónů lidí</a:t>
              </a:r>
            </a:p>
          </p:txBody>
        </p:sp>
      </p:grpSp>
      <p:grpSp>
        <p:nvGrpSpPr>
          <p:cNvPr id="34823" name="Group 7"/>
          <p:cNvGrpSpPr>
            <a:grpSpLocks/>
          </p:cNvGrpSpPr>
          <p:nvPr/>
        </p:nvGrpSpPr>
        <p:grpSpPr bwMode="auto">
          <a:xfrm>
            <a:off x="4191000" y="1520825"/>
            <a:ext cx="4646613" cy="1881188"/>
            <a:chOff x="2640" y="958"/>
            <a:chExt cx="2927" cy="1185"/>
          </a:xfrm>
        </p:grpSpPr>
        <p:sp>
          <p:nvSpPr>
            <p:cNvPr id="34824" name="Text Box 8"/>
            <p:cNvSpPr txBox="1">
              <a:spLocks noChangeArrowheads="1"/>
            </p:cNvSpPr>
            <p:nvPr/>
          </p:nvSpPr>
          <p:spPr bwMode="auto">
            <a:xfrm>
              <a:off x="2640" y="958"/>
              <a:ext cx="2928" cy="118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FFFFFF"/>
                  </a:solidFill>
                </a:rPr>
                <a:t>16. ledna 2008 utrpěl světový obraz vytvořený o cholesterolu další tvrdý úder. “New York Times “ informoval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veřejnost      </a:t>
              </a:r>
              <a:r>
                <a:rPr lang="cs-CZ" sz="1800" b="0" dirty="0">
                  <a:solidFill>
                    <a:srgbClr val="FFFFFF"/>
                  </a:solidFill>
                </a:rPr>
                <a:t>o klinické studii, kde testovali Cholesterin - Senker na 700 pacientech. </a:t>
              </a:r>
            </a:p>
            <a:p>
              <a:pPr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FFFFFF"/>
                  </a:solidFill>
                </a:rPr>
                <a:t>Výsledky byly otřesné:</a:t>
              </a:r>
            </a:p>
          </p:txBody>
        </p:sp>
      </p:grpSp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74813"/>
            <a:ext cx="3886200" cy="38147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1" name="Group 1"/>
          <p:cNvGrpSpPr>
            <a:grpSpLocks/>
          </p:cNvGrpSpPr>
          <p:nvPr/>
        </p:nvGrpSpPr>
        <p:grpSpPr bwMode="auto">
          <a:xfrm>
            <a:off x="0" y="900113"/>
            <a:ext cx="9142413" cy="719137"/>
            <a:chOff x="0" y="567"/>
            <a:chExt cx="5759" cy="453"/>
          </a:xfrm>
        </p:grpSpPr>
        <p:sp>
          <p:nvSpPr>
            <p:cNvPr id="35842" name="Text Box 2"/>
            <p:cNvSpPr txBox="1">
              <a:spLocks noChangeArrowheads="1"/>
            </p:cNvSpPr>
            <p:nvPr/>
          </p:nvSpPr>
          <p:spPr bwMode="auto">
            <a:xfrm>
              <a:off x="0" y="567"/>
              <a:ext cx="5760" cy="4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Zajímavé otázky kardiologie</a:t>
              </a:r>
            </a:p>
          </p:txBody>
        </p:sp>
      </p:grpSp>
      <p:grpSp>
        <p:nvGrpSpPr>
          <p:cNvPr id="35843" name="Group 3"/>
          <p:cNvGrpSpPr>
            <a:grpSpLocks/>
          </p:cNvGrpSpPr>
          <p:nvPr/>
        </p:nvGrpSpPr>
        <p:grpSpPr bwMode="auto">
          <a:xfrm>
            <a:off x="1130300" y="2339975"/>
            <a:ext cx="6608763" cy="3059113"/>
            <a:chOff x="712" y="1474"/>
            <a:chExt cx="4163" cy="1927"/>
          </a:xfrm>
        </p:grpSpPr>
        <p:sp>
          <p:nvSpPr>
            <p:cNvPr id="35844" name="Text Box 4"/>
            <p:cNvSpPr txBox="1">
              <a:spLocks noChangeArrowheads="1"/>
            </p:cNvSpPr>
            <p:nvPr/>
          </p:nvSpPr>
          <p:spPr bwMode="auto">
            <a:xfrm>
              <a:off x="712" y="1474"/>
              <a:ext cx="4164" cy="19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marL="606425" indent="-606425">
                <a:lnSpc>
                  <a:spcPct val="90000"/>
                </a:lnSpc>
                <a:spcBef>
                  <a:spcPts val="2100"/>
                </a:spcBef>
                <a:buFont typeface="Times New Roman" pitchFamily="16" charset="0"/>
                <a:buAutoNum type="arabicPeriod"/>
                <a:tabLst>
                  <a:tab pos="606425" algn="l"/>
                  <a:tab pos="1054100" algn="l"/>
                  <a:tab pos="1503363" algn="l"/>
                  <a:tab pos="1952625" algn="l"/>
                  <a:tab pos="2401888" algn="l"/>
                  <a:tab pos="2851150" algn="l"/>
                  <a:tab pos="3300413" algn="l"/>
                  <a:tab pos="3749675" algn="l"/>
                  <a:tab pos="4198938" algn="l"/>
                  <a:tab pos="4648200" algn="l"/>
                  <a:tab pos="5097463" algn="l"/>
                  <a:tab pos="5546725" algn="l"/>
                  <a:tab pos="5995988" algn="l"/>
                  <a:tab pos="6445250" algn="l"/>
                  <a:tab pos="6894513" algn="l"/>
                  <a:tab pos="7343775" algn="l"/>
                  <a:tab pos="7793038" algn="l"/>
                  <a:tab pos="8242300" algn="l"/>
                  <a:tab pos="8691563" algn="l"/>
                  <a:tab pos="9140825" algn="l"/>
                  <a:tab pos="9590088" algn="l"/>
                </a:tabLst>
              </a:pPr>
              <a:r>
                <a:rPr lang="cs-CZ" sz="2400" b="0" dirty="0">
                  <a:solidFill>
                    <a:srgbClr val="C00000"/>
                  </a:solidFill>
                </a:rPr>
                <a:t>Proč </a:t>
              </a:r>
              <a:r>
                <a:rPr lang="cs-CZ" sz="2400" b="0" dirty="0">
                  <a:solidFill>
                    <a:srgbClr val="000000"/>
                  </a:solidFill>
                </a:rPr>
                <a:t>onemocníme na aterosklerózu tepen a nikoli na aterosklerózu žil ?</a:t>
              </a:r>
            </a:p>
            <a:p>
              <a:pPr marL="606425" indent="-606425">
                <a:lnSpc>
                  <a:spcPct val="90000"/>
                </a:lnSpc>
                <a:spcBef>
                  <a:spcPts val="2100"/>
                </a:spcBef>
                <a:buFont typeface="Times New Roman" pitchFamily="16" charset="0"/>
                <a:buAutoNum type="arabicPeriod"/>
                <a:tabLst>
                  <a:tab pos="606425" algn="l"/>
                  <a:tab pos="1054100" algn="l"/>
                  <a:tab pos="1503363" algn="l"/>
                  <a:tab pos="1952625" algn="l"/>
                  <a:tab pos="2401888" algn="l"/>
                  <a:tab pos="2851150" algn="l"/>
                  <a:tab pos="3300413" algn="l"/>
                  <a:tab pos="3749675" algn="l"/>
                  <a:tab pos="4198938" algn="l"/>
                  <a:tab pos="4648200" algn="l"/>
                  <a:tab pos="5097463" algn="l"/>
                  <a:tab pos="5546725" algn="l"/>
                  <a:tab pos="5995988" algn="l"/>
                  <a:tab pos="6445250" algn="l"/>
                  <a:tab pos="6894513" algn="l"/>
                  <a:tab pos="7343775" algn="l"/>
                  <a:tab pos="7793038" algn="l"/>
                  <a:tab pos="8242300" algn="l"/>
                  <a:tab pos="8691563" algn="l"/>
                  <a:tab pos="9140825" algn="l"/>
                  <a:tab pos="9590088" algn="l"/>
                </a:tabLst>
              </a:pPr>
              <a:r>
                <a:rPr lang="cs-CZ" sz="2400" b="0" dirty="0">
                  <a:solidFill>
                    <a:srgbClr val="C00000"/>
                  </a:solidFill>
                </a:rPr>
                <a:t>Proč </a:t>
              </a:r>
              <a:r>
                <a:rPr lang="cs-CZ" sz="2400" b="0" dirty="0">
                  <a:solidFill>
                    <a:srgbClr val="000000"/>
                  </a:solidFill>
                </a:rPr>
                <a:t>dostáváme srdeční </a:t>
              </a:r>
              <a:r>
                <a:rPr lang="cs-CZ" sz="2400" b="0" dirty="0" smtClean="0">
                  <a:solidFill>
                    <a:srgbClr val="000000"/>
                  </a:solidFill>
                </a:rPr>
                <a:t>infarkt, nikoli </a:t>
              </a:r>
              <a:r>
                <a:rPr lang="cs-CZ" sz="2400" b="0" dirty="0">
                  <a:solidFill>
                    <a:srgbClr val="000000"/>
                  </a:solidFill>
                </a:rPr>
                <a:t>nosní nebo ušní ?</a:t>
              </a:r>
            </a:p>
            <a:p>
              <a:pPr marL="606425" indent="-606425">
                <a:lnSpc>
                  <a:spcPct val="90000"/>
                </a:lnSpc>
                <a:spcBef>
                  <a:spcPts val="2100"/>
                </a:spcBef>
                <a:buFont typeface="Times New Roman" pitchFamily="16" charset="0"/>
                <a:buAutoNum type="arabicPeriod"/>
                <a:tabLst>
                  <a:tab pos="606425" algn="l"/>
                  <a:tab pos="1054100" algn="l"/>
                  <a:tab pos="1503363" algn="l"/>
                  <a:tab pos="1952625" algn="l"/>
                  <a:tab pos="2401888" algn="l"/>
                  <a:tab pos="2851150" algn="l"/>
                  <a:tab pos="3300413" algn="l"/>
                  <a:tab pos="3749675" algn="l"/>
                  <a:tab pos="4198938" algn="l"/>
                  <a:tab pos="4648200" algn="l"/>
                  <a:tab pos="5097463" algn="l"/>
                  <a:tab pos="5546725" algn="l"/>
                  <a:tab pos="5995988" algn="l"/>
                  <a:tab pos="6445250" algn="l"/>
                  <a:tab pos="6894513" algn="l"/>
                  <a:tab pos="7343775" algn="l"/>
                  <a:tab pos="7793038" algn="l"/>
                  <a:tab pos="8242300" algn="l"/>
                  <a:tab pos="8691563" algn="l"/>
                  <a:tab pos="9140825" algn="l"/>
                  <a:tab pos="9590088" algn="l"/>
                </a:tabLst>
              </a:pPr>
              <a:r>
                <a:rPr lang="cs-CZ" sz="2400" b="0" dirty="0">
                  <a:solidFill>
                    <a:srgbClr val="C00000"/>
                  </a:solidFill>
                </a:rPr>
                <a:t>Proč </a:t>
              </a:r>
              <a:r>
                <a:rPr lang="cs-CZ" sz="2400" b="0" dirty="0">
                  <a:solidFill>
                    <a:srgbClr val="000000"/>
                  </a:solidFill>
                </a:rPr>
                <a:t>právě lidé, když zvířata srdeční infarkt neznají?</a:t>
              </a:r>
            </a:p>
          </p:txBody>
        </p:sp>
      </p:grp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5759450" y="5786438"/>
            <a:ext cx="2519363" cy="333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0">
                <a:solidFill>
                  <a:srgbClr val="000000"/>
                </a:solidFill>
              </a:rPr>
              <a:t>Zde jsou 3 odpovědi: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5" name="Group 1"/>
          <p:cNvGrpSpPr>
            <a:grpSpLocks/>
          </p:cNvGrpSpPr>
          <p:nvPr/>
        </p:nvGrpSpPr>
        <p:grpSpPr bwMode="auto">
          <a:xfrm>
            <a:off x="373063" y="452438"/>
            <a:ext cx="8456612" cy="625475"/>
            <a:chOff x="235" y="285"/>
            <a:chExt cx="5327" cy="394"/>
          </a:xfrm>
        </p:grpSpPr>
        <p:sp>
          <p:nvSpPr>
            <p:cNvPr id="36866" name="Text Box 2"/>
            <p:cNvSpPr txBox="1">
              <a:spLocks noChangeArrowheads="1"/>
            </p:cNvSpPr>
            <p:nvPr/>
          </p:nvSpPr>
          <p:spPr bwMode="auto">
            <a:xfrm>
              <a:off x="235" y="285"/>
              <a:ext cx="5328" cy="39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 smtClean="0">
                  <a:solidFill>
                    <a:srgbClr val="CC0000"/>
                  </a:solidFill>
                </a:rPr>
                <a:t>1. Proč </a:t>
              </a:r>
              <a:r>
                <a:rPr lang="cs-CZ" sz="2800" b="0" dirty="0">
                  <a:solidFill>
                    <a:srgbClr val="CC0000"/>
                  </a:solidFill>
                </a:rPr>
                <a:t>nedostaneme sklerózu žil</a:t>
              </a:r>
            </a:p>
          </p:txBody>
        </p:sp>
      </p:grpSp>
      <p:grpSp>
        <p:nvGrpSpPr>
          <p:cNvPr id="36867" name="Group 3"/>
          <p:cNvGrpSpPr>
            <a:grpSpLocks/>
          </p:cNvGrpSpPr>
          <p:nvPr/>
        </p:nvGrpSpPr>
        <p:grpSpPr bwMode="auto">
          <a:xfrm>
            <a:off x="503238" y="1524000"/>
            <a:ext cx="2085975" cy="4341813"/>
            <a:chOff x="317" y="960"/>
            <a:chExt cx="1314" cy="2735"/>
          </a:xfrm>
        </p:grpSpPr>
        <p:grpSp>
          <p:nvGrpSpPr>
            <p:cNvPr id="36868" name="Group 4"/>
            <p:cNvGrpSpPr>
              <a:grpSpLocks/>
            </p:cNvGrpSpPr>
            <p:nvPr/>
          </p:nvGrpSpPr>
          <p:grpSpPr bwMode="auto">
            <a:xfrm>
              <a:off x="317" y="960"/>
              <a:ext cx="1314" cy="2735"/>
              <a:chOff x="317" y="960"/>
              <a:chExt cx="1314" cy="2735"/>
            </a:xfrm>
          </p:grpSpPr>
          <p:sp>
            <p:nvSpPr>
              <p:cNvPr id="36869" name="AutoShape 5"/>
              <p:cNvSpPr>
                <a:spLocks noChangeArrowheads="1"/>
              </p:cNvSpPr>
              <p:nvPr/>
            </p:nvSpPr>
            <p:spPr bwMode="auto">
              <a:xfrm>
                <a:off x="317" y="960"/>
                <a:ext cx="1315" cy="2736"/>
              </a:xfrm>
              <a:prstGeom prst="roundRect">
                <a:avLst>
                  <a:gd name="adj" fmla="val 74"/>
                </a:avLst>
              </a:prstGeom>
              <a:solidFill>
                <a:srgbClr val="FFFFFF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3687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6" y="1289"/>
              <a:ext cx="1157" cy="97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6871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5" y="2613"/>
              <a:ext cx="1052" cy="10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2891605" y="1628775"/>
            <a:ext cx="5784851" cy="1855788"/>
            <a:chOff x="1746" y="1026"/>
            <a:chExt cx="3644" cy="1169"/>
          </a:xfrm>
        </p:grpSpPr>
        <p:sp>
          <p:nvSpPr>
            <p:cNvPr id="36873" name="Text Box 9"/>
            <p:cNvSpPr txBox="1">
              <a:spLocks noChangeArrowheads="1"/>
            </p:cNvSpPr>
            <p:nvPr/>
          </p:nvSpPr>
          <p:spPr bwMode="auto">
            <a:xfrm>
              <a:off x="1746" y="1026"/>
              <a:ext cx="3644" cy="11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00000"/>
                  </a:solidFill>
                </a:rPr>
                <a:t>Ateroskleróza </a:t>
              </a:r>
              <a:r>
                <a:rPr lang="cs-CZ" sz="1800" b="0" dirty="0">
                  <a:solidFill>
                    <a:srgbClr val="000000"/>
                  </a:solidFill>
                </a:rPr>
                <a:t>je hlavní příčinou poruch krevního oběhu. Přitom se obvykle nevyskytuje kornatění žil. 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00000"/>
                  </a:solidFill>
                </a:rPr>
                <a:t>Ke kornatění žil </a:t>
              </a:r>
              <a:r>
                <a:rPr lang="cs-CZ" sz="1800" b="0" dirty="0">
                  <a:solidFill>
                    <a:srgbClr val="000000"/>
                  </a:solidFill>
                </a:rPr>
                <a:t>dochází jen tehdy, kdy je žíla namáhána jako koronární bypass a je pod vysokým krevním tlakem.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6874" name="Group 10"/>
          <p:cNvGrpSpPr>
            <a:grpSpLocks/>
          </p:cNvGrpSpPr>
          <p:nvPr/>
        </p:nvGrpSpPr>
        <p:grpSpPr bwMode="auto">
          <a:xfrm>
            <a:off x="503238" y="1600200"/>
            <a:ext cx="2055812" cy="457200"/>
            <a:chOff x="317" y="1008"/>
            <a:chExt cx="1295" cy="288"/>
          </a:xfrm>
        </p:grpSpPr>
        <p:sp>
          <p:nvSpPr>
            <p:cNvPr id="36875" name="Text Box 11"/>
            <p:cNvSpPr txBox="1">
              <a:spLocks noChangeArrowheads="1"/>
            </p:cNvSpPr>
            <p:nvPr/>
          </p:nvSpPr>
          <p:spPr bwMode="auto">
            <a:xfrm>
              <a:off x="317" y="1008"/>
              <a:ext cx="1296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Kornatění tepen</a:t>
              </a:r>
              <a:br>
                <a:rPr lang="cs-CZ" b="0">
                  <a:solidFill>
                    <a:srgbClr val="000000"/>
                  </a:solidFill>
                </a:rPr>
              </a:br>
              <a:r>
                <a:rPr lang="cs-CZ" b="0">
                  <a:solidFill>
                    <a:srgbClr val="000000"/>
                  </a:solidFill>
                </a:rPr>
                <a:t>- hlavní příčina smrti</a:t>
              </a:r>
            </a:p>
          </p:txBody>
        </p:sp>
      </p:grpSp>
      <p:grpSp>
        <p:nvGrpSpPr>
          <p:cNvPr id="36876" name="Group 12"/>
          <p:cNvGrpSpPr>
            <a:grpSpLocks/>
          </p:cNvGrpSpPr>
          <p:nvPr/>
        </p:nvGrpSpPr>
        <p:grpSpPr bwMode="auto">
          <a:xfrm>
            <a:off x="503238" y="3810000"/>
            <a:ext cx="2055812" cy="457200"/>
            <a:chOff x="317" y="2400"/>
            <a:chExt cx="1295" cy="288"/>
          </a:xfrm>
        </p:grpSpPr>
        <p:sp>
          <p:nvSpPr>
            <p:cNvPr id="36877" name="Text Box 13"/>
            <p:cNvSpPr txBox="1">
              <a:spLocks noChangeArrowheads="1"/>
            </p:cNvSpPr>
            <p:nvPr/>
          </p:nvSpPr>
          <p:spPr bwMode="auto">
            <a:xfrm>
              <a:off x="317" y="2400"/>
              <a:ext cx="1296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Kornatění žil                      - není neznámo</a:t>
              </a:r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2895600" y="3933825"/>
            <a:ext cx="5707063" cy="1993900"/>
            <a:chOff x="1824" y="2478"/>
            <a:chExt cx="3595" cy="1256"/>
          </a:xfrm>
        </p:grpSpPr>
        <p:sp>
          <p:nvSpPr>
            <p:cNvPr id="36879" name="Freeform 15"/>
            <p:cNvSpPr>
              <a:spLocks noChangeArrowheads="1"/>
            </p:cNvSpPr>
            <p:nvPr/>
          </p:nvSpPr>
          <p:spPr bwMode="auto">
            <a:xfrm>
              <a:off x="1824" y="2478"/>
              <a:ext cx="3595" cy="12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54" y="0"/>
                </a:cxn>
                <a:cxn ang="0">
                  <a:pos x="15854" y="5539"/>
                </a:cxn>
                <a:cxn ang="0">
                  <a:pos x="0" y="5539"/>
                </a:cxn>
                <a:cxn ang="0">
                  <a:pos x="0" y="0"/>
                </a:cxn>
              </a:cxnLst>
              <a:rect l="0" t="0" r="r" b="b"/>
              <a:pathLst>
                <a:path w="15855" h="5540">
                  <a:moveTo>
                    <a:pt x="0" y="0"/>
                  </a:moveTo>
                  <a:lnTo>
                    <a:pt x="15854" y="0"/>
                  </a:lnTo>
                  <a:lnTo>
                    <a:pt x="15854" y="5539"/>
                  </a:lnTo>
                  <a:lnTo>
                    <a:pt x="0" y="5539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0" name="Text Box 16"/>
            <p:cNvSpPr txBox="1">
              <a:spLocks noChangeArrowheads="1"/>
            </p:cNvSpPr>
            <p:nvPr/>
          </p:nvSpPr>
          <p:spPr bwMode="auto">
            <a:xfrm>
              <a:off x="1824" y="2478"/>
              <a:ext cx="3595" cy="117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FFFFFF"/>
                  </a:solidFill>
                </a:rPr>
                <a:t>Pokud by byl cholesterol příčinou kornatění, </a:t>
              </a:r>
              <a:br>
                <a:rPr lang="cs-CZ" sz="1800" b="0" dirty="0">
                  <a:solidFill>
                    <a:srgbClr val="FFFFFF"/>
                  </a:solidFill>
                </a:rPr>
              </a:br>
              <a:r>
                <a:rPr lang="cs-CZ" sz="1800" b="0" dirty="0">
                  <a:solidFill>
                    <a:srgbClr val="FFFFFF"/>
                  </a:solidFill>
                </a:rPr>
                <a:t>musely by být usazeniny nejen v tepnách, ale i v žílách.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FFFFFF"/>
                </a:solidFill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 smtClean="0">
                  <a:solidFill>
                    <a:srgbClr val="FFFFFF"/>
                  </a:solidFill>
                </a:rPr>
                <a:t>Cholesterol </a:t>
              </a:r>
              <a:r>
                <a:rPr lang="cs-CZ" sz="1800" b="0" dirty="0">
                  <a:solidFill>
                    <a:srgbClr val="FFFFFF"/>
                  </a:solidFill>
                </a:rPr>
                <a:t>nikdy není původní příčinou srdečního infarktu.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33" name="Group 21"/>
          <p:cNvGrpSpPr>
            <a:grpSpLocks/>
          </p:cNvGrpSpPr>
          <p:nvPr/>
        </p:nvGrpSpPr>
        <p:grpSpPr bwMode="auto">
          <a:xfrm>
            <a:off x="1043608" y="5733256"/>
            <a:ext cx="6962775" cy="720080"/>
            <a:chOff x="664" y="3795"/>
            <a:chExt cx="4386" cy="191"/>
          </a:xfrm>
        </p:grpSpPr>
        <p:sp>
          <p:nvSpPr>
            <p:cNvPr id="38934" name="Text Box 22"/>
            <p:cNvSpPr txBox="1">
              <a:spLocks noChangeArrowheads="1"/>
            </p:cNvSpPr>
            <p:nvPr/>
          </p:nvSpPr>
          <p:spPr bwMode="auto">
            <a:xfrm>
              <a:off x="664" y="3795"/>
              <a:ext cx="438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Ohroženy jsou pouze tkáně s velkými nároky na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elasticitu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 smtClean="0">
                  <a:solidFill>
                    <a:srgbClr val="000000"/>
                  </a:solidFill>
                </a:rPr>
                <a:t>Extrémní nároky na pružnost, jinak hrozí praskání</a:t>
              </a:r>
              <a:endParaRPr lang="cs-CZ" sz="20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5" name="Skupina 24"/>
          <p:cNvGrpSpPr/>
          <p:nvPr/>
        </p:nvGrpSpPr>
        <p:grpSpPr>
          <a:xfrm>
            <a:off x="179512" y="1124744"/>
            <a:ext cx="8386763" cy="4175125"/>
            <a:chOff x="184150" y="1412875"/>
            <a:chExt cx="8386763" cy="4175125"/>
          </a:xfrm>
        </p:grpSpPr>
        <p:grpSp>
          <p:nvGrpSpPr>
            <p:cNvPr id="38915" name="Group 3"/>
            <p:cNvGrpSpPr>
              <a:grpSpLocks/>
            </p:cNvGrpSpPr>
            <p:nvPr/>
          </p:nvGrpSpPr>
          <p:grpSpPr bwMode="auto">
            <a:xfrm>
              <a:off x="571500" y="1412875"/>
              <a:ext cx="7999413" cy="4175125"/>
              <a:chOff x="360" y="890"/>
              <a:chExt cx="5039" cy="2630"/>
            </a:xfrm>
          </p:grpSpPr>
          <p:sp>
            <p:nvSpPr>
              <p:cNvPr id="38916" name="AutoShape 4"/>
              <p:cNvSpPr>
                <a:spLocks noChangeArrowheads="1"/>
              </p:cNvSpPr>
              <p:nvPr/>
            </p:nvSpPr>
            <p:spPr bwMode="auto">
              <a:xfrm>
                <a:off x="360" y="890"/>
                <a:ext cx="5040" cy="2631"/>
              </a:xfrm>
              <a:prstGeom prst="roundRect">
                <a:avLst>
                  <a:gd name="adj" fmla="val 37"/>
                </a:avLst>
              </a:prstGeom>
              <a:solidFill>
                <a:srgbClr val="F6E0A2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38917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5950" y="1989138"/>
              <a:ext cx="2682875" cy="30480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38918" name="Group 6"/>
            <p:cNvGrpSpPr>
              <a:grpSpLocks/>
            </p:cNvGrpSpPr>
            <p:nvPr/>
          </p:nvGrpSpPr>
          <p:grpSpPr bwMode="auto">
            <a:xfrm>
              <a:off x="184150" y="1446213"/>
              <a:ext cx="3348038" cy="860425"/>
              <a:chOff x="116" y="911"/>
              <a:chExt cx="2109" cy="542"/>
            </a:xfrm>
          </p:grpSpPr>
          <p:sp>
            <p:nvSpPr>
              <p:cNvPr id="38919" name="Text Box 7"/>
              <p:cNvSpPr txBox="1">
                <a:spLocks noChangeArrowheads="1"/>
              </p:cNvSpPr>
              <p:nvPr/>
            </p:nvSpPr>
            <p:spPr bwMode="auto">
              <a:xfrm>
                <a:off x="116" y="911"/>
                <a:ext cx="2110" cy="5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12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2000" b="0">
                    <a:solidFill>
                      <a:srgbClr val="0026A0"/>
                    </a:solidFill>
                  </a:rPr>
                  <a:t> Fáze plnění</a:t>
                </a:r>
              </a:p>
              <a:p>
                <a:pPr algn="ctr">
                  <a:spcBef>
                    <a:spcPts val="12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2000" b="0">
                    <a:solidFill>
                      <a:srgbClr val="0026A0"/>
                    </a:solidFill>
                  </a:rPr>
                  <a:t> </a:t>
                </a:r>
              </a:p>
            </p:txBody>
          </p:sp>
        </p:grpSp>
        <p:grpSp>
          <p:nvGrpSpPr>
            <p:cNvPr id="38920" name="Group 8"/>
            <p:cNvGrpSpPr>
              <a:grpSpLocks/>
            </p:cNvGrpSpPr>
            <p:nvPr/>
          </p:nvGrpSpPr>
          <p:grpSpPr bwMode="auto">
            <a:xfrm>
              <a:off x="687388" y="4983163"/>
              <a:ext cx="2619375" cy="530225"/>
              <a:chOff x="433" y="3139"/>
              <a:chExt cx="1650" cy="334"/>
            </a:xfrm>
          </p:grpSpPr>
          <p:sp>
            <p:nvSpPr>
              <p:cNvPr id="38921" name="Text Box 9"/>
              <p:cNvSpPr txBox="1">
                <a:spLocks noChangeArrowheads="1"/>
              </p:cNvSpPr>
              <p:nvPr/>
            </p:nvSpPr>
            <p:spPr bwMode="auto">
              <a:xfrm>
                <a:off x="433" y="3139"/>
                <a:ext cx="1651" cy="33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ct val="90000"/>
                  </a:lnSpc>
                  <a:spcBef>
                    <a:spcPts val="100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1600" b="0">
                    <a:solidFill>
                      <a:srgbClr val="000000"/>
                    </a:solidFill>
                  </a:rPr>
                  <a:t>Koronární artérie okrouhlá a otevřená </a:t>
                </a:r>
              </a:p>
            </p:txBody>
          </p:sp>
        </p:grpSp>
        <p:pic>
          <p:nvPicPr>
            <p:cNvPr id="38922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88063" y="2060575"/>
              <a:ext cx="1857375" cy="29352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38923" name="Group 11"/>
            <p:cNvGrpSpPr>
              <a:grpSpLocks/>
            </p:cNvGrpSpPr>
            <p:nvPr/>
          </p:nvGrpSpPr>
          <p:grpSpPr bwMode="auto">
            <a:xfrm>
              <a:off x="5422900" y="1446213"/>
              <a:ext cx="3141663" cy="396875"/>
              <a:chOff x="3416" y="911"/>
              <a:chExt cx="1979" cy="250"/>
            </a:xfrm>
          </p:grpSpPr>
          <p:sp>
            <p:nvSpPr>
              <p:cNvPr id="38924" name="Text Box 12"/>
              <p:cNvSpPr txBox="1">
                <a:spLocks noChangeArrowheads="1"/>
              </p:cNvSpPr>
              <p:nvPr/>
            </p:nvSpPr>
            <p:spPr bwMode="auto">
              <a:xfrm>
                <a:off x="3416" y="911"/>
                <a:ext cx="198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12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2000" b="0">
                    <a:solidFill>
                      <a:srgbClr val="0026A0"/>
                    </a:solidFill>
                  </a:rPr>
                  <a:t>Fáze výtlaku</a:t>
                </a:r>
              </a:p>
            </p:txBody>
          </p:sp>
        </p:grpSp>
        <p:grpSp>
          <p:nvGrpSpPr>
            <p:cNvPr id="38925" name="Group 13"/>
            <p:cNvGrpSpPr>
              <a:grpSpLocks/>
            </p:cNvGrpSpPr>
            <p:nvPr/>
          </p:nvGrpSpPr>
          <p:grpSpPr bwMode="auto">
            <a:xfrm>
              <a:off x="6016625" y="4983163"/>
              <a:ext cx="2379663" cy="530225"/>
              <a:chOff x="3790" y="3139"/>
              <a:chExt cx="1499" cy="334"/>
            </a:xfrm>
          </p:grpSpPr>
          <p:sp>
            <p:nvSpPr>
              <p:cNvPr id="38926" name="Text Box 14"/>
              <p:cNvSpPr txBox="1">
                <a:spLocks noChangeArrowheads="1"/>
              </p:cNvSpPr>
              <p:nvPr/>
            </p:nvSpPr>
            <p:spPr bwMode="auto">
              <a:xfrm>
                <a:off x="3790" y="3139"/>
                <a:ext cx="1500" cy="33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ct val="90000"/>
                  </a:lnSpc>
                  <a:spcBef>
                    <a:spcPts val="100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1600" b="0">
                    <a:solidFill>
                      <a:srgbClr val="000000"/>
                    </a:solidFill>
                  </a:rPr>
                  <a:t>Koronární artérie stažená</a:t>
                </a:r>
              </a:p>
            </p:txBody>
          </p:sp>
        </p:grpSp>
        <p:grpSp>
          <p:nvGrpSpPr>
            <p:cNvPr id="38927" name="Group 15"/>
            <p:cNvGrpSpPr>
              <a:grpSpLocks/>
            </p:cNvGrpSpPr>
            <p:nvPr/>
          </p:nvGrpSpPr>
          <p:grpSpPr bwMode="auto">
            <a:xfrm>
              <a:off x="3838575" y="3860800"/>
              <a:ext cx="1617663" cy="968375"/>
              <a:chOff x="2418" y="2432"/>
              <a:chExt cx="1019" cy="610"/>
            </a:xfrm>
          </p:grpSpPr>
          <p:sp>
            <p:nvSpPr>
              <p:cNvPr id="38928" name="Text Box 16"/>
              <p:cNvSpPr txBox="1">
                <a:spLocks noChangeArrowheads="1"/>
              </p:cNvSpPr>
              <p:nvPr/>
            </p:nvSpPr>
            <p:spPr bwMode="auto">
              <a:xfrm>
                <a:off x="2418" y="2432"/>
                <a:ext cx="1020" cy="61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ct val="90000"/>
                  </a:lnSpc>
                  <a:spcBef>
                    <a:spcPts val="100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1600" b="0">
                    <a:solidFill>
                      <a:srgbClr val="000000"/>
                    </a:solidFill>
                  </a:rPr>
                  <a:t>Zvětšené koronární artérie </a:t>
                </a:r>
                <a:br>
                  <a:rPr lang="cs-CZ" sz="1600" b="0">
                    <a:solidFill>
                      <a:srgbClr val="000000"/>
                    </a:solidFill>
                  </a:rPr>
                </a:br>
                <a:r>
                  <a:rPr lang="cs-CZ" sz="1600" b="0">
                    <a:solidFill>
                      <a:srgbClr val="000000"/>
                    </a:solidFill>
                  </a:rPr>
                  <a:t>(průřez)</a:t>
                </a:r>
              </a:p>
            </p:txBody>
          </p:sp>
        </p:grpSp>
        <p:grpSp>
          <p:nvGrpSpPr>
            <p:cNvPr id="38929" name="Group 17"/>
            <p:cNvGrpSpPr>
              <a:grpSpLocks/>
            </p:cNvGrpSpPr>
            <p:nvPr/>
          </p:nvGrpSpPr>
          <p:grpSpPr bwMode="auto">
            <a:xfrm>
              <a:off x="5897563" y="3979863"/>
              <a:ext cx="1427162" cy="223837"/>
              <a:chOff x="3715" y="2507"/>
              <a:chExt cx="899" cy="141"/>
            </a:xfrm>
          </p:grpSpPr>
          <p:sp>
            <p:nvSpPr>
              <p:cNvPr id="38930" name="Freeform 18"/>
              <p:cNvSpPr>
                <a:spLocks noChangeArrowheads="1"/>
              </p:cNvSpPr>
              <p:nvPr/>
            </p:nvSpPr>
            <p:spPr bwMode="auto">
              <a:xfrm>
                <a:off x="3715" y="2507"/>
                <a:ext cx="901" cy="142"/>
              </a:xfrm>
              <a:custGeom>
                <a:avLst/>
                <a:gdLst/>
                <a:ahLst/>
                <a:cxnLst>
                  <a:cxn ang="0">
                    <a:pos x="0" y="156"/>
                  </a:cxn>
                  <a:cxn ang="0">
                    <a:pos x="2977" y="156"/>
                  </a:cxn>
                  <a:cxn ang="0">
                    <a:pos x="2977" y="0"/>
                  </a:cxn>
                  <a:cxn ang="0">
                    <a:pos x="3970" y="313"/>
                  </a:cxn>
                  <a:cxn ang="0">
                    <a:pos x="2977" y="627"/>
                  </a:cxn>
                  <a:cxn ang="0">
                    <a:pos x="2977" y="470"/>
                  </a:cxn>
                  <a:cxn ang="0">
                    <a:pos x="0" y="470"/>
                  </a:cxn>
                  <a:cxn ang="0">
                    <a:pos x="0" y="156"/>
                  </a:cxn>
                </a:cxnLst>
                <a:rect l="0" t="0" r="r" b="b"/>
                <a:pathLst>
                  <a:path w="3971" h="628">
                    <a:moveTo>
                      <a:pt x="0" y="156"/>
                    </a:moveTo>
                    <a:lnTo>
                      <a:pt x="2977" y="156"/>
                    </a:lnTo>
                    <a:lnTo>
                      <a:pt x="2977" y="0"/>
                    </a:lnTo>
                    <a:lnTo>
                      <a:pt x="3970" y="313"/>
                    </a:lnTo>
                    <a:lnTo>
                      <a:pt x="2977" y="627"/>
                    </a:lnTo>
                    <a:lnTo>
                      <a:pt x="2977" y="470"/>
                    </a:lnTo>
                    <a:lnTo>
                      <a:pt x="0" y="470"/>
                    </a:lnTo>
                    <a:lnTo>
                      <a:pt x="0" y="156"/>
                    </a:lnTo>
                  </a:path>
                </a:pathLst>
              </a:custGeom>
              <a:solidFill>
                <a:srgbClr val="000000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8931" name="Group 19"/>
            <p:cNvGrpSpPr>
              <a:grpSpLocks/>
            </p:cNvGrpSpPr>
            <p:nvPr/>
          </p:nvGrpSpPr>
          <p:grpSpPr bwMode="auto">
            <a:xfrm>
              <a:off x="2528888" y="3979863"/>
              <a:ext cx="1052512" cy="223837"/>
              <a:chOff x="1593" y="2507"/>
              <a:chExt cx="663" cy="141"/>
            </a:xfrm>
          </p:grpSpPr>
          <p:sp>
            <p:nvSpPr>
              <p:cNvPr id="38932" name="Freeform 20"/>
              <p:cNvSpPr>
                <a:spLocks noChangeArrowheads="1"/>
              </p:cNvSpPr>
              <p:nvPr/>
            </p:nvSpPr>
            <p:spPr bwMode="auto">
              <a:xfrm>
                <a:off x="1593" y="2507"/>
                <a:ext cx="664" cy="142"/>
              </a:xfrm>
              <a:custGeom>
                <a:avLst/>
                <a:gdLst/>
                <a:ahLst/>
                <a:cxnLst>
                  <a:cxn ang="0">
                    <a:pos x="2929" y="156"/>
                  </a:cxn>
                  <a:cxn ang="0">
                    <a:pos x="733" y="156"/>
                  </a:cxn>
                  <a:cxn ang="0">
                    <a:pos x="733" y="0"/>
                  </a:cxn>
                  <a:cxn ang="0">
                    <a:pos x="0" y="313"/>
                  </a:cxn>
                  <a:cxn ang="0">
                    <a:pos x="733" y="627"/>
                  </a:cxn>
                  <a:cxn ang="0">
                    <a:pos x="733" y="470"/>
                  </a:cxn>
                  <a:cxn ang="0">
                    <a:pos x="2929" y="470"/>
                  </a:cxn>
                  <a:cxn ang="0">
                    <a:pos x="2929" y="156"/>
                  </a:cxn>
                </a:cxnLst>
                <a:rect l="0" t="0" r="r" b="b"/>
                <a:pathLst>
                  <a:path w="2930" h="628">
                    <a:moveTo>
                      <a:pt x="2929" y="156"/>
                    </a:moveTo>
                    <a:lnTo>
                      <a:pt x="733" y="156"/>
                    </a:lnTo>
                    <a:lnTo>
                      <a:pt x="733" y="0"/>
                    </a:lnTo>
                    <a:lnTo>
                      <a:pt x="0" y="313"/>
                    </a:lnTo>
                    <a:lnTo>
                      <a:pt x="733" y="627"/>
                    </a:lnTo>
                    <a:lnTo>
                      <a:pt x="733" y="470"/>
                    </a:lnTo>
                    <a:lnTo>
                      <a:pt x="2929" y="470"/>
                    </a:lnTo>
                    <a:lnTo>
                      <a:pt x="2929" y="156"/>
                    </a:lnTo>
                  </a:path>
                </a:pathLst>
              </a:custGeom>
              <a:solidFill>
                <a:srgbClr val="000000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38935" name="Picture 2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59225" y="1619250"/>
              <a:ext cx="1524000" cy="17526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89" name="Group 1"/>
          <p:cNvGrpSpPr>
            <a:grpSpLocks/>
          </p:cNvGrpSpPr>
          <p:nvPr/>
        </p:nvGrpSpPr>
        <p:grpSpPr bwMode="auto">
          <a:xfrm>
            <a:off x="4932041" y="1027336"/>
            <a:ext cx="4046538" cy="5354638"/>
            <a:chOff x="3120" y="694"/>
            <a:chExt cx="2549" cy="3373"/>
          </a:xfrm>
        </p:grpSpPr>
        <p:sp>
          <p:nvSpPr>
            <p:cNvPr id="37890" name="AutoShape 2"/>
            <p:cNvSpPr>
              <a:spLocks noChangeArrowheads="1"/>
            </p:cNvSpPr>
            <p:nvPr/>
          </p:nvSpPr>
          <p:spPr bwMode="auto">
            <a:xfrm>
              <a:off x="3120" y="694"/>
              <a:ext cx="2549" cy="3373"/>
            </a:xfrm>
            <a:prstGeom prst="roundRect">
              <a:avLst>
                <a:gd name="adj" fmla="val 37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6363" y="1244600"/>
            <a:ext cx="3600450" cy="2536825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/>
        </p:spPr>
      </p:pic>
      <p:grpSp>
        <p:nvGrpSpPr>
          <p:cNvPr id="37892" name="Group 4"/>
          <p:cNvGrpSpPr>
            <a:grpSpLocks/>
          </p:cNvGrpSpPr>
          <p:nvPr/>
        </p:nvGrpSpPr>
        <p:grpSpPr bwMode="auto">
          <a:xfrm>
            <a:off x="5097463" y="3860348"/>
            <a:ext cx="4046538" cy="2707159"/>
            <a:chOff x="3211" y="2439"/>
            <a:chExt cx="2549" cy="1515"/>
          </a:xfrm>
        </p:grpSpPr>
        <p:sp>
          <p:nvSpPr>
            <p:cNvPr id="37893" name="Text Box 5"/>
            <p:cNvSpPr txBox="1">
              <a:spLocks noChangeArrowheads="1"/>
            </p:cNvSpPr>
            <p:nvPr/>
          </p:nvSpPr>
          <p:spPr bwMode="auto">
            <a:xfrm>
              <a:off x="3211" y="2439"/>
              <a:ext cx="2549" cy="15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Model zahradní hadice</a:t>
              </a:r>
            </a:p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Představte si koronární artérii srdce, jako zahradní hadici. </a:t>
              </a:r>
            </a:p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Stahováním srdečního svalu je artérie denně napumpována a stlačena 100000krát. </a:t>
              </a:r>
            </a:p>
            <a:p>
              <a:pPr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 smtClean="0">
                  <a:solidFill>
                    <a:srgbClr val="CC0000"/>
                  </a:solidFill>
                </a:rPr>
                <a:t>Zda bude hadice propouštět vodu </a:t>
              </a:r>
              <a:r>
                <a:rPr lang="cs-CZ" sz="1600" b="0" dirty="0">
                  <a:solidFill>
                    <a:srgbClr val="CC0000"/>
                  </a:solidFill>
                </a:rPr>
                <a:t>a jak dlouho 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vydrží, </a:t>
              </a:r>
              <a:r>
                <a:rPr lang="cs-CZ" sz="1600" b="0" i="1" dirty="0" smtClean="0">
                  <a:solidFill>
                    <a:srgbClr val="CC0000"/>
                  </a:solidFill>
                </a:rPr>
                <a:t>závisí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  jen </a:t>
              </a:r>
              <a:r>
                <a:rPr lang="cs-CZ" sz="1600" b="0" dirty="0">
                  <a:solidFill>
                    <a:srgbClr val="CC0000"/>
                  </a:solidFill>
                </a:rPr>
                <a:t>na 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její </a:t>
              </a:r>
              <a:r>
                <a:rPr lang="cs-CZ" sz="1600" b="0" u="sng" dirty="0" smtClean="0">
                  <a:solidFill>
                    <a:srgbClr val="CC0000"/>
                  </a:solidFill>
                </a:rPr>
                <a:t>elasticitě</a:t>
              </a:r>
              <a:r>
                <a:rPr lang="cs-CZ" sz="1400" b="0" dirty="0" smtClean="0">
                  <a:solidFill>
                    <a:srgbClr val="CC0000"/>
                  </a:solidFill>
                </a:rPr>
                <a:t>.</a:t>
              </a:r>
              <a:endParaRPr lang="cs-CZ" sz="14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37894" name="Group 6"/>
          <p:cNvGrpSpPr>
            <a:grpSpLocks/>
          </p:cNvGrpSpPr>
          <p:nvPr/>
        </p:nvGrpSpPr>
        <p:grpSpPr bwMode="auto">
          <a:xfrm>
            <a:off x="609600" y="366713"/>
            <a:ext cx="7923213" cy="711200"/>
            <a:chOff x="384" y="231"/>
            <a:chExt cx="4991" cy="448"/>
          </a:xfrm>
        </p:grpSpPr>
        <p:sp>
          <p:nvSpPr>
            <p:cNvPr id="37895" name="Text Box 7"/>
            <p:cNvSpPr txBox="1">
              <a:spLocks noChangeArrowheads="1"/>
            </p:cNvSpPr>
            <p:nvPr/>
          </p:nvSpPr>
          <p:spPr bwMode="auto">
            <a:xfrm>
              <a:off x="384" y="231"/>
              <a:ext cx="4992" cy="4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 smtClean="0">
                  <a:solidFill>
                    <a:srgbClr val="CC0000"/>
                  </a:solidFill>
                </a:rPr>
                <a:t>2. Proč </a:t>
              </a:r>
              <a:r>
                <a:rPr lang="cs-CZ" sz="2800" b="0" dirty="0">
                  <a:solidFill>
                    <a:srgbClr val="CC0000"/>
                  </a:solidFill>
                </a:rPr>
                <a:t>nedostáváme nosní infarkt</a:t>
              </a:r>
              <a:r>
                <a:rPr lang="cs-CZ" b="0" dirty="0">
                  <a:solidFill>
                    <a:srgbClr val="CC0000"/>
                  </a:solidFill>
                </a:rPr>
                <a:t>  </a:t>
              </a:r>
              <a:endParaRPr lang="cs-CZ" sz="28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37896" name="Group 8"/>
          <p:cNvGrpSpPr>
            <a:grpSpLocks/>
          </p:cNvGrpSpPr>
          <p:nvPr/>
        </p:nvGrpSpPr>
        <p:grpSpPr bwMode="auto">
          <a:xfrm>
            <a:off x="420689" y="2781301"/>
            <a:ext cx="4656138" cy="3248025"/>
            <a:chOff x="265" y="1752"/>
            <a:chExt cx="2933" cy="2046"/>
          </a:xfrm>
        </p:grpSpPr>
        <p:sp>
          <p:nvSpPr>
            <p:cNvPr id="37897" name="Text Box 9"/>
            <p:cNvSpPr txBox="1">
              <a:spLocks noChangeArrowheads="1"/>
            </p:cNvSpPr>
            <p:nvPr/>
          </p:nvSpPr>
          <p:spPr bwMode="auto">
            <a:xfrm>
              <a:off x="265" y="1752"/>
              <a:ext cx="2933" cy="204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457200" indent="-457200">
                <a:lnSpc>
                  <a:spcPct val="110000"/>
                </a:lnSpc>
                <a:spcBef>
                  <a:spcPts val="1125"/>
                </a:spcBef>
                <a:buClr>
                  <a:srgbClr val="CC0000"/>
                </a:buClr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Faktor 1: Oslabení stěn artérie</a:t>
              </a:r>
              <a:r>
                <a:rPr lang="cs-CZ" sz="1800" b="0" dirty="0" smtClean="0">
                  <a:solidFill>
                    <a:srgbClr val="CC0000"/>
                  </a:solidFill>
                </a:rPr>
                <a:t>.  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 </a:t>
              </a:r>
              <a:r>
                <a:rPr lang="cs-CZ" sz="1800" b="0" dirty="0">
                  <a:solidFill>
                    <a:srgbClr val="000000"/>
                  </a:solidFill>
                </a:rPr>
                <a:t>Nedostatek buněčných živin vede 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      </a:t>
              </a:r>
              <a:r>
                <a:rPr lang="cs-CZ" sz="1800" b="0" dirty="0">
                  <a:solidFill>
                    <a:srgbClr val="000000"/>
                  </a:solidFill>
                </a:rPr>
                <a:t>k oslabení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fukce cév</a:t>
              </a:r>
              <a:r>
                <a:rPr lang="cs-CZ" sz="1800" b="0" dirty="0">
                  <a:solidFill>
                    <a:srgbClr val="000000"/>
                  </a:solidFill>
                </a:rPr>
                <a:t>.</a:t>
              </a:r>
            </a:p>
            <a:p>
              <a:pPr marL="457200" indent="-457200">
                <a:lnSpc>
                  <a:spcPct val="110000"/>
                </a:lnSpc>
                <a:spcBef>
                  <a:spcPts val="1125"/>
                </a:spcBef>
                <a:buClr>
                  <a:srgbClr val="CC0000"/>
                </a:buClr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Faktor 2: </a:t>
              </a:r>
              <a:r>
                <a:rPr lang="cs-CZ" sz="1800" b="0" dirty="0" smtClean="0">
                  <a:solidFill>
                    <a:srgbClr val="CC0000"/>
                  </a:solidFill>
                </a:rPr>
                <a:t>Mechanické namáhání.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 </a:t>
              </a:r>
              <a:r>
                <a:rPr lang="cs-CZ" sz="1800" b="0" dirty="0">
                  <a:solidFill>
                    <a:srgbClr val="000000"/>
                  </a:solidFill>
                </a:rPr>
                <a:t/>
              </a:r>
              <a:br>
                <a:rPr lang="cs-CZ" sz="1800" b="0" dirty="0">
                  <a:solidFill>
                    <a:srgbClr val="000000"/>
                  </a:solidFill>
                </a:rPr>
              </a:br>
              <a:r>
                <a:rPr lang="cs-CZ" sz="1800" b="0" dirty="0">
                  <a:solidFill>
                    <a:srgbClr val="000000"/>
                  </a:solidFill>
                </a:rPr>
                <a:t>Srdce bije denně více než 100 000 krát. Kvůli této stálé činnosti je úsek 30ti cm koronární artérie nejvíce zatíženou částí celého cévního oběhového systému.</a:t>
              </a:r>
            </a:p>
            <a:p>
              <a:pPr marL="457200" indent="-457200">
                <a:lnSpc>
                  <a:spcPct val="110000"/>
                </a:lnSpc>
                <a:spcBef>
                  <a:spcPts val="1125"/>
                </a:spcBef>
                <a:buClr>
                  <a:srgbClr val="CC0000"/>
                </a:buClr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endParaRPr lang="cs-CZ" sz="18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7898" name="Group 10"/>
          <p:cNvGrpSpPr>
            <a:grpSpLocks/>
          </p:cNvGrpSpPr>
          <p:nvPr/>
        </p:nvGrpSpPr>
        <p:grpSpPr bwMode="auto">
          <a:xfrm>
            <a:off x="395536" y="1268760"/>
            <a:ext cx="4418013" cy="1393329"/>
            <a:chOff x="240" y="738"/>
            <a:chExt cx="2783" cy="1185"/>
          </a:xfrm>
        </p:grpSpPr>
        <p:sp>
          <p:nvSpPr>
            <p:cNvPr id="37899" name="Text Box 11"/>
            <p:cNvSpPr txBox="1">
              <a:spLocks noChangeArrowheads="1"/>
            </p:cNvSpPr>
            <p:nvPr/>
          </p:nvSpPr>
          <p:spPr bwMode="auto">
            <a:xfrm>
              <a:off x="240" y="738"/>
              <a:ext cx="2784" cy="118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 smtClean="0">
                <a:solidFill>
                  <a:srgbClr val="000000"/>
                </a:solidFill>
              </a:endParaRPr>
            </a:p>
            <a:p>
              <a:pPr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 smtClean="0">
                  <a:solidFill>
                    <a:srgbClr val="000000"/>
                  </a:solidFill>
                </a:rPr>
                <a:t>Základem </a:t>
              </a:r>
              <a:r>
                <a:rPr lang="cs-CZ" sz="1800" b="0" dirty="0">
                  <a:solidFill>
                    <a:srgbClr val="000000"/>
                  </a:solidFill>
                </a:rPr>
                <a:t>pro vznik srdečního infarktu je souhra dvou faktorů: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71600"/>
            <a:ext cx="3875088" cy="258445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pic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457200" y="276225"/>
            <a:ext cx="8228013" cy="982663"/>
            <a:chOff x="288" y="174"/>
            <a:chExt cx="5183" cy="619"/>
          </a:xfrm>
        </p:grpSpPr>
        <p:sp>
          <p:nvSpPr>
            <p:cNvPr id="39939" name="AutoShape 3"/>
            <p:cNvSpPr>
              <a:spLocks noChangeArrowheads="1"/>
            </p:cNvSpPr>
            <p:nvPr/>
          </p:nvSpPr>
          <p:spPr bwMode="auto">
            <a:xfrm>
              <a:off x="288" y="174"/>
              <a:ext cx="5184" cy="620"/>
            </a:xfrm>
            <a:prstGeom prst="roundRect">
              <a:avLst>
                <a:gd name="adj" fmla="val 15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0" name="Text Box 4"/>
            <p:cNvSpPr txBox="1">
              <a:spLocks noChangeArrowheads="1"/>
            </p:cNvSpPr>
            <p:nvPr/>
          </p:nvSpPr>
          <p:spPr bwMode="auto">
            <a:xfrm>
              <a:off x="288" y="174"/>
              <a:ext cx="5184" cy="3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 smtClean="0">
                  <a:solidFill>
                    <a:srgbClr val="CC0000"/>
                  </a:solidFill>
                </a:rPr>
                <a:t>3. Proč </a:t>
              </a:r>
              <a:r>
                <a:rPr lang="cs-CZ" sz="2800" b="0" dirty="0">
                  <a:solidFill>
                    <a:srgbClr val="CC0000"/>
                  </a:solidFill>
                </a:rPr>
                <a:t>zvířata neznají srdeční infarkt?</a:t>
              </a:r>
            </a:p>
          </p:txBody>
        </p:sp>
      </p:grpSp>
      <p:grpSp>
        <p:nvGrpSpPr>
          <p:cNvPr id="39941" name="Group 5"/>
          <p:cNvGrpSpPr>
            <a:grpSpLocks/>
          </p:cNvGrpSpPr>
          <p:nvPr/>
        </p:nvGrpSpPr>
        <p:grpSpPr bwMode="auto">
          <a:xfrm>
            <a:off x="4643437" y="1216025"/>
            <a:ext cx="4195763" cy="2917825"/>
            <a:chOff x="2925" y="766"/>
            <a:chExt cx="2643" cy="1838"/>
          </a:xfrm>
        </p:grpSpPr>
        <p:sp>
          <p:nvSpPr>
            <p:cNvPr id="39942" name="AutoShape 6"/>
            <p:cNvSpPr>
              <a:spLocks noChangeArrowheads="1"/>
            </p:cNvSpPr>
            <p:nvPr/>
          </p:nvSpPr>
          <p:spPr bwMode="auto">
            <a:xfrm>
              <a:off x="2928" y="766"/>
              <a:ext cx="2640" cy="1669"/>
            </a:xfrm>
            <a:prstGeom prst="roundRect">
              <a:avLst>
                <a:gd name="adj" fmla="val 56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3" name="Text Box 7"/>
            <p:cNvSpPr txBox="1">
              <a:spLocks noChangeArrowheads="1"/>
            </p:cNvSpPr>
            <p:nvPr/>
          </p:nvSpPr>
          <p:spPr bwMode="auto">
            <a:xfrm>
              <a:off x="2925" y="935"/>
              <a:ext cx="2640" cy="16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 smtClean="0">
                  <a:solidFill>
                    <a:srgbClr val="000000"/>
                  </a:solidFill>
                </a:rPr>
                <a:t>Až na několik málo výjimek se              u </a:t>
              </a:r>
              <a:r>
                <a:rPr lang="cs-CZ" sz="1800" b="0" dirty="0">
                  <a:solidFill>
                    <a:srgbClr val="000000"/>
                  </a:solidFill>
                </a:rPr>
                <a:t>žádného druhu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zvířat </a:t>
              </a:r>
              <a:r>
                <a:rPr lang="cs-CZ" sz="1800" b="0" dirty="0">
                  <a:solidFill>
                    <a:srgbClr val="000000"/>
                  </a:solidFill>
                </a:rPr>
                <a:t>nemoci  kornatění tepen nevyvinou. Objasnění této příčiny by mohlo být důležitým poznatkem, využitelným při léčbě lidí.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(Učebnice: Zvěrolékařství, Prof. H.A. Smith a Prof. T. C. Jones)</a:t>
              </a:r>
            </a:p>
          </p:txBody>
        </p:sp>
      </p:grpSp>
      <p:grpSp>
        <p:nvGrpSpPr>
          <p:cNvPr id="39944" name="Group 8"/>
          <p:cNvGrpSpPr>
            <a:grpSpLocks/>
          </p:cNvGrpSpPr>
          <p:nvPr/>
        </p:nvGrpSpPr>
        <p:grpSpPr bwMode="auto">
          <a:xfrm>
            <a:off x="539552" y="4509120"/>
            <a:ext cx="7931150" cy="1760883"/>
            <a:chOff x="340" y="2593"/>
            <a:chExt cx="4996" cy="1449"/>
          </a:xfrm>
        </p:grpSpPr>
        <p:sp>
          <p:nvSpPr>
            <p:cNvPr id="39945" name="Freeform 9"/>
            <p:cNvSpPr>
              <a:spLocks noChangeArrowheads="1"/>
            </p:cNvSpPr>
            <p:nvPr/>
          </p:nvSpPr>
          <p:spPr bwMode="auto">
            <a:xfrm>
              <a:off x="348" y="2601"/>
              <a:ext cx="4989" cy="14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001" y="0"/>
                </a:cxn>
                <a:cxn ang="0">
                  <a:pos x="22001" y="6358"/>
                </a:cxn>
                <a:cxn ang="0">
                  <a:pos x="0" y="6358"/>
                </a:cxn>
                <a:cxn ang="0">
                  <a:pos x="0" y="0"/>
                </a:cxn>
              </a:cxnLst>
              <a:rect l="0" t="0" r="r" b="b"/>
              <a:pathLst>
                <a:path w="22002" h="6359">
                  <a:moveTo>
                    <a:pt x="0" y="0"/>
                  </a:moveTo>
                  <a:lnTo>
                    <a:pt x="22001" y="0"/>
                  </a:lnTo>
                  <a:lnTo>
                    <a:pt x="22001" y="6358"/>
                  </a:lnTo>
                  <a:lnTo>
                    <a:pt x="0" y="6358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6" name="Freeform 10"/>
            <p:cNvSpPr>
              <a:spLocks noChangeArrowheads="1"/>
            </p:cNvSpPr>
            <p:nvPr/>
          </p:nvSpPr>
          <p:spPr bwMode="auto">
            <a:xfrm>
              <a:off x="340" y="2593"/>
              <a:ext cx="4989" cy="14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001" y="0"/>
                </a:cxn>
                <a:cxn ang="0">
                  <a:pos x="22001" y="6358"/>
                </a:cxn>
                <a:cxn ang="0">
                  <a:pos x="0" y="6358"/>
                </a:cxn>
                <a:cxn ang="0">
                  <a:pos x="0" y="0"/>
                </a:cxn>
              </a:cxnLst>
              <a:rect l="0" t="0" r="r" b="b"/>
              <a:pathLst>
                <a:path w="22002" h="6359">
                  <a:moveTo>
                    <a:pt x="0" y="0"/>
                  </a:moveTo>
                  <a:lnTo>
                    <a:pt x="22001" y="0"/>
                  </a:lnTo>
                  <a:lnTo>
                    <a:pt x="22001" y="6358"/>
                  </a:lnTo>
                  <a:lnTo>
                    <a:pt x="0" y="6358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7" name="Text Box 11"/>
            <p:cNvSpPr txBox="1">
              <a:spLocks noChangeArrowheads="1"/>
            </p:cNvSpPr>
            <p:nvPr/>
          </p:nvSpPr>
          <p:spPr bwMode="auto">
            <a:xfrm>
              <a:off x="340" y="2593"/>
              <a:ext cx="4989" cy="1442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6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FFFFFF"/>
                  </a:solidFill>
                </a:rPr>
                <a:t>Většina zvířat nezná srdeční infarkt, protože na rozdíl od lidí jejich tělo produkuje vitamín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C, který významně chrání jejich stěny artérií. </a:t>
              </a:r>
              <a:endParaRPr lang="cs-CZ" sz="1800" b="0" dirty="0">
                <a:solidFill>
                  <a:srgbClr val="FFFFFF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4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b="0" dirty="0">
                <a:solidFill>
                  <a:srgbClr val="FFFFFF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6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FFFFFF"/>
                  </a:solidFill>
                </a:rPr>
                <a:t>Přestože hodnoty cholesterolu v jejich krvi kolísají od 400 do 600 mg / dl (např. medvědi a další zvířata, které v zimě spí), infarkt nedostanou..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1" name="Group 1"/>
          <p:cNvGrpSpPr>
            <a:grpSpLocks/>
          </p:cNvGrpSpPr>
          <p:nvPr/>
        </p:nvGrpSpPr>
        <p:grpSpPr bwMode="auto">
          <a:xfrm>
            <a:off x="395536" y="1052736"/>
            <a:ext cx="8285163" cy="511522"/>
            <a:chOff x="249" y="477"/>
            <a:chExt cx="5219" cy="594"/>
          </a:xfrm>
        </p:grpSpPr>
        <p:sp>
          <p:nvSpPr>
            <p:cNvPr id="40962" name="AutoShape 2"/>
            <p:cNvSpPr>
              <a:spLocks noChangeArrowheads="1"/>
            </p:cNvSpPr>
            <p:nvPr/>
          </p:nvSpPr>
          <p:spPr bwMode="auto">
            <a:xfrm>
              <a:off x="249" y="527"/>
              <a:ext cx="5184" cy="544"/>
            </a:xfrm>
            <a:prstGeom prst="roundRect">
              <a:avLst>
                <a:gd name="adj" fmla="val 181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63" name="Text Box 3"/>
            <p:cNvSpPr txBox="1">
              <a:spLocks noChangeArrowheads="1"/>
            </p:cNvSpPr>
            <p:nvPr/>
          </p:nvSpPr>
          <p:spPr bwMode="auto">
            <a:xfrm>
              <a:off x="284" y="477"/>
              <a:ext cx="5184" cy="3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Shrnutí / rekapitulace</a:t>
              </a:r>
            </a:p>
          </p:txBody>
        </p:sp>
      </p:grpSp>
      <p:grpSp>
        <p:nvGrpSpPr>
          <p:cNvPr id="40964" name="Group 4"/>
          <p:cNvGrpSpPr>
            <a:grpSpLocks/>
          </p:cNvGrpSpPr>
          <p:nvPr/>
        </p:nvGrpSpPr>
        <p:grpSpPr bwMode="auto">
          <a:xfrm>
            <a:off x="971600" y="2204864"/>
            <a:ext cx="7620001" cy="3312070"/>
            <a:chOff x="657" y="1253"/>
            <a:chExt cx="4800" cy="2473"/>
          </a:xfrm>
        </p:grpSpPr>
        <p:sp>
          <p:nvSpPr>
            <p:cNvPr id="40965" name="Text Box 5"/>
            <p:cNvSpPr txBox="1">
              <a:spLocks noChangeArrowheads="1"/>
            </p:cNvSpPr>
            <p:nvPr/>
          </p:nvSpPr>
          <p:spPr bwMode="auto">
            <a:xfrm>
              <a:off x="657" y="1253"/>
              <a:ext cx="4800" cy="24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457200" indent="-457200">
                <a:lnSpc>
                  <a:spcPct val="110000"/>
                </a:lnSpc>
                <a:spcBef>
                  <a:spcPts val="135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800" b="0" dirty="0" smtClean="0">
                  <a:solidFill>
                    <a:srgbClr val="C00000"/>
                  </a:solidFill>
                </a:rPr>
                <a:t>Lidský organismus neumí vyprodukovat vlastní vitamin C. 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Jeho příjem, jakož i dalších mikroživin z dnešních potravin je velmi malý, proto se infarkt stává pro lidstvo epidemií.</a:t>
              </a:r>
            </a:p>
            <a:p>
              <a:pPr marL="457200" indent="-457200">
                <a:lnSpc>
                  <a:spcPct val="110000"/>
                </a:lnSpc>
                <a:spcBef>
                  <a:spcPts val="135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800" b="0" dirty="0" smtClean="0">
                  <a:solidFill>
                    <a:srgbClr val="C00000"/>
                  </a:solidFill>
                </a:rPr>
                <a:t>Většina </a:t>
              </a:r>
              <a:r>
                <a:rPr lang="cs-CZ" sz="1800" b="0" dirty="0">
                  <a:solidFill>
                    <a:srgbClr val="C00000"/>
                  </a:solidFill>
                </a:rPr>
                <a:t>savců denně produkuje až 20 gramů vitamínu C, </a:t>
              </a:r>
              <a:r>
                <a:rPr lang="cs-CZ" sz="1800" b="0" dirty="0">
                  <a:solidFill>
                    <a:srgbClr val="000000"/>
                  </a:solidFill>
                </a:rPr>
                <a:t>proto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je     </a:t>
              </a:r>
              <a:r>
                <a:rPr lang="cs-CZ" sz="1800" b="0" dirty="0">
                  <a:solidFill>
                    <a:srgbClr val="000000"/>
                  </a:solidFill>
                </a:rPr>
                <a:t>u nich infarkt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neznámý. Pouze u lidí nabývá onemocnění infarktem obrovských rozměrů. </a:t>
              </a:r>
            </a:p>
            <a:p>
              <a:pPr marL="457200" indent="-457200">
                <a:lnSpc>
                  <a:spcPct val="110000"/>
                </a:lnSpc>
                <a:spcBef>
                  <a:spcPts val="1350"/>
                </a:spcBef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800" b="0" dirty="0" smtClean="0">
                  <a:solidFill>
                    <a:srgbClr val="C00000"/>
                  </a:solidFill>
                </a:rPr>
                <a:t>Pokud </a:t>
              </a:r>
              <a:r>
                <a:rPr lang="cs-CZ" sz="1800" b="0" dirty="0">
                  <a:solidFill>
                    <a:srgbClr val="C00000"/>
                  </a:solidFill>
                </a:rPr>
                <a:t>by byly vysoké dávky vitamínu C pro organismus škodlivé </a:t>
              </a:r>
              <a:r>
                <a:rPr lang="cs-CZ" sz="1800" b="0" dirty="0">
                  <a:solidFill>
                    <a:srgbClr val="000000"/>
                  </a:solidFill>
                </a:rPr>
                <a:t>(jak tvrdí farmaceutické lobby), většina živočišných druhů by už zákonitě musela vyhynout.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539750" y="296863"/>
            <a:ext cx="8167688" cy="1143000"/>
          </a:xfrm>
          <a:solidFill>
            <a:srgbClr val="0000FF"/>
          </a:solidFill>
          <a:ln/>
        </p:spPr>
        <p:txBody>
          <a:bodyPr tIns="75024"/>
          <a:lstStyle/>
          <a:p>
            <a:pPr>
              <a:lnSpc>
                <a:spcPct val="93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200" b="1">
                <a:solidFill>
                  <a:srgbClr val="FFFFFF"/>
                </a:solidFill>
                <a:latin typeface="Arial" charset="0"/>
              </a:rPr>
              <a:t>Přínos SPCN „Os</a:t>
            </a:r>
            <a:r>
              <a:rPr lang="cs-CZ" sz="3200" b="1" i="1" baseline="33000">
                <a:solidFill>
                  <a:srgbClr val="FFFFFF"/>
                </a:solidFill>
                <a:latin typeface="Arial" charset="0"/>
              </a:rPr>
              <a:t>SPCN</a:t>
            </a:r>
            <a:r>
              <a:rPr lang="cs-CZ" sz="3200" b="1">
                <a:solidFill>
                  <a:srgbClr val="FFFFFF"/>
                </a:solidFill>
                <a:latin typeface="Arial" charset="0"/>
              </a:rPr>
              <a:t>“ –  čistí cévy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539552" y="1628800"/>
            <a:ext cx="8136903" cy="4968552"/>
          </a:xfrm>
          <a:prstGeom prst="rect">
            <a:avLst/>
          </a:prstGeom>
          <a:solidFill>
            <a:srgbClr val="0000FF"/>
          </a:solidFill>
          <a:ln w="9360">
            <a:noFill/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Preparát pracující na katalytickém principu </a:t>
            </a:r>
            <a:r>
              <a:rPr lang="cs-CZ" sz="1800" b="0" dirty="0">
                <a:solidFill>
                  <a:srgbClr val="FFFFFF"/>
                </a:solidFill>
              </a:rPr>
              <a:t>látkové rezonanční interakce. Předává organizmu informace o samočistících procesech  </a:t>
            </a:r>
            <a:r>
              <a:rPr lang="cs-CZ" sz="1800" b="0" dirty="0" smtClean="0">
                <a:solidFill>
                  <a:srgbClr val="FFFFFF"/>
                </a:solidFill>
              </a:rPr>
              <a:t>v cévách             </a:t>
            </a:r>
            <a:r>
              <a:rPr lang="cs-CZ" sz="1800" b="0" dirty="0">
                <a:solidFill>
                  <a:srgbClr val="FFFFFF"/>
                </a:solidFill>
              </a:rPr>
              <a:t>a aktivuje je. Informace je uložena na nosiči, dolomitickém vápenci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 smtClean="0">
                <a:solidFill>
                  <a:srgbClr val="FFFF00"/>
                </a:solidFill>
              </a:rPr>
              <a:t>Pomáhá rozpouštět usazené </a:t>
            </a:r>
            <a:r>
              <a:rPr lang="cs-CZ" sz="1800" b="0" dirty="0">
                <a:solidFill>
                  <a:srgbClr val="FFFF00"/>
                </a:solidFill>
              </a:rPr>
              <a:t>ateromové pláty v </a:t>
            </a:r>
            <a:r>
              <a:rPr lang="cs-CZ" sz="1800" b="0" dirty="0" smtClean="0">
                <a:solidFill>
                  <a:srgbClr val="FFFF00"/>
                </a:solidFill>
              </a:rPr>
              <a:t>cévách. </a:t>
            </a:r>
            <a:r>
              <a:rPr lang="cs-CZ" sz="1800" b="0" dirty="0">
                <a:solidFill>
                  <a:srgbClr val="FFFFFF"/>
                </a:solidFill>
              </a:rPr>
              <a:t>Cholesterol se tak vrací zpět do buněk a vápník zpět do kostí stejným, jenže obráceným postupem, než kterým se do cév  </a:t>
            </a:r>
            <a:r>
              <a:rPr lang="cs-CZ" sz="1800" b="0" dirty="0" smtClean="0">
                <a:solidFill>
                  <a:srgbClr val="FFFFFF"/>
                </a:solidFill>
              </a:rPr>
              <a:t>uložil. Osteoporózu se tak daří držet pod kontrolou, krevní tlak se normalizuje. Jelikož </a:t>
            </a:r>
            <a:r>
              <a:rPr lang="cs-CZ" sz="1800" b="0" dirty="0">
                <a:solidFill>
                  <a:srgbClr val="FFFFFF"/>
                </a:solidFill>
              </a:rPr>
              <a:t>pracuje na nechemickém principu, snáší se se všemi léky </a:t>
            </a:r>
            <a:r>
              <a:rPr lang="cs-CZ" sz="1800" b="0" dirty="0" smtClean="0">
                <a:solidFill>
                  <a:srgbClr val="FFFFFF"/>
                </a:solidFill>
              </a:rPr>
              <a:t>i </a:t>
            </a:r>
            <a:r>
              <a:rPr lang="cs-CZ" sz="1800" b="0" dirty="0">
                <a:solidFill>
                  <a:srgbClr val="FFFFFF"/>
                </a:solidFill>
              </a:rPr>
              <a:t>potravinami 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 smtClean="0">
                <a:solidFill>
                  <a:srgbClr val="FFFF00"/>
                </a:solidFill>
              </a:rPr>
              <a:t>Prodejné</a:t>
            </a:r>
            <a:r>
              <a:rPr lang="cs-CZ" sz="1800" b="0" dirty="0">
                <a:solidFill>
                  <a:srgbClr val="FFFF00"/>
                </a:solidFill>
              </a:rPr>
              <a:t>. </a:t>
            </a:r>
            <a:r>
              <a:rPr lang="cs-CZ" sz="1800" b="0" dirty="0">
                <a:solidFill>
                  <a:srgbClr val="FFFFFF"/>
                </a:solidFill>
              </a:rPr>
              <a:t>Jedna kůra v hodnotě 300,-Kč vystačí na 5 měsíců. </a:t>
            </a:r>
            <a:r>
              <a:rPr lang="cs-CZ" sz="1800" b="0" dirty="0" smtClean="0">
                <a:solidFill>
                  <a:srgbClr val="FFFFFF"/>
                </a:solidFill>
              </a:rPr>
              <a:t>Očekávané výsledky  se dostavují nejdříve </a:t>
            </a:r>
            <a:r>
              <a:rPr lang="cs-CZ" sz="1800" b="0" dirty="0">
                <a:solidFill>
                  <a:srgbClr val="FFFFFF"/>
                </a:solidFill>
              </a:rPr>
              <a:t>po půl roce, nejlépe při </a:t>
            </a:r>
            <a:r>
              <a:rPr lang="cs-CZ" sz="1800" b="0" dirty="0" smtClean="0">
                <a:solidFill>
                  <a:srgbClr val="FFFFFF"/>
                </a:solidFill>
              </a:rPr>
              <a:t>                  současném podávání s </a:t>
            </a:r>
            <a:r>
              <a:rPr lang="cs-CZ" sz="1800" b="0" dirty="0">
                <a:solidFill>
                  <a:srgbClr val="FFFFFF"/>
                </a:solidFill>
              </a:rPr>
              <a:t>preparátem KardiExpert</a:t>
            </a:r>
            <a:r>
              <a:rPr lang="cs-CZ" sz="1800" b="0" i="1" baseline="33000" dirty="0">
                <a:solidFill>
                  <a:srgbClr val="FFFFFF"/>
                </a:solidFill>
              </a:rPr>
              <a:t>SPCN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Hlavní cíl: </a:t>
            </a:r>
            <a:r>
              <a:rPr lang="cs-CZ" sz="1800" b="0" dirty="0">
                <a:solidFill>
                  <a:srgbClr val="FFFFFF"/>
                </a:solidFill>
              </a:rPr>
              <a:t>prevence a neinvazivní pomoc při zanesených </a:t>
            </a:r>
            <a:r>
              <a:rPr lang="cs-CZ" sz="1800" b="0" dirty="0" smtClean="0">
                <a:solidFill>
                  <a:srgbClr val="FFFFFF"/>
                </a:solidFill>
              </a:rPr>
              <a:t>                    cévách a osteoporóze</a:t>
            </a:r>
            <a:r>
              <a:rPr lang="cs-CZ" sz="1800" b="0" dirty="0">
                <a:solidFill>
                  <a:srgbClr val="FFFFFF"/>
                </a:solidFill>
              </a:rPr>
              <a:t>.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None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endParaRPr lang="cs-CZ" sz="1800" b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09" name="Group 1"/>
          <p:cNvGrpSpPr>
            <a:grpSpLocks/>
          </p:cNvGrpSpPr>
          <p:nvPr/>
        </p:nvGrpSpPr>
        <p:grpSpPr bwMode="auto">
          <a:xfrm>
            <a:off x="981075" y="928688"/>
            <a:ext cx="7116763" cy="3749675"/>
            <a:chOff x="618" y="585"/>
            <a:chExt cx="4483" cy="2362"/>
          </a:xfrm>
        </p:grpSpPr>
        <p:sp>
          <p:nvSpPr>
            <p:cNvPr id="43010" name="Text Box 2"/>
            <p:cNvSpPr txBox="1">
              <a:spLocks noChangeArrowheads="1"/>
            </p:cNvSpPr>
            <p:nvPr/>
          </p:nvSpPr>
          <p:spPr bwMode="auto">
            <a:xfrm>
              <a:off x="618" y="585"/>
              <a:ext cx="4484" cy="2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>
                  <a:solidFill>
                    <a:srgbClr val="CC0000"/>
                  </a:solidFill>
                </a:rPr>
                <a:t>Potravinová medicína</a:t>
              </a:r>
              <a:r>
                <a:rPr lang="cs-CZ" sz="6000" b="0" i="1" baseline="33000">
                  <a:solidFill>
                    <a:srgbClr val="CC0000"/>
                  </a:solidFill>
                </a:rPr>
                <a:t>SPCN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>
                  <a:solidFill>
                    <a:srgbClr val="CC0000"/>
                  </a:solidFill>
                </a:rPr>
                <a:t>a srdeční nedostatečnost</a:t>
              </a:r>
            </a:p>
          </p:txBody>
        </p:sp>
      </p:grpSp>
      <p:grpSp>
        <p:nvGrpSpPr>
          <p:cNvPr id="43011" name="Group 3"/>
          <p:cNvGrpSpPr>
            <a:grpSpLocks/>
          </p:cNvGrpSpPr>
          <p:nvPr/>
        </p:nvGrpSpPr>
        <p:grpSpPr bwMode="auto">
          <a:xfrm>
            <a:off x="3884613" y="5108575"/>
            <a:ext cx="1638300" cy="608013"/>
            <a:chOff x="2447" y="3218"/>
            <a:chExt cx="1032" cy="383"/>
          </a:xfrm>
        </p:grpSpPr>
        <p:sp>
          <p:nvSpPr>
            <p:cNvPr id="43012" name="AutoShape 4"/>
            <p:cNvSpPr>
              <a:spLocks noChangeArrowheads="1"/>
            </p:cNvSpPr>
            <p:nvPr/>
          </p:nvSpPr>
          <p:spPr bwMode="auto">
            <a:xfrm>
              <a:off x="2447" y="3218"/>
              <a:ext cx="1033" cy="384"/>
            </a:xfrm>
            <a:prstGeom prst="roundRect">
              <a:avLst>
                <a:gd name="adj" fmla="val 259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13" name="Group 5"/>
          <p:cNvGrpSpPr>
            <a:grpSpLocks/>
          </p:cNvGrpSpPr>
          <p:nvPr/>
        </p:nvGrpSpPr>
        <p:grpSpPr bwMode="auto">
          <a:xfrm>
            <a:off x="0" y="0"/>
            <a:ext cx="9142413" cy="0"/>
            <a:chOff x="0" y="0"/>
            <a:chExt cx="5759" cy="0"/>
          </a:xfrm>
        </p:grpSpPr>
        <p:sp>
          <p:nvSpPr>
            <p:cNvPr id="43014" name="AutoShape 6"/>
            <p:cNvSpPr>
              <a:spLocks noChangeArrowheads="1"/>
            </p:cNvSpPr>
            <p:nvPr/>
          </p:nvSpPr>
          <p:spPr bwMode="auto">
            <a:xfrm>
              <a:off x="0" y="0"/>
              <a:ext cx="5760" cy="1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7650" y="5400675"/>
            <a:ext cx="1162050" cy="80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3" name="Group 1"/>
          <p:cNvGrpSpPr>
            <a:grpSpLocks/>
          </p:cNvGrpSpPr>
          <p:nvPr/>
        </p:nvGrpSpPr>
        <p:grpSpPr bwMode="auto">
          <a:xfrm>
            <a:off x="309563" y="1504950"/>
            <a:ext cx="4189412" cy="4875213"/>
            <a:chOff x="195" y="948"/>
            <a:chExt cx="2639" cy="3071"/>
          </a:xfrm>
        </p:grpSpPr>
        <p:sp>
          <p:nvSpPr>
            <p:cNvPr id="44034" name="AutoShape 2"/>
            <p:cNvSpPr>
              <a:spLocks noChangeArrowheads="1"/>
            </p:cNvSpPr>
            <p:nvPr/>
          </p:nvSpPr>
          <p:spPr bwMode="auto">
            <a:xfrm>
              <a:off x="195" y="948"/>
              <a:ext cx="2640" cy="3072"/>
            </a:xfrm>
            <a:prstGeom prst="roundRect">
              <a:avLst>
                <a:gd name="adj" fmla="val 37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8838" y="4705350"/>
            <a:ext cx="677862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963" y="2116138"/>
            <a:ext cx="1676400" cy="1065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963" y="3409950"/>
            <a:ext cx="1447800" cy="1025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44038" name="Group 6"/>
          <p:cNvGrpSpPr>
            <a:grpSpLocks/>
          </p:cNvGrpSpPr>
          <p:nvPr/>
        </p:nvGrpSpPr>
        <p:grpSpPr bwMode="auto">
          <a:xfrm>
            <a:off x="266700" y="492125"/>
            <a:ext cx="8609013" cy="946150"/>
            <a:chOff x="168" y="310"/>
            <a:chExt cx="5423" cy="596"/>
          </a:xfrm>
        </p:grpSpPr>
        <p:sp>
          <p:nvSpPr>
            <p:cNvPr id="44039" name="AutoShape 7"/>
            <p:cNvSpPr>
              <a:spLocks noChangeArrowheads="1"/>
            </p:cNvSpPr>
            <p:nvPr/>
          </p:nvSpPr>
          <p:spPr bwMode="auto">
            <a:xfrm>
              <a:off x="168" y="310"/>
              <a:ext cx="5424" cy="527"/>
            </a:xfrm>
            <a:prstGeom prst="roundRect">
              <a:avLst>
                <a:gd name="adj" fmla="val 190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0" name="Text Box 8"/>
            <p:cNvSpPr txBox="1">
              <a:spLocks noChangeArrowheads="1"/>
            </p:cNvSpPr>
            <p:nvPr/>
          </p:nvSpPr>
          <p:spPr bwMode="auto">
            <a:xfrm>
              <a:off x="168" y="310"/>
              <a:ext cx="5424" cy="5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Vědecké poznatky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Buněčné </a:t>
              </a:r>
              <a:r>
                <a:rPr lang="cs-CZ" sz="2800" b="0" dirty="0">
                  <a:solidFill>
                    <a:srgbClr val="CC0000"/>
                  </a:solidFill>
                </a:rPr>
                <a:t>medicíny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o </a:t>
              </a:r>
              <a:r>
                <a:rPr lang="cs-CZ" sz="2800" b="0" dirty="0">
                  <a:solidFill>
                    <a:srgbClr val="CC0000"/>
                  </a:solidFill>
                </a:rPr>
                <a:t>srdeční nedostatečnosti</a:t>
              </a:r>
            </a:p>
          </p:txBody>
        </p:sp>
      </p:grpSp>
      <p:grpSp>
        <p:nvGrpSpPr>
          <p:cNvPr id="44041" name="Group 9"/>
          <p:cNvGrpSpPr>
            <a:grpSpLocks/>
          </p:cNvGrpSpPr>
          <p:nvPr/>
        </p:nvGrpSpPr>
        <p:grpSpPr bwMode="auto">
          <a:xfrm>
            <a:off x="250825" y="5741988"/>
            <a:ext cx="2447925" cy="639762"/>
            <a:chOff x="158" y="3617"/>
            <a:chExt cx="1542" cy="403"/>
          </a:xfrm>
        </p:grpSpPr>
        <p:sp>
          <p:nvSpPr>
            <p:cNvPr id="44042" name="Text Box 10"/>
            <p:cNvSpPr txBox="1">
              <a:spLocks noChangeArrowheads="1"/>
            </p:cNvSpPr>
            <p:nvPr/>
          </p:nvSpPr>
          <p:spPr bwMode="auto">
            <a:xfrm>
              <a:off x="158" y="3617"/>
              <a:ext cx="1543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Srdeční nedostatečnost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(dýchavičnost, astma, otoky, celkově oslabená výkonnost)</a:t>
              </a:r>
            </a:p>
          </p:txBody>
        </p:sp>
      </p:grpSp>
      <p:grpSp>
        <p:nvGrpSpPr>
          <p:cNvPr id="44043" name="Group 11"/>
          <p:cNvGrpSpPr>
            <a:grpSpLocks/>
          </p:cNvGrpSpPr>
          <p:nvPr/>
        </p:nvGrpSpPr>
        <p:grpSpPr bwMode="auto">
          <a:xfrm>
            <a:off x="1909763" y="3421063"/>
            <a:ext cx="1287462" cy="1004887"/>
            <a:chOff x="1203" y="2155"/>
            <a:chExt cx="811" cy="633"/>
          </a:xfrm>
        </p:grpSpPr>
        <p:sp>
          <p:nvSpPr>
            <p:cNvPr id="44044" name="Text Box 12"/>
            <p:cNvSpPr txBox="1">
              <a:spLocks noChangeArrowheads="1"/>
            </p:cNvSpPr>
            <p:nvPr/>
          </p:nvSpPr>
          <p:spPr bwMode="auto">
            <a:xfrm>
              <a:off x="1203" y="2155"/>
              <a:ext cx="812" cy="63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nedostatečná kontrakce miliónů buněk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srdečního svalu</a:t>
              </a:r>
            </a:p>
          </p:txBody>
        </p:sp>
      </p:grpSp>
      <p:grpSp>
        <p:nvGrpSpPr>
          <p:cNvPr id="44045" name="Group 13"/>
          <p:cNvGrpSpPr>
            <a:grpSpLocks/>
          </p:cNvGrpSpPr>
          <p:nvPr/>
        </p:nvGrpSpPr>
        <p:grpSpPr bwMode="auto">
          <a:xfrm>
            <a:off x="385763" y="1504950"/>
            <a:ext cx="1971675" cy="639763"/>
            <a:chOff x="243" y="948"/>
            <a:chExt cx="1242" cy="403"/>
          </a:xfrm>
        </p:grpSpPr>
        <p:sp>
          <p:nvSpPr>
            <p:cNvPr id="44046" name="Text Box 14"/>
            <p:cNvSpPr txBox="1">
              <a:spLocks noChangeArrowheads="1"/>
            </p:cNvSpPr>
            <p:nvPr/>
          </p:nvSpPr>
          <p:spPr bwMode="auto">
            <a:xfrm>
              <a:off x="243" y="948"/>
              <a:ext cx="1243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 dirty="0">
                  <a:solidFill>
                    <a:srgbClr val="000000"/>
                  </a:solidFill>
                </a:rPr>
                <a:t>Nedostatek vitamínů a      buněčných mikroživin 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4047" name="Group 15"/>
          <p:cNvGrpSpPr>
            <a:grpSpLocks/>
          </p:cNvGrpSpPr>
          <p:nvPr/>
        </p:nvGrpSpPr>
        <p:grpSpPr bwMode="auto">
          <a:xfrm>
            <a:off x="3276600" y="3644900"/>
            <a:ext cx="1069975" cy="274638"/>
            <a:chOff x="2064" y="2296"/>
            <a:chExt cx="674" cy="173"/>
          </a:xfrm>
        </p:grpSpPr>
        <p:sp>
          <p:nvSpPr>
            <p:cNvPr id="44048" name="Text Box 16"/>
            <p:cNvSpPr txBox="1">
              <a:spLocks noChangeArrowheads="1"/>
            </p:cNvSpPr>
            <p:nvPr/>
          </p:nvSpPr>
          <p:spPr bwMode="auto">
            <a:xfrm>
              <a:off x="2064" y="2296"/>
              <a:ext cx="675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CC0000"/>
                  </a:solidFill>
                </a:rPr>
                <a:t>napomáhá</a:t>
              </a:r>
            </a:p>
          </p:txBody>
        </p:sp>
      </p:grpSp>
      <p:grpSp>
        <p:nvGrpSpPr>
          <p:cNvPr id="44049" name="Group 17"/>
          <p:cNvGrpSpPr>
            <a:grpSpLocks/>
          </p:cNvGrpSpPr>
          <p:nvPr/>
        </p:nvGrpSpPr>
        <p:grpSpPr bwMode="auto">
          <a:xfrm>
            <a:off x="1519238" y="4725988"/>
            <a:ext cx="1066800" cy="822325"/>
            <a:chOff x="957" y="2977"/>
            <a:chExt cx="672" cy="518"/>
          </a:xfrm>
        </p:grpSpPr>
        <p:sp>
          <p:nvSpPr>
            <p:cNvPr id="44050" name="Text Box 18"/>
            <p:cNvSpPr txBox="1">
              <a:spLocks noChangeArrowheads="1"/>
            </p:cNvSpPr>
            <p:nvPr/>
          </p:nvSpPr>
          <p:spPr bwMode="auto">
            <a:xfrm>
              <a:off x="957" y="2977"/>
              <a:ext cx="673" cy="51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Nedostatečná funkce srdečního svalu </a:t>
              </a:r>
            </a:p>
          </p:txBody>
        </p:sp>
      </p:grpSp>
      <p:sp>
        <p:nvSpPr>
          <p:cNvPr id="44051" name="Line 19"/>
          <p:cNvSpPr>
            <a:spLocks noChangeShapeType="1"/>
          </p:cNvSpPr>
          <p:nvPr/>
        </p:nvSpPr>
        <p:spPr bwMode="auto">
          <a:xfrm>
            <a:off x="1147763" y="3257550"/>
            <a:ext cx="1587" cy="228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52" name="Line 20"/>
          <p:cNvSpPr>
            <a:spLocks noChangeShapeType="1"/>
          </p:cNvSpPr>
          <p:nvPr/>
        </p:nvSpPr>
        <p:spPr bwMode="auto">
          <a:xfrm>
            <a:off x="1147763" y="4248150"/>
            <a:ext cx="1587" cy="381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53" name="Line 21"/>
          <p:cNvSpPr>
            <a:spLocks noChangeShapeType="1"/>
          </p:cNvSpPr>
          <p:nvPr/>
        </p:nvSpPr>
        <p:spPr bwMode="auto">
          <a:xfrm>
            <a:off x="1147763" y="5543550"/>
            <a:ext cx="1587" cy="228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54" name="Line 22"/>
          <p:cNvSpPr>
            <a:spLocks noChangeShapeType="1"/>
          </p:cNvSpPr>
          <p:nvPr/>
        </p:nvSpPr>
        <p:spPr bwMode="auto">
          <a:xfrm>
            <a:off x="4343400" y="2208213"/>
            <a:ext cx="4763" cy="3716337"/>
          </a:xfrm>
          <a:prstGeom prst="line">
            <a:avLst/>
          </a:prstGeom>
          <a:noFill/>
          <a:ln w="936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55" name="Line 23"/>
          <p:cNvSpPr>
            <a:spLocks noChangeShapeType="1"/>
          </p:cNvSpPr>
          <p:nvPr/>
        </p:nvSpPr>
        <p:spPr bwMode="auto">
          <a:xfrm flipH="1">
            <a:off x="3201988" y="5238750"/>
            <a:ext cx="1149350" cy="1588"/>
          </a:xfrm>
          <a:prstGeom prst="line">
            <a:avLst/>
          </a:prstGeom>
          <a:noFill/>
          <a:ln w="936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56" name="Line 24"/>
          <p:cNvSpPr>
            <a:spLocks noChangeShapeType="1"/>
          </p:cNvSpPr>
          <p:nvPr/>
        </p:nvSpPr>
        <p:spPr bwMode="auto">
          <a:xfrm flipH="1">
            <a:off x="3128963" y="3943350"/>
            <a:ext cx="1222375" cy="1588"/>
          </a:xfrm>
          <a:prstGeom prst="line">
            <a:avLst/>
          </a:prstGeom>
          <a:noFill/>
          <a:ln w="936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57" name="Line 25"/>
          <p:cNvSpPr>
            <a:spLocks noChangeShapeType="1"/>
          </p:cNvSpPr>
          <p:nvPr/>
        </p:nvSpPr>
        <p:spPr bwMode="auto">
          <a:xfrm flipH="1">
            <a:off x="2516188" y="2924175"/>
            <a:ext cx="1835150" cy="1588"/>
          </a:xfrm>
          <a:prstGeom prst="line">
            <a:avLst/>
          </a:prstGeom>
          <a:noFill/>
          <a:ln w="936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4058" name="Group 26"/>
          <p:cNvGrpSpPr>
            <a:grpSpLocks/>
          </p:cNvGrpSpPr>
          <p:nvPr/>
        </p:nvGrpSpPr>
        <p:grpSpPr bwMode="auto">
          <a:xfrm>
            <a:off x="3427413" y="2649538"/>
            <a:ext cx="919162" cy="274637"/>
            <a:chOff x="2159" y="1669"/>
            <a:chExt cx="579" cy="173"/>
          </a:xfrm>
        </p:grpSpPr>
        <p:sp>
          <p:nvSpPr>
            <p:cNvPr id="44059" name="Text Box 27"/>
            <p:cNvSpPr txBox="1">
              <a:spLocks noChangeArrowheads="1"/>
            </p:cNvSpPr>
            <p:nvPr/>
          </p:nvSpPr>
          <p:spPr bwMode="auto">
            <a:xfrm>
              <a:off x="2159" y="1669"/>
              <a:ext cx="580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CC0000"/>
                  </a:solidFill>
                </a:rPr>
                <a:t>vyplňuje</a:t>
              </a:r>
            </a:p>
          </p:txBody>
        </p:sp>
      </p:grpSp>
      <p:sp>
        <p:nvSpPr>
          <p:cNvPr id="44060" name="Line 28"/>
          <p:cNvSpPr>
            <a:spLocks noChangeShapeType="1"/>
          </p:cNvSpPr>
          <p:nvPr/>
        </p:nvSpPr>
        <p:spPr bwMode="auto">
          <a:xfrm flipH="1">
            <a:off x="2516188" y="5924550"/>
            <a:ext cx="1835150" cy="1588"/>
          </a:xfrm>
          <a:prstGeom prst="line">
            <a:avLst/>
          </a:prstGeom>
          <a:noFill/>
          <a:ln w="936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4061" name="Group 29"/>
          <p:cNvGrpSpPr>
            <a:grpSpLocks/>
          </p:cNvGrpSpPr>
          <p:nvPr/>
        </p:nvGrpSpPr>
        <p:grpSpPr bwMode="auto">
          <a:xfrm>
            <a:off x="3205163" y="4941888"/>
            <a:ext cx="1141412" cy="274637"/>
            <a:chOff x="2019" y="3113"/>
            <a:chExt cx="719" cy="173"/>
          </a:xfrm>
        </p:grpSpPr>
        <p:sp>
          <p:nvSpPr>
            <p:cNvPr id="44062" name="Text Box 30"/>
            <p:cNvSpPr txBox="1">
              <a:spLocks noChangeArrowheads="1"/>
            </p:cNvSpPr>
            <p:nvPr/>
          </p:nvSpPr>
          <p:spPr bwMode="auto">
            <a:xfrm>
              <a:off x="2019" y="3113"/>
              <a:ext cx="720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CC0000"/>
                  </a:solidFill>
                </a:rPr>
                <a:t>zabraňuje</a:t>
              </a:r>
            </a:p>
          </p:txBody>
        </p:sp>
      </p:grpSp>
      <p:grpSp>
        <p:nvGrpSpPr>
          <p:cNvPr id="44063" name="Group 31"/>
          <p:cNvGrpSpPr>
            <a:grpSpLocks/>
          </p:cNvGrpSpPr>
          <p:nvPr/>
        </p:nvGrpSpPr>
        <p:grpSpPr bwMode="auto">
          <a:xfrm>
            <a:off x="3281363" y="5602288"/>
            <a:ext cx="1065212" cy="274637"/>
            <a:chOff x="2067" y="3529"/>
            <a:chExt cx="671" cy="173"/>
          </a:xfrm>
        </p:grpSpPr>
        <p:sp>
          <p:nvSpPr>
            <p:cNvPr id="44064" name="Text Box 32"/>
            <p:cNvSpPr txBox="1">
              <a:spLocks noChangeArrowheads="1"/>
            </p:cNvSpPr>
            <p:nvPr/>
          </p:nvSpPr>
          <p:spPr bwMode="auto">
            <a:xfrm>
              <a:off x="2067" y="3529"/>
              <a:ext cx="672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CC0000"/>
                  </a:solidFill>
                </a:rPr>
                <a:t>koriguje</a:t>
              </a:r>
            </a:p>
          </p:txBody>
        </p:sp>
      </p:grpSp>
      <p:grpSp>
        <p:nvGrpSpPr>
          <p:cNvPr id="44065" name="Group 33"/>
          <p:cNvGrpSpPr>
            <a:grpSpLocks/>
          </p:cNvGrpSpPr>
          <p:nvPr/>
        </p:nvGrpSpPr>
        <p:grpSpPr bwMode="auto">
          <a:xfrm>
            <a:off x="4724400" y="1444625"/>
            <a:ext cx="4113213" cy="5348288"/>
            <a:chOff x="2976" y="910"/>
            <a:chExt cx="2591" cy="3369"/>
          </a:xfrm>
        </p:grpSpPr>
        <p:sp>
          <p:nvSpPr>
            <p:cNvPr id="44066" name="Text Box 34"/>
            <p:cNvSpPr txBox="1">
              <a:spLocks noChangeArrowheads="1"/>
            </p:cNvSpPr>
            <p:nvPr/>
          </p:nvSpPr>
          <p:spPr bwMode="auto">
            <a:xfrm>
              <a:off x="2976" y="910"/>
              <a:ext cx="2592" cy="337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CC0000"/>
                </a:solidFill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Srdeční nedostatečnost</a:t>
              </a:r>
              <a:r>
                <a:rPr lang="cs-CZ" sz="1800" b="0" dirty="0">
                  <a:solidFill>
                    <a:srgbClr val="000000"/>
                  </a:solidFill>
                </a:rPr>
                <a:t> se projevuje dušností, otoky 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a chronickou slabostí </a:t>
              </a:r>
            </a:p>
            <a:p>
              <a:pPr>
                <a:lnSpc>
                  <a:spcPct val="110000"/>
                </a:lnSpc>
                <a:spcBef>
                  <a:spcPts val="2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5000B"/>
                  </a:solidFill>
                </a:rPr>
                <a:t>Hlavní</a:t>
              </a:r>
              <a:r>
                <a:rPr lang="cs-CZ" sz="1800" b="0" dirty="0">
                  <a:solidFill>
                    <a:srgbClr val="000000"/>
                  </a:solidFill>
                </a:rPr>
                <a:t>  příčinou je zmenšený výkon srdečního svalu</a:t>
              </a:r>
            </a:p>
            <a:p>
              <a:pPr>
                <a:lnSpc>
                  <a:spcPct val="110000"/>
                </a:lnSpc>
                <a:spcBef>
                  <a:spcPts val="2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5000B"/>
                  </a:solidFill>
                </a:rPr>
                <a:t>Srdce</a:t>
              </a:r>
              <a:r>
                <a:rPr lang="cs-CZ" sz="1800" b="0" dirty="0">
                  <a:solidFill>
                    <a:srgbClr val="000000"/>
                  </a:solidFill>
                </a:rPr>
                <a:t> je motorem našeho organismu. Musí být podobně jako motor auta dostatečně zásobené buněčným palivem - energií.</a:t>
              </a:r>
            </a:p>
            <a:p>
              <a:pPr>
                <a:lnSpc>
                  <a:spcPct val="110000"/>
                </a:lnSpc>
                <a:spcBef>
                  <a:spcPts val="2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Vitamíny a další mikroživiny jsou nejdůležitějším palivem i pro buňky srdečního svalu.</a:t>
              </a:r>
            </a:p>
            <a:p>
              <a:pPr>
                <a:lnSpc>
                  <a:spcPct val="110000"/>
                </a:lnSpc>
                <a:spcBef>
                  <a:spcPts val="2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44067" name="Group 35"/>
          <p:cNvGrpSpPr>
            <a:grpSpLocks/>
          </p:cNvGrpSpPr>
          <p:nvPr/>
        </p:nvGrpSpPr>
        <p:grpSpPr bwMode="auto">
          <a:xfrm>
            <a:off x="2595563" y="1597025"/>
            <a:ext cx="1746250" cy="561975"/>
            <a:chOff x="1635" y="1006"/>
            <a:chExt cx="1100" cy="354"/>
          </a:xfrm>
        </p:grpSpPr>
        <p:sp>
          <p:nvSpPr>
            <p:cNvPr id="44068" name="Freeform 36"/>
            <p:cNvSpPr>
              <a:spLocks noChangeArrowheads="1"/>
            </p:cNvSpPr>
            <p:nvPr/>
          </p:nvSpPr>
          <p:spPr bwMode="auto">
            <a:xfrm>
              <a:off x="1635" y="1006"/>
              <a:ext cx="1101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56" y="0"/>
                </a:cxn>
                <a:cxn ang="0">
                  <a:pos x="4856" y="1305"/>
                </a:cxn>
                <a:cxn ang="0">
                  <a:pos x="0" y="1305"/>
                </a:cxn>
                <a:cxn ang="0">
                  <a:pos x="0" y="0"/>
                </a:cxn>
              </a:cxnLst>
              <a:rect l="0" t="0" r="r" b="b"/>
              <a:pathLst>
                <a:path w="4857" h="1306">
                  <a:moveTo>
                    <a:pt x="0" y="0"/>
                  </a:moveTo>
                  <a:lnTo>
                    <a:pt x="4856" y="0"/>
                  </a:lnTo>
                  <a:lnTo>
                    <a:pt x="4856" y="1305"/>
                  </a:lnTo>
                  <a:lnTo>
                    <a:pt x="0" y="1305"/>
                  </a:lnTo>
                  <a:lnTo>
                    <a:pt x="0" y="0"/>
                  </a:lnTo>
                </a:path>
              </a:pathLst>
            </a:custGeom>
            <a:noFill/>
            <a:ln w="9360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9" name="Text Box 37"/>
            <p:cNvSpPr txBox="1">
              <a:spLocks noChangeArrowheads="1"/>
            </p:cNvSpPr>
            <p:nvPr/>
          </p:nvSpPr>
          <p:spPr bwMode="auto">
            <a:xfrm>
              <a:off x="1635" y="1006"/>
              <a:ext cx="1101" cy="355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CC0000"/>
                  </a:solidFill>
                </a:rPr>
                <a:t>Optimální přísun mikrovýživy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1" name="Group 1"/>
          <p:cNvGrpSpPr>
            <a:grpSpLocks/>
          </p:cNvGrpSpPr>
          <p:nvPr/>
        </p:nvGrpSpPr>
        <p:grpSpPr bwMode="auto">
          <a:xfrm>
            <a:off x="179388" y="409575"/>
            <a:ext cx="8783637" cy="941388"/>
            <a:chOff x="113" y="258"/>
            <a:chExt cx="5533" cy="593"/>
          </a:xfrm>
        </p:grpSpPr>
        <p:sp>
          <p:nvSpPr>
            <p:cNvPr id="46082" name="Text Box 2"/>
            <p:cNvSpPr txBox="1">
              <a:spLocks noChangeArrowheads="1"/>
            </p:cNvSpPr>
            <p:nvPr/>
          </p:nvSpPr>
          <p:spPr bwMode="auto">
            <a:xfrm>
              <a:off x="113" y="258"/>
              <a:ext cx="5534" cy="5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90000"/>
                </a:lnSpc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 dirty="0">
                  <a:solidFill>
                    <a:srgbClr val="CC0000"/>
                  </a:solidFill>
                </a:rPr>
                <a:t>Mikrovýživa při srdeční nedostatečnosti</a:t>
              </a:r>
              <a:r>
                <a:rPr lang="cs-CZ" b="0" dirty="0">
                  <a:solidFill>
                    <a:srgbClr val="CC0000"/>
                  </a:solidFill>
                </a:rPr>
                <a:t> </a:t>
              </a:r>
              <a:r>
                <a:rPr lang="cs-CZ" sz="2400" b="0" dirty="0">
                  <a:solidFill>
                    <a:srgbClr val="CC0000"/>
                  </a:solidFill>
                </a:rPr>
                <a:t>– </a:t>
              </a:r>
              <a:r>
                <a:rPr lang="cs-CZ" sz="2400" b="0" dirty="0" smtClean="0">
                  <a:solidFill>
                    <a:srgbClr val="CC0000"/>
                  </a:solidFill>
                </a:rPr>
                <a:t>dnes                         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(Institut buněčné medicíny)</a:t>
              </a:r>
              <a:endParaRPr lang="cs-CZ" sz="1600" b="0" dirty="0">
                <a:solidFill>
                  <a:srgbClr val="CC000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4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46083" name="Group 3"/>
          <p:cNvGrpSpPr>
            <a:grpSpLocks/>
          </p:cNvGrpSpPr>
          <p:nvPr/>
        </p:nvGrpSpPr>
        <p:grpSpPr bwMode="auto">
          <a:xfrm>
            <a:off x="1747838" y="1062038"/>
            <a:ext cx="5333999" cy="3303586"/>
            <a:chOff x="1101" y="669"/>
            <a:chExt cx="3360" cy="2081"/>
          </a:xfrm>
        </p:grpSpPr>
        <p:grpSp>
          <p:nvGrpSpPr>
            <p:cNvPr id="46084" name="Group 4"/>
            <p:cNvGrpSpPr>
              <a:grpSpLocks/>
            </p:cNvGrpSpPr>
            <p:nvPr/>
          </p:nvGrpSpPr>
          <p:grpSpPr bwMode="auto">
            <a:xfrm>
              <a:off x="1101" y="782"/>
              <a:ext cx="3360" cy="1968"/>
              <a:chOff x="1101" y="782"/>
              <a:chExt cx="3360" cy="1968"/>
            </a:xfrm>
          </p:grpSpPr>
          <p:sp>
            <p:nvSpPr>
              <p:cNvPr id="46085" name="AutoShape 5"/>
              <p:cNvSpPr>
                <a:spLocks noChangeArrowheads="1"/>
              </p:cNvSpPr>
              <p:nvPr/>
            </p:nvSpPr>
            <p:spPr bwMode="auto">
              <a:xfrm>
                <a:off x="1101" y="782"/>
                <a:ext cx="3360" cy="1968"/>
              </a:xfrm>
              <a:prstGeom prst="roundRect">
                <a:avLst>
                  <a:gd name="adj" fmla="val 46"/>
                </a:avLst>
              </a:prstGeom>
              <a:solidFill>
                <a:srgbClr val="FFFFFF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6086" name="Line 6"/>
            <p:cNvSpPr>
              <a:spLocks noChangeShapeType="1"/>
            </p:cNvSpPr>
            <p:nvPr/>
          </p:nvSpPr>
          <p:spPr bwMode="auto">
            <a:xfrm>
              <a:off x="1743" y="2122"/>
              <a:ext cx="256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87" name="Line 7"/>
            <p:cNvSpPr>
              <a:spLocks noChangeShapeType="1"/>
            </p:cNvSpPr>
            <p:nvPr/>
          </p:nvSpPr>
          <p:spPr bwMode="auto">
            <a:xfrm>
              <a:off x="1743" y="1794"/>
              <a:ext cx="256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88" name="Line 8"/>
            <p:cNvSpPr>
              <a:spLocks noChangeShapeType="1"/>
            </p:cNvSpPr>
            <p:nvPr/>
          </p:nvSpPr>
          <p:spPr bwMode="auto">
            <a:xfrm>
              <a:off x="1743" y="1434"/>
              <a:ext cx="256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89" name="Line 9"/>
            <p:cNvSpPr>
              <a:spLocks noChangeShapeType="1"/>
            </p:cNvSpPr>
            <p:nvPr/>
          </p:nvSpPr>
          <p:spPr bwMode="auto">
            <a:xfrm>
              <a:off x="1743" y="1122"/>
              <a:ext cx="256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90" name="Line 10"/>
            <p:cNvSpPr>
              <a:spLocks noChangeShapeType="1"/>
            </p:cNvSpPr>
            <p:nvPr/>
          </p:nvSpPr>
          <p:spPr bwMode="auto">
            <a:xfrm>
              <a:off x="1743" y="809"/>
              <a:ext cx="256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91" name="Line 11"/>
            <p:cNvSpPr>
              <a:spLocks noChangeShapeType="1"/>
            </p:cNvSpPr>
            <p:nvPr/>
          </p:nvSpPr>
          <p:spPr bwMode="auto">
            <a:xfrm>
              <a:off x="1806" y="809"/>
              <a:ext cx="1" cy="140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92" name="Line 12"/>
            <p:cNvSpPr>
              <a:spLocks noChangeShapeType="1"/>
            </p:cNvSpPr>
            <p:nvPr/>
          </p:nvSpPr>
          <p:spPr bwMode="auto">
            <a:xfrm>
              <a:off x="1880" y="1434"/>
              <a:ext cx="1" cy="688"/>
            </a:xfrm>
            <a:prstGeom prst="line">
              <a:avLst/>
            </a:prstGeom>
            <a:noFill/>
            <a:ln w="12708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93" name="Line 13"/>
            <p:cNvSpPr>
              <a:spLocks noChangeShapeType="1"/>
            </p:cNvSpPr>
            <p:nvPr/>
          </p:nvSpPr>
          <p:spPr bwMode="auto">
            <a:xfrm>
              <a:off x="1967" y="1794"/>
              <a:ext cx="1" cy="327"/>
            </a:xfrm>
            <a:prstGeom prst="line">
              <a:avLst/>
            </a:prstGeom>
            <a:noFill/>
            <a:ln w="12708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94" name="Line 14"/>
            <p:cNvSpPr>
              <a:spLocks noChangeShapeType="1"/>
            </p:cNvSpPr>
            <p:nvPr/>
          </p:nvSpPr>
          <p:spPr bwMode="auto">
            <a:xfrm>
              <a:off x="2127" y="1434"/>
              <a:ext cx="1" cy="688"/>
            </a:xfrm>
            <a:prstGeom prst="line">
              <a:avLst/>
            </a:prstGeom>
            <a:noFill/>
            <a:ln w="12708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95" name="Line 15"/>
            <p:cNvSpPr>
              <a:spLocks noChangeShapeType="1"/>
            </p:cNvSpPr>
            <p:nvPr/>
          </p:nvSpPr>
          <p:spPr bwMode="auto">
            <a:xfrm>
              <a:off x="2201" y="1434"/>
              <a:ext cx="1" cy="688"/>
            </a:xfrm>
            <a:prstGeom prst="line">
              <a:avLst/>
            </a:prstGeom>
            <a:noFill/>
            <a:ln w="12708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96" name="Line 16"/>
            <p:cNvSpPr>
              <a:spLocks noChangeShapeType="1"/>
            </p:cNvSpPr>
            <p:nvPr/>
          </p:nvSpPr>
          <p:spPr bwMode="auto">
            <a:xfrm flipV="1">
              <a:off x="2361" y="1120"/>
              <a:ext cx="1" cy="1004"/>
            </a:xfrm>
            <a:prstGeom prst="line">
              <a:avLst/>
            </a:prstGeom>
            <a:noFill/>
            <a:ln w="12708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97" name="Line 17"/>
            <p:cNvSpPr>
              <a:spLocks noChangeShapeType="1"/>
            </p:cNvSpPr>
            <p:nvPr/>
          </p:nvSpPr>
          <p:spPr bwMode="auto">
            <a:xfrm flipV="1">
              <a:off x="2435" y="1120"/>
              <a:ext cx="1" cy="1004"/>
            </a:xfrm>
            <a:prstGeom prst="line">
              <a:avLst/>
            </a:prstGeom>
            <a:noFill/>
            <a:ln w="12708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98" name="Line 18"/>
            <p:cNvSpPr>
              <a:spLocks noChangeShapeType="1"/>
            </p:cNvSpPr>
            <p:nvPr/>
          </p:nvSpPr>
          <p:spPr bwMode="auto">
            <a:xfrm flipV="1">
              <a:off x="2608" y="1120"/>
              <a:ext cx="1" cy="1004"/>
            </a:xfrm>
            <a:prstGeom prst="line">
              <a:avLst/>
            </a:prstGeom>
            <a:noFill/>
            <a:ln w="12708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99" name="Line 19"/>
            <p:cNvSpPr>
              <a:spLocks noChangeShapeType="1"/>
            </p:cNvSpPr>
            <p:nvPr/>
          </p:nvSpPr>
          <p:spPr bwMode="auto">
            <a:xfrm>
              <a:off x="2695" y="1794"/>
              <a:ext cx="1" cy="327"/>
            </a:xfrm>
            <a:prstGeom prst="line">
              <a:avLst/>
            </a:prstGeom>
            <a:noFill/>
            <a:ln w="12708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100" name="Line 20"/>
            <p:cNvSpPr>
              <a:spLocks noChangeShapeType="1"/>
            </p:cNvSpPr>
            <p:nvPr/>
          </p:nvSpPr>
          <p:spPr bwMode="auto">
            <a:xfrm flipV="1">
              <a:off x="2856" y="1120"/>
              <a:ext cx="1" cy="1004"/>
            </a:xfrm>
            <a:prstGeom prst="line">
              <a:avLst/>
            </a:prstGeom>
            <a:noFill/>
            <a:ln w="12708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101" name="Line 21"/>
            <p:cNvSpPr>
              <a:spLocks noChangeShapeType="1"/>
            </p:cNvSpPr>
            <p:nvPr/>
          </p:nvSpPr>
          <p:spPr bwMode="auto">
            <a:xfrm flipV="1">
              <a:off x="2930" y="1306"/>
              <a:ext cx="1" cy="817"/>
            </a:xfrm>
            <a:prstGeom prst="line">
              <a:avLst/>
            </a:prstGeom>
            <a:noFill/>
            <a:ln w="12708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102" name="Line 22"/>
            <p:cNvSpPr>
              <a:spLocks noChangeShapeType="1"/>
            </p:cNvSpPr>
            <p:nvPr/>
          </p:nvSpPr>
          <p:spPr bwMode="auto">
            <a:xfrm flipV="1">
              <a:off x="3115" y="1120"/>
              <a:ext cx="1" cy="1004"/>
            </a:xfrm>
            <a:prstGeom prst="line">
              <a:avLst/>
            </a:prstGeom>
            <a:noFill/>
            <a:ln w="12708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103" name="Line 23"/>
            <p:cNvSpPr>
              <a:spLocks noChangeShapeType="1"/>
            </p:cNvSpPr>
            <p:nvPr/>
          </p:nvSpPr>
          <p:spPr bwMode="auto">
            <a:xfrm>
              <a:off x="3189" y="1794"/>
              <a:ext cx="1" cy="327"/>
            </a:xfrm>
            <a:prstGeom prst="line">
              <a:avLst/>
            </a:prstGeom>
            <a:noFill/>
            <a:ln w="12708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104" name="Line 24"/>
            <p:cNvSpPr>
              <a:spLocks noChangeShapeType="1"/>
            </p:cNvSpPr>
            <p:nvPr/>
          </p:nvSpPr>
          <p:spPr bwMode="auto">
            <a:xfrm flipV="1">
              <a:off x="3362" y="1120"/>
              <a:ext cx="1" cy="1004"/>
            </a:xfrm>
            <a:prstGeom prst="line">
              <a:avLst/>
            </a:prstGeom>
            <a:noFill/>
            <a:ln w="12708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105" name="Line 25"/>
            <p:cNvSpPr>
              <a:spLocks noChangeShapeType="1"/>
            </p:cNvSpPr>
            <p:nvPr/>
          </p:nvSpPr>
          <p:spPr bwMode="auto">
            <a:xfrm>
              <a:off x="3436" y="1434"/>
              <a:ext cx="1" cy="688"/>
            </a:xfrm>
            <a:prstGeom prst="line">
              <a:avLst/>
            </a:prstGeom>
            <a:noFill/>
            <a:ln w="12708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106" name="Line 26"/>
            <p:cNvSpPr>
              <a:spLocks noChangeShapeType="1"/>
            </p:cNvSpPr>
            <p:nvPr/>
          </p:nvSpPr>
          <p:spPr bwMode="auto">
            <a:xfrm flipV="1">
              <a:off x="3621" y="1120"/>
              <a:ext cx="1" cy="1004"/>
            </a:xfrm>
            <a:prstGeom prst="line">
              <a:avLst/>
            </a:prstGeom>
            <a:noFill/>
            <a:ln w="12708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107" name="Line 27"/>
            <p:cNvSpPr>
              <a:spLocks noChangeShapeType="1"/>
            </p:cNvSpPr>
            <p:nvPr/>
          </p:nvSpPr>
          <p:spPr bwMode="auto">
            <a:xfrm>
              <a:off x="3708" y="1794"/>
              <a:ext cx="1" cy="327"/>
            </a:xfrm>
            <a:prstGeom prst="line">
              <a:avLst/>
            </a:prstGeom>
            <a:noFill/>
            <a:ln w="12708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108" name="Line 28"/>
            <p:cNvSpPr>
              <a:spLocks noChangeShapeType="1"/>
            </p:cNvSpPr>
            <p:nvPr/>
          </p:nvSpPr>
          <p:spPr bwMode="auto">
            <a:xfrm>
              <a:off x="3868" y="1434"/>
              <a:ext cx="1" cy="688"/>
            </a:xfrm>
            <a:prstGeom prst="line">
              <a:avLst/>
            </a:prstGeom>
            <a:noFill/>
            <a:ln w="12708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109" name="Line 29"/>
            <p:cNvSpPr>
              <a:spLocks noChangeShapeType="1"/>
            </p:cNvSpPr>
            <p:nvPr/>
          </p:nvSpPr>
          <p:spPr bwMode="auto">
            <a:xfrm>
              <a:off x="3956" y="1794"/>
              <a:ext cx="1" cy="327"/>
            </a:xfrm>
            <a:prstGeom prst="line">
              <a:avLst/>
            </a:prstGeom>
            <a:noFill/>
            <a:ln w="12708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110" name="Line 30"/>
            <p:cNvSpPr>
              <a:spLocks noChangeShapeType="1"/>
            </p:cNvSpPr>
            <p:nvPr/>
          </p:nvSpPr>
          <p:spPr bwMode="auto">
            <a:xfrm flipV="1">
              <a:off x="4128" y="1120"/>
              <a:ext cx="1" cy="1004"/>
            </a:xfrm>
            <a:prstGeom prst="line">
              <a:avLst/>
            </a:prstGeom>
            <a:noFill/>
            <a:ln w="12708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111" name="Line 31"/>
            <p:cNvSpPr>
              <a:spLocks noChangeShapeType="1"/>
            </p:cNvSpPr>
            <p:nvPr/>
          </p:nvSpPr>
          <p:spPr bwMode="auto">
            <a:xfrm>
              <a:off x="4215" y="1434"/>
              <a:ext cx="1" cy="688"/>
            </a:xfrm>
            <a:prstGeom prst="line">
              <a:avLst/>
            </a:prstGeom>
            <a:noFill/>
            <a:ln w="12708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46112" name="Group 32"/>
            <p:cNvGrpSpPr>
              <a:grpSpLocks/>
            </p:cNvGrpSpPr>
            <p:nvPr/>
          </p:nvGrpSpPr>
          <p:grpSpPr bwMode="auto">
            <a:xfrm>
              <a:off x="2435" y="2346"/>
              <a:ext cx="1135" cy="211"/>
              <a:chOff x="2435" y="2346"/>
              <a:chExt cx="1135" cy="211"/>
            </a:xfrm>
          </p:grpSpPr>
          <p:sp>
            <p:nvSpPr>
              <p:cNvPr id="46113" name="Text Box 33"/>
              <p:cNvSpPr txBox="1">
                <a:spLocks noChangeArrowheads="1"/>
              </p:cNvSpPr>
              <p:nvPr/>
            </p:nvSpPr>
            <p:spPr bwMode="auto">
              <a:xfrm>
                <a:off x="2435" y="2346"/>
                <a:ext cx="1136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100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1600" b="0">
                    <a:solidFill>
                      <a:srgbClr val="000000"/>
                    </a:solidFill>
                  </a:rPr>
                  <a:t>10 pacientů </a:t>
                </a:r>
              </a:p>
            </p:txBody>
          </p:sp>
        </p:grpSp>
        <p:grpSp>
          <p:nvGrpSpPr>
            <p:cNvPr id="46114" name="Group 34"/>
            <p:cNvGrpSpPr>
              <a:grpSpLocks/>
            </p:cNvGrpSpPr>
            <p:nvPr/>
          </p:nvGrpSpPr>
          <p:grpSpPr bwMode="auto">
            <a:xfrm>
              <a:off x="1447" y="669"/>
              <a:ext cx="443" cy="1572"/>
              <a:chOff x="1447" y="669"/>
              <a:chExt cx="443" cy="1572"/>
            </a:xfrm>
          </p:grpSpPr>
          <p:sp>
            <p:nvSpPr>
              <p:cNvPr id="46115" name="Text Box 35"/>
              <p:cNvSpPr txBox="1">
                <a:spLocks noChangeArrowheads="1"/>
              </p:cNvSpPr>
              <p:nvPr/>
            </p:nvSpPr>
            <p:spPr bwMode="auto">
              <a:xfrm>
                <a:off x="1447" y="669"/>
                <a:ext cx="444" cy="157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ct val="110000"/>
                  </a:lnSpc>
                  <a:spcBef>
                    <a:spcPts val="875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1400" b="0">
                    <a:solidFill>
                      <a:srgbClr val="000000"/>
                    </a:solidFill>
                  </a:rPr>
                  <a:t>4</a:t>
                </a:r>
              </a:p>
              <a:p>
                <a:pPr algn="ctr">
                  <a:lnSpc>
                    <a:spcPct val="110000"/>
                  </a:lnSpc>
                  <a:spcBef>
                    <a:spcPts val="50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cs-CZ" sz="800" b="0">
                  <a:solidFill>
                    <a:srgbClr val="000000"/>
                  </a:solidFill>
                </a:endParaRPr>
              </a:p>
              <a:p>
                <a:pPr algn="ctr">
                  <a:lnSpc>
                    <a:spcPct val="110000"/>
                  </a:lnSpc>
                  <a:spcBef>
                    <a:spcPts val="875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1400" b="0">
                    <a:solidFill>
                      <a:srgbClr val="000000"/>
                    </a:solidFill>
                  </a:rPr>
                  <a:t>3</a:t>
                </a:r>
              </a:p>
              <a:p>
                <a:pPr algn="ctr">
                  <a:lnSpc>
                    <a:spcPct val="110000"/>
                  </a:lnSpc>
                  <a:spcBef>
                    <a:spcPts val="50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cs-CZ" sz="800" b="0">
                  <a:solidFill>
                    <a:srgbClr val="000000"/>
                  </a:solidFill>
                </a:endParaRPr>
              </a:p>
              <a:p>
                <a:pPr algn="ctr">
                  <a:lnSpc>
                    <a:spcPct val="110000"/>
                  </a:lnSpc>
                  <a:spcBef>
                    <a:spcPts val="875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1400" b="0">
                    <a:solidFill>
                      <a:srgbClr val="000000"/>
                    </a:solidFill>
                  </a:rPr>
                  <a:t>2</a:t>
                </a:r>
              </a:p>
              <a:p>
                <a:pPr algn="ctr">
                  <a:lnSpc>
                    <a:spcPct val="110000"/>
                  </a:lnSpc>
                  <a:spcBef>
                    <a:spcPts val="50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cs-CZ" sz="800" b="0">
                  <a:solidFill>
                    <a:srgbClr val="000000"/>
                  </a:solidFill>
                </a:endParaRPr>
              </a:p>
              <a:p>
                <a:pPr algn="ctr">
                  <a:lnSpc>
                    <a:spcPct val="110000"/>
                  </a:lnSpc>
                  <a:spcBef>
                    <a:spcPts val="875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1400" b="0">
                    <a:solidFill>
                      <a:srgbClr val="000000"/>
                    </a:solidFill>
                  </a:rPr>
                  <a:t>1</a:t>
                </a:r>
              </a:p>
              <a:p>
                <a:pPr algn="ctr">
                  <a:lnSpc>
                    <a:spcPct val="110000"/>
                  </a:lnSpc>
                  <a:spcBef>
                    <a:spcPts val="50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cs-CZ" sz="800" b="0">
                  <a:solidFill>
                    <a:srgbClr val="000000"/>
                  </a:solidFill>
                </a:endParaRPr>
              </a:p>
              <a:p>
                <a:pPr algn="ctr">
                  <a:lnSpc>
                    <a:spcPct val="110000"/>
                  </a:lnSpc>
                  <a:spcBef>
                    <a:spcPts val="875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1400" b="0">
                    <a:solidFill>
                      <a:srgbClr val="000000"/>
                    </a:solidFill>
                  </a:rPr>
                  <a:t>0</a:t>
                </a:r>
              </a:p>
            </p:txBody>
          </p:sp>
        </p:grpSp>
        <p:grpSp>
          <p:nvGrpSpPr>
            <p:cNvPr id="46116" name="Group 36"/>
            <p:cNvGrpSpPr>
              <a:grpSpLocks/>
            </p:cNvGrpSpPr>
            <p:nvPr/>
          </p:nvGrpSpPr>
          <p:grpSpPr bwMode="auto">
            <a:xfrm>
              <a:off x="1806" y="2107"/>
              <a:ext cx="2642" cy="192"/>
              <a:chOff x="1806" y="2107"/>
              <a:chExt cx="2642" cy="192"/>
            </a:xfrm>
          </p:grpSpPr>
          <p:sp>
            <p:nvSpPr>
              <p:cNvPr id="46117" name="Text Box 37"/>
              <p:cNvSpPr txBox="1">
                <a:spLocks noChangeArrowheads="1"/>
              </p:cNvSpPr>
              <p:nvPr/>
            </p:nvSpPr>
            <p:spPr bwMode="auto">
              <a:xfrm>
                <a:off x="1806" y="2107"/>
                <a:ext cx="2643" cy="19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spcBef>
                    <a:spcPts val="875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sz="1400" b="0" dirty="0">
                    <a:solidFill>
                      <a:srgbClr val="000000"/>
                    </a:solidFill>
                  </a:rPr>
                  <a:t>1       2      3      4      5      6      7      8       9     10 </a:t>
                </a:r>
              </a:p>
            </p:txBody>
          </p:sp>
        </p:grpSp>
      </p:grpSp>
      <p:grpSp>
        <p:nvGrpSpPr>
          <p:cNvPr id="46118" name="Group 38"/>
          <p:cNvGrpSpPr>
            <a:grpSpLocks/>
          </p:cNvGrpSpPr>
          <p:nvPr/>
        </p:nvGrpSpPr>
        <p:grpSpPr bwMode="auto">
          <a:xfrm>
            <a:off x="5788025" y="3540125"/>
            <a:ext cx="1150938" cy="457200"/>
            <a:chOff x="3646" y="2230"/>
            <a:chExt cx="725" cy="288"/>
          </a:xfrm>
        </p:grpSpPr>
        <p:grpSp>
          <p:nvGrpSpPr>
            <p:cNvPr id="46119" name="Group 39"/>
            <p:cNvGrpSpPr>
              <a:grpSpLocks/>
            </p:cNvGrpSpPr>
            <p:nvPr/>
          </p:nvGrpSpPr>
          <p:grpSpPr bwMode="auto">
            <a:xfrm>
              <a:off x="3737" y="2230"/>
              <a:ext cx="634" cy="288"/>
              <a:chOff x="3737" y="2230"/>
              <a:chExt cx="634" cy="288"/>
            </a:xfrm>
          </p:grpSpPr>
          <p:sp>
            <p:nvSpPr>
              <p:cNvPr id="46120" name="Text Box 40"/>
              <p:cNvSpPr txBox="1">
                <a:spLocks noChangeArrowheads="1"/>
              </p:cNvSpPr>
              <p:nvPr/>
            </p:nvSpPr>
            <p:spPr bwMode="auto">
              <a:xfrm>
                <a:off x="3737" y="2230"/>
                <a:ext cx="635" cy="28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000000"/>
                    </a:solidFill>
                  </a:rPr>
                  <a:t>na začátku</a:t>
                </a:r>
                <a:br>
                  <a:rPr lang="cs-CZ" b="0">
                    <a:solidFill>
                      <a:srgbClr val="000000"/>
                    </a:solidFill>
                  </a:rPr>
                </a:br>
                <a:r>
                  <a:rPr lang="cs-CZ" b="0">
                    <a:solidFill>
                      <a:srgbClr val="000000"/>
                    </a:solidFill>
                  </a:rPr>
                  <a:t>na konci</a:t>
                </a:r>
              </a:p>
            </p:txBody>
          </p:sp>
        </p:grpSp>
        <p:grpSp>
          <p:nvGrpSpPr>
            <p:cNvPr id="46121" name="Group 41"/>
            <p:cNvGrpSpPr>
              <a:grpSpLocks/>
            </p:cNvGrpSpPr>
            <p:nvPr/>
          </p:nvGrpSpPr>
          <p:grpSpPr bwMode="auto">
            <a:xfrm>
              <a:off x="3646" y="2276"/>
              <a:ext cx="89" cy="91"/>
              <a:chOff x="3646" y="2276"/>
              <a:chExt cx="89" cy="91"/>
            </a:xfrm>
          </p:grpSpPr>
          <p:sp>
            <p:nvSpPr>
              <p:cNvPr id="46122" name="AutoShape 42"/>
              <p:cNvSpPr>
                <a:spLocks noChangeArrowheads="1"/>
              </p:cNvSpPr>
              <p:nvPr/>
            </p:nvSpPr>
            <p:spPr bwMode="auto">
              <a:xfrm>
                <a:off x="3646" y="2276"/>
                <a:ext cx="90" cy="92"/>
              </a:xfrm>
              <a:prstGeom prst="roundRect">
                <a:avLst>
                  <a:gd name="adj" fmla="val 1111"/>
                </a:avLst>
              </a:prstGeom>
              <a:solidFill>
                <a:srgbClr val="800000">
                  <a:alpha val="50000"/>
                </a:srgb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6123" name="Group 43"/>
            <p:cNvGrpSpPr>
              <a:grpSpLocks/>
            </p:cNvGrpSpPr>
            <p:nvPr/>
          </p:nvGrpSpPr>
          <p:grpSpPr bwMode="auto">
            <a:xfrm>
              <a:off x="3646" y="2391"/>
              <a:ext cx="89" cy="91"/>
              <a:chOff x="3646" y="2391"/>
              <a:chExt cx="89" cy="91"/>
            </a:xfrm>
          </p:grpSpPr>
          <p:sp>
            <p:nvSpPr>
              <p:cNvPr id="46124" name="AutoShape 44"/>
              <p:cNvSpPr>
                <a:spLocks noChangeArrowheads="1"/>
              </p:cNvSpPr>
              <p:nvPr/>
            </p:nvSpPr>
            <p:spPr bwMode="auto">
              <a:xfrm>
                <a:off x="3646" y="2391"/>
                <a:ext cx="90" cy="92"/>
              </a:xfrm>
              <a:prstGeom prst="roundRect">
                <a:avLst>
                  <a:gd name="adj" fmla="val 1111"/>
                </a:avLst>
              </a:prstGeom>
              <a:solidFill>
                <a:srgbClr val="008080">
                  <a:alpha val="50000"/>
                </a:srgb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6125" name="Group 45"/>
          <p:cNvGrpSpPr>
            <a:grpSpLocks/>
          </p:cNvGrpSpPr>
          <p:nvPr/>
        </p:nvGrpSpPr>
        <p:grpSpPr bwMode="auto">
          <a:xfrm>
            <a:off x="312738" y="4464050"/>
            <a:ext cx="8686799" cy="2205037"/>
            <a:chOff x="197" y="2812"/>
            <a:chExt cx="5472" cy="1389"/>
          </a:xfrm>
        </p:grpSpPr>
        <p:sp>
          <p:nvSpPr>
            <p:cNvPr id="46126" name="Text Box 46"/>
            <p:cNvSpPr txBox="1">
              <a:spLocks noChangeArrowheads="1"/>
            </p:cNvSpPr>
            <p:nvPr/>
          </p:nvSpPr>
          <p:spPr bwMode="auto">
            <a:xfrm>
              <a:off x="197" y="2812"/>
              <a:ext cx="5472" cy="13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 smtClean="0">
                  <a:solidFill>
                    <a:srgbClr val="CC0000"/>
                  </a:solidFill>
                </a:rPr>
                <a:t>Klinické </a:t>
              </a:r>
              <a:r>
                <a:rPr lang="cs-CZ" sz="1800" b="0" dirty="0">
                  <a:solidFill>
                    <a:srgbClr val="CC0000"/>
                  </a:solidFill>
                </a:rPr>
                <a:t>studie potvrzují účinek mikrovýživy</a:t>
              </a:r>
            </a:p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10 pacientů trpících</a:t>
              </a:r>
              <a:r>
                <a:rPr lang="cs-CZ" sz="1600" b="0" dirty="0">
                  <a:solidFill>
                    <a:srgbClr val="000000"/>
                  </a:solidFill>
                </a:rPr>
                <a:t> srdeční nedostatečností 2. a 3. stupně se účastnilo projektové klinické studie. V průběhu 6-ti měsíců užívali kombinaci mikroživin.</a:t>
              </a:r>
            </a:p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 smtClean="0">
                  <a:solidFill>
                    <a:srgbClr val="CC0000"/>
                  </a:solidFill>
                </a:rPr>
                <a:t>Užívání mikroživin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vedlo u osmi pacientů ke zlepšení fyzické výkonnosti </a:t>
              </a:r>
              <a:r>
                <a:rPr lang="cs-CZ" sz="1600" b="0" dirty="0" smtClean="0">
                  <a:solidFill>
                    <a:schemeClr val="accent5">
                      <a:lumMod val="50000"/>
                    </a:schemeClr>
                  </a:solidFill>
                </a:rPr>
                <a:t>(zelený sloupec)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. Dokazuje se tím význam mikrovýživy. Zásobení buněk srdečního svalu energií vede ke zlepšení srdeční činnosti. Tato léčebná metoda je známá již tři čtvrtě století.</a:t>
              </a:r>
            </a:p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6127" name="Group 47"/>
          <p:cNvGrpSpPr>
            <a:grpSpLocks/>
          </p:cNvGrpSpPr>
          <p:nvPr/>
        </p:nvGrpSpPr>
        <p:grpSpPr bwMode="auto">
          <a:xfrm>
            <a:off x="2057400" y="1063625"/>
            <a:ext cx="274638" cy="2746375"/>
            <a:chOff x="1296" y="670"/>
            <a:chExt cx="173" cy="1730"/>
          </a:xfrm>
        </p:grpSpPr>
        <p:sp>
          <p:nvSpPr>
            <p:cNvPr id="46128" name="Text Box 48"/>
            <p:cNvSpPr txBox="1">
              <a:spLocks noChangeArrowheads="1"/>
            </p:cNvSpPr>
            <p:nvPr/>
          </p:nvSpPr>
          <p:spPr bwMode="auto">
            <a:xfrm rot="16200000">
              <a:off x="517" y="1450"/>
              <a:ext cx="1731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Stupeň srdeční nedostatečnosti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5" name="Group 1"/>
          <p:cNvGrpSpPr>
            <a:grpSpLocks/>
          </p:cNvGrpSpPr>
          <p:nvPr/>
        </p:nvGrpSpPr>
        <p:grpSpPr bwMode="auto">
          <a:xfrm>
            <a:off x="360363" y="4500564"/>
            <a:ext cx="3809999" cy="1952625"/>
            <a:chOff x="227" y="2835"/>
            <a:chExt cx="2400" cy="1230"/>
          </a:xfrm>
        </p:grpSpPr>
        <p:sp>
          <p:nvSpPr>
            <p:cNvPr id="47106" name="Text Box 2"/>
            <p:cNvSpPr txBox="1">
              <a:spLocks noChangeArrowheads="1"/>
            </p:cNvSpPr>
            <p:nvPr/>
          </p:nvSpPr>
          <p:spPr bwMode="auto">
            <a:xfrm>
              <a:off x="227" y="2835"/>
              <a:ext cx="2400" cy="12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dirty="0">
                  <a:solidFill>
                    <a:srgbClr val="000000"/>
                  </a:solidFill>
                </a:rPr>
                <a:t>V tradiční medicíně </a:t>
              </a:r>
              <a:r>
                <a:rPr lang="cs-CZ" sz="1400" b="0" dirty="0">
                  <a:solidFill>
                    <a:srgbClr val="000000"/>
                  </a:solidFill>
                </a:rPr>
                <a:t>má bohužel srdeční nedostatečnost pesimistickou prognózu.  5 let po jejím diagnostikování přežije jen 50 % pacientů. Poslední šancí bývá transplantace srdce. Hlavní příčinou srdeční nedostatečnosti je přitom nedostatek energie v buňkách srdečního svalu.</a:t>
              </a:r>
            </a:p>
            <a:p>
              <a:pPr>
                <a:lnSpc>
                  <a:spcPct val="110000"/>
                </a:lnSpc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4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7107" name="Group 3"/>
          <p:cNvGrpSpPr>
            <a:grpSpLocks/>
          </p:cNvGrpSpPr>
          <p:nvPr/>
        </p:nvGrpSpPr>
        <p:grpSpPr bwMode="auto">
          <a:xfrm>
            <a:off x="0" y="228600"/>
            <a:ext cx="8990013" cy="850900"/>
            <a:chOff x="0" y="144"/>
            <a:chExt cx="5663" cy="536"/>
          </a:xfrm>
        </p:grpSpPr>
        <p:sp>
          <p:nvSpPr>
            <p:cNvPr id="47108" name="AutoShape 4"/>
            <p:cNvSpPr>
              <a:spLocks noChangeArrowheads="1"/>
            </p:cNvSpPr>
            <p:nvPr/>
          </p:nvSpPr>
          <p:spPr bwMode="auto">
            <a:xfrm>
              <a:off x="0" y="144"/>
              <a:ext cx="5664" cy="537"/>
            </a:xfrm>
            <a:prstGeom prst="roundRect">
              <a:avLst>
                <a:gd name="adj" fmla="val 185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09" name="Text Box 5"/>
            <p:cNvSpPr txBox="1">
              <a:spLocks noChangeArrowheads="1"/>
            </p:cNvSpPr>
            <p:nvPr/>
          </p:nvSpPr>
          <p:spPr bwMode="auto">
            <a:xfrm>
              <a:off x="0" y="144"/>
              <a:ext cx="5664" cy="26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>
                  <a:solidFill>
                    <a:srgbClr val="CC0000"/>
                  </a:solidFill>
                </a:rPr>
                <a:t>Pacienti trpící srdeční nedostatečností mají na výběr:</a:t>
              </a:r>
            </a:p>
          </p:txBody>
        </p:sp>
      </p:grpSp>
      <p:grpSp>
        <p:nvGrpSpPr>
          <p:cNvPr id="47110" name="Group 6"/>
          <p:cNvGrpSpPr>
            <a:grpSpLocks/>
          </p:cNvGrpSpPr>
          <p:nvPr/>
        </p:nvGrpSpPr>
        <p:grpSpPr bwMode="auto">
          <a:xfrm>
            <a:off x="4679950" y="2347913"/>
            <a:ext cx="4248150" cy="3489325"/>
            <a:chOff x="2948" y="1479"/>
            <a:chExt cx="2676" cy="2198"/>
          </a:xfrm>
        </p:grpSpPr>
        <p:sp>
          <p:nvSpPr>
            <p:cNvPr id="47111" name="Text Box 7"/>
            <p:cNvSpPr txBox="1">
              <a:spLocks noChangeArrowheads="1"/>
            </p:cNvSpPr>
            <p:nvPr/>
          </p:nvSpPr>
          <p:spPr bwMode="auto">
            <a:xfrm>
              <a:off x="2948" y="1479"/>
              <a:ext cx="2677" cy="21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20000"/>
                </a:lnSpc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Nejčastější příčinou narušení činnosti srdečního svalu jako nepřerušované pumpy je tedy nedostatek energie pro miliony neustále namáhaných buněk srdce. Potravinová  medicína</a:t>
              </a:r>
              <a:r>
                <a:rPr lang="cs-CZ" sz="1600" b="0" i="1" baseline="33000">
                  <a:solidFill>
                    <a:srgbClr val="000000"/>
                  </a:solidFill>
                </a:rPr>
                <a:t>SPCN</a:t>
              </a:r>
              <a:r>
                <a:rPr lang="cs-CZ" sz="1600" b="0" i="1">
                  <a:solidFill>
                    <a:srgbClr val="000000"/>
                  </a:solidFill>
                </a:rPr>
                <a:t> </a:t>
              </a:r>
              <a:r>
                <a:rPr lang="cs-CZ" sz="1600" b="0">
                  <a:solidFill>
                    <a:srgbClr val="000000"/>
                  </a:solidFill>
                </a:rPr>
                <a:t>je i při tomto zdravotním problému v předstihu. </a:t>
              </a:r>
            </a:p>
            <a:p>
              <a:pPr>
                <a:lnSpc>
                  <a:spcPct val="120000"/>
                </a:lnSpc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Prvním krokem každého odstranění srdeční nedostatečnosti musí být optimální zásobení svalových buněk mikroživinami.</a:t>
              </a:r>
            </a:p>
            <a:p>
              <a:pPr>
                <a:lnSpc>
                  <a:spcPct val="120000"/>
                </a:lnSpc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400" b="0">
                <a:solidFill>
                  <a:srgbClr val="CC0000"/>
                </a:solidFill>
              </a:endParaRPr>
            </a:p>
          </p:txBody>
        </p:sp>
      </p:grpSp>
      <p:grpSp>
        <p:nvGrpSpPr>
          <p:cNvPr id="47112" name="Group 8"/>
          <p:cNvGrpSpPr>
            <a:grpSpLocks/>
          </p:cNvGrpSpPr>
          <p:nvPr/>
        </p:nvGrpSpPr>
        <p:grpSpPr bwMode="auto">
          <a:xfrm>
            <a:off x="5219700" y="1079500"/>
            <a:ext cx="3238500" cy="611188"/>
            <a:chOff x="3288" y="680"/>
            <a:chExt cx="2040" cy="385"/>
          </a:xfrm>
        </p:grpSpPr>
        <p:sp>
          <p:nvSpPr>
            <p:cNvPr id="47113" name="Freeform 9"/>
            <p:cNvSpPr>
              <a:spLocks noChangeArrowheads="1"/>
            </p:cNvSpPr>
            <p:nvPr/>
          </p:nvSpPr>
          <p:spPr bwMode="auto">
            <a:xfrm>
              <a:off x="3288" y="680"/>
              <a:ext cx="2041" cy="3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000" y="0"/>
                </a:cxn>
                <a:cxn ang="0">
                  <a:pos x="9000" y="1702"/>
                </a:cxn>
                <a:cxn ang="0">
                  <a:pos x="0" y="1702"/>
                </a:cxn>
                <a:cxn ang="0">
                  <a:pos x="0" y="0"/>
                </a:cxn>
              </a:cxnLst>
              <a:rect l="0" t="0" r="r" b="b"/>
              <a:pathLst>
                <a:path w="9001" h="1703">
                  <a:moveTo>
                    <a:pt x="0" y="0"/>
                  </a:moveTo>
                  <a:lnTo>
                    <a:pt x="9000" y="0"/>
                  </a:lnTo>
                  <a:lnTo>
                    <a:pt x="9000" y="1702"/>
                  </a:lnTo>
                  <a:lnTo>
                    <a:pt x="0" y="1702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4" name="Text Box 10"/>
            <p:cNvSpPr txBox="1">
              <a:spLocks noChangeArrowheads="1"/>
            </p:cNvSpPr>
            <p:nvPr/>
          </p:nvSpPr>
          <p:spPr bwMode="auto">
            <a:xfrm>
              <a:off x="3288" y="680"/>
              <a:ext cx="2041" cy="38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700" b="0">
                  <a:solidFill>
                    <a:srgbClr val="000000"/>
                  </a:solidFill>
                  <a:latin typeface="Arial Black" pitchFamily="32" charset="0"/>
                </a:rPr>
                <a:t>Moderní způsob:</a:t>
              </a:r>
              <a:br>
                <a:rPr lang="cs-CZ" sz="1700" b="0">
                  <a:solidFill>
                    <a:srgbClr val="000000"/>
                  </a:solidFill>
                  <a:latin typeface="Arial Black" pitchFamily="32" charset="0"/>
                </a:rPr>
              </a:br>
              <a:r>
                <a:rPr lang="cs-CZ" sz="1700" b="0">
                  <a:solidFill>
                    <a:srgbClr val="B80047"/>
                  </a:solidFill>
                  <a:latin typeface="Arial Black" pitchFamily="32" charset="0"/>
                </a:rPr>
                <a:t>Potravinová medicína</a:t>
              </a:r>
              <a:r>
                <a:rPr lang="cs-CZ" sz="1700" b="0" i="1" baseline="33000">
                  <a:solidFill>
                    <a:srgbClr val="B80047"/>
                  </a:solidFill>
                  <a:latin typeface="Arial Black" pitchFamily="32" charset="0"/>
                </a:rPr>
                <a:t>SPCN</a:t>
              </a:r>
            </a:p>
          </p:txBody>
        </p:sp>
      </p:grpSp>
      <p:grpSp>
        <p:nvGrpSpPr>
          <p:cNvPr id="47115" name="Group 11"/>
          <p:cNvGrpSpPr>
            <a:grpSpLocks/>
          </p:cNvGrpSpPr>
          <p:nvPr/>
        </p:nvGrpSpPr>
        <p:grpSpPr bwMode="auto">
          <a:xfrm>
            <a:off x="4284663" y="990600"/>
            <a:ext cx="150812" cy="5561013"/>
            <a:chOff x="2699" y="624"/>
            <a:chExt cx="95" cy="3503"/>
          </a:xfrm>
        </p:grpSpPr>
        <p:sp>
          <p:nvSpPr>
            <p:cNvPr id="47116" name="AutoShape 12"/>
            <p:cNvSpPr>
              <a:spLocks noChangeArrowheads="1"/>
            </p:cNvSpPr>
            <p:nvPr/>
          </p:nvSpPr>
          <p:spPr bwMode="auto">
            <a:xfrm>
              <a:off x="2699" y="624"/>
              <a:ext cx="96" cy="3504"/>
            </a:xfrm>
            <a:prstGeom prst="roundRect">
              <a:avLst>
                <a:gd name="adj" fmla="val 1042"/>
              </a:avLst>
            </a:prstGeom>
            <a:blipFill dpi="0" rotWithShape="0">
              <a:blip r:embed="rId3" cstate="print">
                <a:alphaModFix amt="50000"/>
              </a:blip>
              <a:srcRect/>
              <a:tile tx="0" ty="0" sx="100000" sy="100000" flip="none" algn="tl"/>
            </a:blip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7117" name="Picture 13"/>
          <p:cNvPicPr>
            <a:picLocks noChangeAspect="1" noChangeArrowheads="1"/>
          </p:cNvPicPr>
          <p:nvPr/>
        </p:nvPicPr>
        <p:blipFill>
          <a:blip r:embed="rId4" cstate="print"/>
          <a:srcRect r="62547"/>
          <a:stretch>
            <a:fillRect/>
          </a:stretch>
        </p:blipFill>
        <p:spPr bwMode="auto">
          <a:xfrm>
            <a:off x="1079500" y="1881188"/>
            <a:ext cx="2160588" cy="2438400"/>
          </a:xfrm>
          <a:prstGeom prst="rect">
            <a:avLst/>
          </a:prstGeom>
          <a:noFill/>
          <a:ln w="9360">
            <a:solidFill>
              <a:srgbClr val="003366"/>
            </a:solidFill>
            <a:miter lim="800000"/>
            <a:headEnd/>
            <a:tailEnd/>
          </a:ln>
          <a:effectLst/>
        </p:spPr>
      </p:pic>
      <p:grpSp>
        <p:nvGrpSpPr>
          <p:cNvPr id="47118" name="Group 14"/>
          <p:cNvGrpSpPr>
            <a:grpSpLocks/>
          </p:cNvGrpSpPr>
          <p:nvPr/>
        </p:nvGrpSpPr>
        <p:grpSpPr bwMode="auto">
          <a:xfrm>
            <a:off x="755650" y="1008063"/>
            <a:ext cx="2662238" cy="611187"/>
            <a:chOff x="476" y="635"/>
            <a:chExt cx="1677" cy="385"/>
          </a:xfrm>
        </p:grpSpPr>
        <p:sp>
          <p:nvSpPr>
            <p:cNvPr id="47119" name="Freeform 15"/>
            <p:cNvSpPr>
              <a:spLocks noChangeArrowheads="1"/>
            </p:cNvSpPr>
            <p:nvPr/>
          </p:nvSpPr>
          <p:spPr bwMode="auto">
            <a:xfrm>
              <a:off x="476" y="635"/>
              <a:ext cx="1679" cy="3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401" y="0"/>
                </a:cxn>
                <a:cxn ang="0">
                  <a:pos x="7401" y="1702"/>
                </a:cxn>
                <a:cxn ang="0">
                  <a:pos x="0" y="1702"/>
                </a:cxn>
                <a:cxn ang="0">
                  <a:pos x="0" y="0"/>
                </a:cxn>
              </a:cxnLst>
              <a:rect l="0" t="0" r="r" b="b"/>
              <a:pathLst>
                <a:path w="7402" h="1703">
                  <a:moveTo>
                    <a:pt x="0" y="0"/>
                  </a:moveTo>
                  <a:lnTo>
                    <a:pt x="7401" y="0"/>
                  </a:lnTo>
                  <a:lnTo>
                    <a:pt x="7401" y="1702"/>
                  </a:lnTo>
                  <a:lnTo>
                    <a:pt x="0" y="1702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0" name="Text Box 16"/>
            <p:cNvSpPr txBox="1">
              <a:spLocks noChangeArrowheads="1"/>
            </p:cNvSpPr>
            <p:nvPr/>
          </p:nvSpPr>
          <p:spPr bwMode="auto">
            <a:xfrm>
              <a:off x="476" y="635"/>
              <a:ext cx="1678" cy="386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0" tIns="46800" rIns="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700" b="0">
                  <a:solidFill>
                    <a:srgbClr val="000000"/>
                  </a:solidFill>
                  <a:latin typeface="Arial Black" pitchFamily="32" charset="0"/>
                </a:rPr>
                <a:t> Zastaralý způsob: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700" b="0">
                  <a:solidFill>
                    <a:srgbClr val="CC0000"/>
                  </a:solidFill>
                  <a:latin typeface="Arial Black" pitchFamily="32" charset="0"/>
                </a:rPr>
                <a:t> Transplantace srdce</a:t>
              </a:r>
              <a:r>
                <a:rPr lang="cs-CZ" sz="1700" b="0">
                  <a:solidFill>
                    <a:srgbClr val="000000"/>
                  </a:solidFill>
                  <a:latin typeface="Arial Black" pitchFamily="32" charset="0"/>
                </a:rPr>
                <a:t>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8212" y="1052736"/>
            <a:ext cx="7928833" cy="438616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pic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467544" y="476672"/>
            <a:ext cx="8240713" cy="814611"/>
            <a:chOff x="288" y="150"/>
            <a:chExt cx="5191" cy="591"/>
          </a:xfrm>
        </p:grpSpPr>
        <p:sp>
          <p:nvSpPr>
            <p:cNvPr id="48131" name="AutoShape 3"/>
            <p:cNvSpPr>
              <a:spLocks noChangeArrowheads="1"/>
            </p:cNvSpPr>
            <p:nvPr/>
          </p:nvSpPr>
          <p:spPr bwMode="auto">
            <a:xfrm>
              <a:off x="295" y="210"/>
              <a:ext cx="5184" cy="531"/>
            </a:xfrm>
            <a:prstGeom prst="roundRect">
              <a:avLst>
                <a:gd name="adj" fmla="val 185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2" name="Text Box 4"/>
            <p:cNvSpPr txBox="1">
              <a:spLocks noChangeArrowheads="1"/>
            </p:cNvSpPr>
            <p:nvPr/>
          </p:nvSpPr>
          <p:spPr bwMode="auto">
            <a:xfrm>
              <a:off x="288" y="150"/>
              <a:ext cx="5184" cy="3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Vyměnit motor nebo natankovat plnou ?</a:t>
              </a:r>
            </a:p>
          </p:txBody>
        </p:sp>
      </p:grpSp>
      <p:grpSp>
        <p:nvGrpSpPr>
          <p:cNvPr id="48133" name="Group 5"/>
          <p:cNvGrpSpPr>
            <a:grpSpLocks/>
          </p:cNvGrpSpPr>
          <p:nvPr/>
        </p:nvGrpSpPr>
        <p:grpSpPr bwMode="auto">
          <a:xfrm>
            <a:off x="3924302" y="1268414"/>
            <a:ext cx="1824038" cy="550863"/>
            <a:chOff x="2472" y="799"/>
            <a:chExt cx="1149" cy="347"/>
          </a:xfrm>
        </p:grpSpPr>
        <p:sp>
          <p:nvSpPr>
            <p:cNvPr id="48134" name="Text Box 6"/>
            <p:cNvSpPr txBox="1">
              <a:spLocks noChangeArrowheads="1"/>
            </p:cNvSpPr>
            <p:nvPr/>
          </p:nvSpPr>
          <p:spPr bwMode="auto">
            <a:xfrm>
              <a:off x="2472" y="799"/>
              <a:ext cx="1149" cy="3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 dirty="0">
                  <a:solidFill>
                    <a:srgbClr val="000000"/>
                  </a:solidFill>
                </a:rPr>
                <a:t>Prosím natankovat </a:t>
              </a:r>
              <a:br>
                <a:rPr lang="cs-CZ" sz="1400" b="0" dirty="0">
                  <a:solidFill>
                    <a:srgbClr val="000000"/>
                  </a:solidFill>
                </a:rPr>
              </a:br>
              <a:r>
                <a:rPr lang="cs-CZ" sz="1400" b="0" dirty="0">
                  <a:solidFill>
                    <a:srgbClr val="000000"/>
                  </a:solidFill>
                </a:rPr>
                <a:t>plnou nádrž !</a:t>
              </a:r>
              <a:r>
                <a:rPr lang="cs-CZ" sz="1600" b="0" dirty="0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48135" name="Group 7"/>
          <p:cNvGrpSpPr>
            <a:grpSpLocks/>
          </p:cNvGrpSpPr>
          <p:nvPr/>
        </p:nvGrpSpPr>
        <p:grpSpPr bwMode="auto">
          <a:xfrm>
            <a:off x="6227765" y="1700214"/>
            <a:ext cx="1981201" cy="520701"/>
            <a:chOff x="3923" y="1071"/>
            <a:chExt cx="1248" cy="328"/>
          </a:xfrm>
        </p:grpSpPr>
        <p:sp>
          <p:nvSpPr>
            <p:cNvPr id="48136" name="Text Box 8"/>
            <p:cNvSpPr txBox="1">
              <a:spLocks noChangeArrowheads="1"/>
            </p:cNvSpPr>
            <p:nvPr/>
          </p:nvSpPr>
          <p:spPr bwMode="auto">
            <a:xfrm>
              <a:off x="3923" y="1071"/>
              <a:ext cx="1248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 dirty="0">
                  <a:solidFill>
                    <a:srgbClr val="000000"/>
                  </a:solidFill>
                </a:rPr>
                <a:t>Potřebujete nový motor !</a:t>
              </a:r>
            </a:p>
          </p:txBody>
        </p:sp>
      </p:grpSp>
      <p:grpSp>
        <p:nvGrpSpPr>
          <p:cNvPr id="48137" name="Group 9"/>
          <p:cNvGrpSpPr>
            <a:grpSpLocks/>
          </p:cNvGrpSpPr>
          <p:nvPr/>
        </p:nvGrpSpPr>
        <p:grpSpPr bwMode="auto">
          <a:xfrm>
            <a:off x="938213" y="5627692"/>
            <a:ext cx="7162799" cy="896938"/>
            <a:chOff x="591" y="3545"/>
            <a:chExt cx="4512" cy="565"/>
          </a:xfrm>
        </p:grpSpPr>
        <p:sp>
          <p:nvSpPr>
            <p:cNvPr id="48138" name="Text Box 10"/>
            <p:cNvSpPr txBox="1">
              <a:spLocks noChangeArrowheads="1"/>
            </p:cNvSpPr>
            <p:nvPr/>
          </p:nvSpPr>
          <p:spPr bwMode="auto">
            <a:xfrm>
              <a:off x="591" y="3545"/>
              <a:ext cx="4512" cy="5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  <a:cs typeface="Times New Roman" pitchFamily="16" charset="0"/>
                </a:rPr>
                <a:t>V mnohých p</a:t>
              </a:r>
              <a:r>
                <a:rPr lang="cs-CZ" sz="1600" b="0" dirty="0">
                  <a:solidFill>
                    <a:srgbClr val="000000"/>
                  </a:solidFill>
                </a:rPr>
                <a:t>ř</a:t>
              </a:r>
              <a:r>
                <a:rPr lang="cs-CZ" sz="1600" b="0" dirty="0">
                  <a:solidFill>
                    <a:srgbClr val="000000"/>
                  </a:solidFill>
                  <a:cs typeface="Times New Roman" pitchFamily="16" charset="0"/>
                </a:rPr>
                <a:t>ípadech je doporu</a:t>
              </a:r>
              <a:r>
                <a:rPr lang="cs-CZ" sz="1600" b="0" dirty="0">
                  <a:solidFill>
                    <a:srgbClr val="000000"/>
                  </a:solidFill>
                </a:rPr>
                <a:t>č</a:t>
              </a:r>
              <a:r>
                <a:rPr lang="cs-CZ" sz="1600" b="0" dirty="0">
                  <a:solidFill>
                    <a:srgbClr val="000000"/>
                  </a:solidFill>
                  <a:cs typeface="Times New Roman" pitchFamily="16" charset="0"/>
                </a:rPr>
                <a:t>ení na transplantaci srdce vlastně srovnatelné s p</a:t>
              </a:r>
              <a:r>
                <a:rPr lang="cs-CZ" sz="1600" b="0" dirty="0">
                  <a:solidFill>
                    <a:srgbClr val="000000"/>
                  </a:solidFill>
                </a:rPr>
                <a:t>ř</a:t>
              </a:r>
              <a:r>
                <a:rPr lang="cs-CZ" sz="1600" b="0" dirty="0">
                  <a:solidFill>
                    <a:srgbClr val="000000"/>
                  </a:solidFill>
                  <a:cs typeface="Times New Roman" pitchFamily="16" charset="0"/>
                </a:rPr>
                <a:t>ípadem, kdy Vám automechanik navrhne kompletní vým</a:t>
              </a:r>
              <a:r>
                <a:rPr lang="cs-CZ" sz="1600" b="0" dirty="0">
                  <a:solidFill>
                    <a:srgbClr val="000000"/>
                  </a:solidFill>
                </a:rPr>
                <a:t>ě</a:t>
              </a:r>
              <a:r>
                <a:rPr lang="cs-CZ" sz="1600" b="0" dirty="0">
                  <a:solidFill>
                    <a:srgbClr val="000000"/>
                  </a:solidFill>
                  <a:cs typeface="Times New Roman" pitchFamily="16" charset="0"/>
                </a:rPr>
                <a:t>nu motoru Vašeho auta, i kdy</a:t>
              </a:r>
              <a:r>
                <a:rPr lang="cs-CZ" sz="1600" b="0" dirty="0">
                  <a:solidFill>
                    <a:srgbClr val="000000"/>
                  </a:solidFill>
                </a:rPr>
                <a:t>ž jenom jezdíte na nekvalitní benzín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1"/>
          <p:cNvGrpSpPr>
            <a:grpSpLocks/>
          </p:cNvGrpSpPr>
          <p:nvPr/>
        </p:nvGrpSpPr>
        <p:grpSpPr bwMode="auto">
          <a:xfrm>
            <a:off x="0" y="1108075"/>
            <a:ext cx="9142413" cy="4664075"/>
            <a:chOff x="0" y="698"/>
            <a:chExt cx="5759" cy="2938"/>
          </a:xfrm>
        </p:grpSpPr>
        <p:sp>
          <p:nvSpPr>
            <p:cNvPr id="49154" name="Text Box 2"/>
            <p:cNvSpPr txBox="1">
              <a:spLocks noChangeArrowheads="1"/>
            </p:cNvSpPr>
            <p:nvPr/>
          </p:nvSpPr>
          <p:spPr bwMode="auto">
            <a:xfrm>
              <a:off x="0" y="698"/>
              <a:ext cx="5760" cy="29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>
                  <a:solidFill>
                    <a:srgbClr val="CC0000"/>
                  </a:solidFill>
                </a:rPr>
                <a:t>Potravinová </a:t>
              </a:r>
              <a:endParaRPr lang="cs-CZ" sz="6000" b="0" dirty="0" smtClean="0">
                <a:solidFill>
                  <a:srgbClr val="CC0000"/>
                </a:solidFill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 smtClean="0">
                  <a:solidFill>
                    <a:srgbClr val="CC0000"/>
                  </a:solidFill>
                </a:rPr>
                <a:t> </a:t>
              </a:r>
              <a:r>
                <a:rPr lang="cs-CZ" sz="6000" b="0" dirty="0">
                  <a:solidFill>
                    <a:srgbClr val="CC0000"/>
                  </a:solidFill>
                </a:rPr>
                <a:t>medicína</a:t>
              </a:r>
              <a:r>
                <a:rPr lang="cs-CZ" sz="6000" b="0" i="1" baseline="33000" dirty="0">
                  <a:solidFill>
                    <a:srgbClr val="CC0000"/>
                  </a:solidFill>
                </a:rPr>
                <a:t>SPCN</a:t>
              </a:r>
              <a:r>
                <a:rPr lang="cs-CZ" sz="6000" b="0" dirty="0">
                  <a:solidFill>
                    <a:srgbClr val="CC0000"/>
                  </a:solidFill>
                </a:rPr>
                <a:t> </a:t>
              </a:r>
              <a:br>
                <a:rPr lang="cs-CZ" sz="6000" b="0" dirty="0">
                  <a:solidFill>
                    <a:srgbClr val="CC0000"/>
                  </a:solidFill>
                </a:rPr>
              </a:br>
              <a:r>
                <a:rPr lang="cs-CZ" sz="6000" b="0" dirty="0">
                  <a:solidFill>
                    <a:srgbClr val="CC0000"/>
                  </a:solidFill>
                </a:rPr>
                <a:t>a poruchy </a:t>
              </a:r>
              <a:br>
                <a:rPr lang="cs-CZ" sz="6000" b="0" dirty="0">
                  <a:solidFill>
                    <a:srgbClr val="CC0000"/>
                  </a:solidFill>
                </a:rPr>
              </a:br>
              <a:r>
                <a:rPr lang="cs-CZ" sz="6000" b="0" dirty="0">
                  <a:solidFill>
                    <a:srgbClr val="CC0000"/>
                  </a:solidFill>
                </a:rPr>
                <a:t>srdečního rytmu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60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49155" name="Group 3"/>
          <p:cNvGrpSpPr>
            <a:grpSpLocks/>
          </p:cNvGrpSpPr>
          <p:nvPr/>
        </p:nvGrpSpPr>
        <p:grpSpPr bwMode="auto">
          <a:xfrm>
            <a:off x="0" y="3028950"/>
            <a:ext cx="9142413" cy="0"/>
            <a:chOff x="0" y="1908"/>
            <a:chExt cx="5759" cy="0"/>
          </a:xfrm>
        </p:grpSpPr>
        <p:sp>
          <p:nvSpPr>
            <p:cNvPr id="49156" name="AutoShape 4"/>
            <p:cNvSpPr>
              <a:spLocks noChangeArrowheads="1"/>
            </p:cNvSpPr>
            <p:nvPr/>
          </p:nvSpPr>
          <p:spPr bwMode="auto">
            <a:xfrm>
              <a:off x="0" y="1908"/>
              <a:ext cx="5760" cy="1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5219700"/>
            <a:ext cx="1162050" cy="80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7" name="Group 1"/>
          <p:cNvGrpSpPr>
            <a:grpSpLocks/>
          </p:cNvGrpSpPr>
          <p:nvPr/>
        </p:nvGrpSpPr>
        <p:grpSpPr bwMode="auto">
          <a:xfrm>
            <a:off x="4953000" y="1825625"/>
            <a:ext cx="3960813" cy="4140200"/>
            <a:chOff x="3120" y="1150"/>
            <a:chExt cx="2495" cy="2608"/>
          </a:xfrm>
        </p:grpSpPr>
        <p:sp>
          <p:nvSpPr>
            <p:cNvPr id="50178" name="Text Box 2"/>
            <p:cNvSpPr txBox="1">
              <a:spLocks noChangeArrowheads="1"/>
            </p:cNvSpPr>
            <p:nvPr/>
          </p:nvSpPr>
          <p:spPr bwMode="auto">
            <a:xfrm>
              <a:off x="3120" y="1150"/>
              <a:ext cx="2496" cy="26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Hlavní příčinou</a:t>
              </a:r>
              <a:r>
                <a:rPr lang="cs-CZ" sz="1800" b="0" dirty="0">
                  <a:solidFill>
                    <a:srgbClr val="000000"/>
                  </a:solidFill>
                </a:rPr>
                <a:t> poruch srdečního rytmu je opět nedostatečný přísun buněčných mikrovýživových látek.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Nedostatek mikroživin</a:t>
              </a:r>
              <a:r>
                <a:rPr lang="cs-CZ" sz="1800" b="0" dirty="0">
                  <a:solidFill>
                    <a:srgbClr val="000000"/>
                  </a:solidFill>
                </a:rPr>
                <a:t> v buňkách, které vysílají elektrické impulsy, způsobuje srdeční arytmii.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Pravidelný přísun mikrovýživy má rozhodující vliv na optimální zásobení buněk srdečního svalu bioenergií. Tím se zajišťuje prevence před arytmií.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50179" name="Group 3"/>
          <p:cNvGrpSpPr>
            <a:grpSpLocks/>
          </p:cNvGrpSpPr>
          <p:nvPr/>
        </p:nvGrpSpPr>
        <p:grpSpPr bwMode="auto">
          <a:xfrm>
            <a:off x="0" y="0"/>
            <a:ext cx="9142413" cy="1258888"/>
            <a:chOff x="0" y="0"/>
            <a:chExt cx="5759" cy="793"/>
          </a:xfrm>
        </p:grpSpPr>
        <p:sp>
          <p:nvSpPr>
            <p:cNvPr id="50180" name="AutoShape 4"/>
            <p:cNvSpPr>
              <a:spLocks noChangeArrowheads="1"/>
            </p:cNvSpPr>
            <p:nvPr/>
          </p:nvSpPr>
          <p:spPr bwMode="auto">
            <a:xfrm>
              <a:off x="0" y="0"/>
              <a:ext cx="5760" cy="746"/>
            </a:xfrm>
            <a:prstGeom prst="roundRect">
              <a:avLst>
                <a:gd name="adj" fmla="val 130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1" name="Text Box 5"/>
            <p:cNvSpPr txBox="1">
              <a:spLocks noChangeArrowheads="1"/>
            </p:cNvSpPr>
            <p:nvPr/>
          </p:nvSpPr>
          <p:spPr bwMode="auto">
            <a:xfrm>
              <a:off x="0" y="0"/>
              <a:ext cx="5760" cy="7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Vědecké poznatky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uplatněné v Potravinové medicíně</a:t>
              </a:r>
              <a:r>
                <a:rPr lang="cs-CZ" sz="2800" b="0" i="1" baseline="33000" dirty="0" smtClean="0">
                  <a:solidFill>
                    <a:srgbClr val="CC0000"/>
                  </a:solidFill>
                </a:rPr>
                <a:t>SPCN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 </a:t>
              </a:r>
              <a:r>
                <a:rPr lang="cs-CZ" sz="2800" b="0" dirty="0">
                  <a:solidFill>
                    <a:srgbClr val="CC0000"/>
                  </a:solidFill>
                </a:rPr>
                <a:t>při poruchách srdečního rytmu (arytmie)</a:t>
              </a:r>
            </a:p>
          </p:txBody>
        </p:sp>
      </p:grp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57200" y="1295400"/>
            <a:ext cx="4114800" cy="5257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514350" y="4667250"/>
          <a:ext cx="1203325" cy="1266825"/>
        </p:xfrm>
        <a:graphic>
          <a:graphicData uri="http://schemas.openxmlformats.org/presentationml/2006/ole">
            <p:oleObj spid="_x0000_s91138" name="Bitmap" r:id="rId4" imgW="1247619" imgH="1343212" progId="PBrush">
              <p:embed/>
            </p:oleObj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971550" y="3219450"/>
          <a:ext cx="636588" cy="968375"/>
        </p:xfrm>
        <a:graphic>
          <a:graphicData uri="http://schemas.openxmlformats.org/presentationml/2006/ole">
            <p:oleObj spid="_x0000_s91139" name="Bilddokument" r:id="rId5" imgW="1285920" imgH="2000160" progId="">
              <p:embed/>
            </p:oleObj>
          </a:graphicData>
        </a:graphic>
      </p:graphicFrame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1276350" y="2743200"/>
            <a:ext cx="0" cy="3714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1276350" y="4343400"/>
            <a:ext cx="0" cy="3714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3" name="Object 7"/>
          <p:cNvGraphicFramePr>
            <a:graphicFrameLocks noChangeAspect="1"/>
          </p:cNvGraphicFramePr>
          <p:nvPr/>
        </p:nvGraphicFramePr>
        <p:xfrm>
          <a:off x="609600" y="1773238"/>
          <a:ext cx="1600200" cy="1025525"/>
        </p:xfrm>
        <a:graphic>
          <a:graphicData uri="http://schemas.openxmlformats.org/presentationml/2006/ole">
            <p:oleObj spid="_x0000_s91140" name="Bitmap" r:id="rId6" imgW="1333333" imgH="809738" progId="PBrush">
              <p:embed/>
            </p:oleObj>
          </a:graphicData>
        </a:graphic>
      </p:graphicFrame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03250" y="1268413"/>
            <a:ext cx="1881188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1100" dirty="0"/>
              <a:t>Nedostatek vitamínů a </a:t>
            </a:r>
            <a:br>
              <a:rPr lang="cs-CZ" sz="1100" dirty="0"/>
            </a:br>
            <a:r>
              <a:rPr lang="cs-CZ" sz="1100" dirty="0"/>
              <a:t>dalších buněčných </a:t>
            </a:r>
            <a:br>
              <a:rPr lang="cs-CZ" sz="1100" dirty="0"/>
            </a:br>
            <a:r>
              <a:rPr lang="cs-CZ" sz="1100" dirty="0"/>
              <a:t>výživných látek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1524000" y="3406775"/>
            <a:ext cx="1600200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cs-CZ">
                <a:solidFill>
                  <a:schemeClr val="tx1"/>
                </a:solidFill>
              </a:rPr>
              <a:t>Nedostatečná funkce buněk srdečního svalu vysílajících elektrické impulsy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1581150" y="5267325"/>
            <a:ext cx="22098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cs-CZ">
                <a:solidFill>
                  <a:schemeClr val="tx1"/>
                </a:solidFill>
              </a:rPr>
              <a:t>Poruchy projevu elektrických impulsů 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2571750" y="1666875"/>
            <a:ext cx="1828800" cy="64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dirty="0">
                <a:solidFill>
                  <a:srgbClr val="CC0000"/>
                </a:solidFill>
              </a:rPr>
              <a:t>Optimální přísun buněčných výživných látek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3368675" y="2290763"/>
            <a:ext cx="1066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>
                <a:solidFill>
                  <a:srgbClr val="CC0000"/>
                </a:solidFill>
              </a:rPr>
              <a:t>doplňuje</a:t>
            </a: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3063875" y="3141663"/>
            <a:ext cx="13716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</a:pPr>
            <a:r>
              <a:rPr lang="cs-CZ">
                <a:solidFill>
                  <a:srgbClr val="CC0000"/>
                </a:solidFill>
              </a:rPr>
              <a:t>pomáhá,</a:t>
            </a:r>
            <a:br>
              <a:rPr lang="cs-CZ">
                <a:solidFill>
                  <a:srgbClr val="CC0000"/>
                </a:solidFill>
              </a:rPr>
            </a:br>
            <a:r>
              <a:rPr lang="cs-CZ">
                <a:solidFill>
                  <a:srgbClr val="CC0000"/>
                </a:solidFill>
              </a:rPr>
              <a:t>zabraňuje, koriguje</a:t>
            </a:r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2987675" y="4652963"/>
            <a:ext cx="14478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</a:pPr>
            <a:r>
              <a:rPr lang="cs-CZ">
                <a:solidFill>
                  <a:srgbClr val="CC0000"/>
                </a:solidFill>
              </a:rPr>
              <a:t>pomáhá, zabraňuje, koriguje</a:t>
            </a: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3063875" y="5876925"/>
            <a:ext cx="13716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</a:pPr>
            <a:r>
              <a:rPr lang="cs-CZ">
                <a:solidFill>
                  <a:srgbClr val="CC0000"/>
                </a:solidFill>
              </a:rPr>
              <a:t>pomáhá, zabraňuje</a:t>
            </a: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457200" y="6288088"/>
            <a:ext cx="2895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cs-CZ">
                <a:solidFill>
                  <a:srgbClr val="CC0000"/>
                </a:solidFill>
              </a:rPr>
              <a:t>Srdeční arytmie</a:t>
            </a:r>
          </a:p>
        </p:txBody>
      </p:sp>
      <p:sp>
        <p:nvSpPr>
          <p:cNvPr id="23" name="Line 17"/>
          <p:cNvSpPr>
            <a:spLocks noChangeShapeType="1"/>
          </p:cNvSpPr>
          <p:nvPr/>
        </p:nvSpPr>
        <p:spPr bwMode="auto">
          <a:xfrm>
            <a:off x="4400550" y="1895475"/>
            <a:ext cx="0" cy="441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>
            <a:off x="1200150" y="5962650"/>
            <a:ext cx="0" cy="3714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" name="Line 21"/>
          <p:cNvSpPr>
            <a:spLocks noChangeShapeType="1"/>
          </p:cNvSpPr>
          <p:nvPr/>
        </p:nvSpPr>
        <p:spPr bwMode="auto">
          <a:xfrm flipH="1">
            <a:off x="3105150" y="63246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 flipH="1">
            <a:off x="3105150" y="5257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 flipH="1">
            <a:off x="3105150" y="3733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 flipH="1">
            <a:off x="3105150" y="2565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Group 1"/>
          <p:cNvGrpSpPr>
            <a:grpSpLocks/>
          </p:cNvGrpSpPr>
          <p:nvPr/>
        </p:nvGrpSpPr>
        <p:grpSpPr bwMode="auto">
          <a:xfrm>
            <a:off x="179388" y="179388"/>
            <a:ext cx="8685212" cy="1168400"/>
            <a:chOff x="113" y="113"/>
            <a:chExt cx="5471" cy="736"/>
          </a:xfrm>
        </p:grpSpPr>
        <p:sp>
          <p:nvSpPr>
            <p:cNvPr id="51202" name="Text Box 2"/>
            <p:cNvSpPr txBox="1">
              <a:spLocks noChangeArrowheads="1"/>
            </p:cNvSpPr>
            <p:nvPr/>
          </p:nvSpPr>
          <p:spPr bwMode="auto">
            <a:xfrm>
              <a:off x="113" y="113"/>
              <a:ext cx="5472" cy="7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Dvojitě slepá placebo studie při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arytmii                    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(Institut buněčné medicíny)</a:t>
              </a:r>
              <a:endParaRPr lang="cs-CZ" sz="1600" b="0" dirty="0">
                <a:solidFill>
                  <a:srgbClr val="CC0000"/>
                </a:solidFill>
              </a:endParaRPr>
            </a:p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8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51203" name="Group 3"/>
          <p:cNvGrpSpPr>
            <a:grpSpLocks/>
          </p:cNvGrpSpPr>
          <p:nvPr/>
        </p:nvGrpSpPr>
        <p:grpSpPr bwMode="auto">
          <a:xfrm>
            <a:off x="479425" y="1371600"/>
            <a:ext cx="4637088" cy="4811713"/>
            <a:chOff x="302" y="864"/>
            <a:chExt cx="2921" cy="3031"/>
          </a:xfrm>
        </p:grpSpPr>
        <p:sp>
          <p:nvSpPr>
            <p:cNvPr id="51204" name="AutoShape 4"/>
            <p:cNvSpPr>
              <a:spLocks noChangeArrowheads="1"/>
            </p:cNvSpPr>
            <p:nvPr/>
          </p:nvSpPr>
          <p:spPr bwMode="auto">
            <a:xfrm>
              <a:off x="310" y="872"/>
              <a:ext cx="2914" cy="3024"/>
            </a:xfrm>
            <a:prstGeom prst="roundRect">
              <a:avLst>
                <a:gd name="adj" fmla="val 32"/>
              </a:avLst>
            </a:pr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05" name="AutoShape 5"/>
            <p:cNvSpPr>
              <a:spLocks noChangeArrowheads="1"/>
            </p:cNvSpPr>
            <p:nvPr/>
          </p:nvSpPr>
          <p:spPr bwMode="auto">
            <a:xfrm>
              <a:off x="302" y="864"/>
              <a:ext cx="2914" cy="3024"/>
            </a:xfrm>
            <a:prstGeom prst="roundRect">
              <a:avLst>
                <a:gd name="adj" fmla="val 32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06" name="Line 6"/>
          <p:cNvSpPr>
            <a:spLocks noChangeShapeType="1"/>
          </p:cNvSpPr>
          <p:nvPr/>
        </p:nvSpPr>
        <p:spPr bwMode="auto">
          <a:xfrm>
            <a:off x="1866900" y="1770063"/>
            <a:ext cx="1588" cy="3644900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7" name="Line 7"/>
          <p:cNvSpPr>
            <a:spLocks noChangeShapeType="1"/>
          </p:cNvSpPr>
          <p:nvPr/>
        </p:nvSpPr>
        <p:spPr bwMode="auto">
          <a:xfrm>
            <a:off x="1866900" y="5183188"/>
            <a:ext cx="3173413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51208" name="Group 8"/>
          <p:cNvGrpSpPr>
            <a:grpSpLocks/>
          </p:cNvGrpSpPr>
          <p:nvPr/>
        </p:nvGrpSpPr>
        <p:grpSpPr bwMode="auto">
          <a:xfrm>
            <a:off x="2205038" y="2894013"/>
            <a:ext cx="1125537" cy="2286000"/>
            <a:chOff x="1389" y="1823"/>
            <a:chExt cx="709" cy="1440"/>
          </a:xfrm>
        </p:grpSpPr>
        <p:sp>
          <p:nvSpPr>
            <p:cNvPr id="51209" name="AutoShape 9"/>
            <p:cNvSpPr>
              <a:spLocks noChangeArrowheads="1"/>
            </p:cNvSpPr>
            <p:nvPr/>
          </p:nvSpPr>
          <p:spPr bwMode="auto">
            <a:xfrm>
              <a:off x="1389" y="1823"/>
              <a:ext cx="710" cy="1441"/>
            </a:xfrm>
            <a:prstGeom prst="roundRect">
              <a:avLst>
                <a:gd name="adj" fmla="val 139"/>
              </a:avLst>
            </a:prstGeom>
            <a:solidFill>
              <a:srgbClr val="3366CC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10" name="Group 10"/>
          <p:cNvGrpSpPr>
            <a:grpSpLocks/>
          </p:cNvGrpSpPr>
          <p:nvPr/>
        </p:nvGrpSpPr>
        <p:grpSpPr bwMode="auto">
          <a:xfrm>
            <a:off x="3930650" y="3733800"/>
            <a:ext cx="985838" cy="1446213"/>
            <a:chOff x="2476" y="2352"/>
            <a:chExt cx="621" cy="911"/>
          </a:xfrm>
        </p:grpSpPr>
        <p:sp>
          <p:nvSpPr>
            <p:cNvPr id="51211" name="AutoShape 11"/>
            <p:cNvSpPr>
              <a:spLocks noChangeArrowheads="1"/>
            </p:cNvSpPr>
            <p:nvPr/>
          </p:nvSpPr>
          <p:spPr bwMode="auto">
            <a:xfrm>
              <a:off x="2476" y="2352"/>
              <a:ext cx="622" cy="912"/>
            </a:xfrm>
            <a:prstGeom prst="roundRect">
              <a:avLst>
                <a:gd name="adj" fmla="val 157"/>
              </a:avLst>
            </a:prstGeom>
            <a:solidFill>
              <a:srgbClr val="CC3300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12" name="Group 12"/>
          <p:cNvGrpSpPr>
            <a:grpSpLocks/>
          </p:cNvGrpSpPr>
          <p:nvPr/>
        </p:nvGrpSpPr>
        <p:grpSpPr bwMode="auto">
          <a:xfrm>
            <a:off x="2327275" y="2971800"/>
            <a:ext cx="836613" cy="396875"/>
            <a:chOff x="1466" y="1872"/>
            <a:chExt cx="527" cy="250"/>
          </a:xfrm>
        </p:grpSpPr>
        <p:sp>
          <p:nvSpPr>
            <p:cNvPr id="51213" name="Freeform 13"/>
            <p:cNvSpPr>
              <a:spLocks noChangeArrowheads="1"/>
            </p:cNvSpPr>
            <p:nvPr/>
          </p:nvSpPr>
          <p:spPr bwMode="auto">
            <a:xfrm>
              <a:off x="1466" y="1872"/>
              <a:ext cx="528" cy="2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29" y="0"/>
                </a:cxn>
                <a:cxn ang="0">
                  <a:pos x="2329" y="1109"/>
                </a:cxn>
                <a:cxn ang="0">
                  <a:pos x="0" y="1109"/>
                </a:cxn>
                <a:cxn ang="0">
                  <a:pos x="0" y="0"/>
                </a:cxn>
              </a:cxnLst>
              <a:rect l="0" t="0" r="r" b="b"/>
              <a:pathLst>
                <a:path w="2330" h="1110">
                  <a:moveTo>
                    <a:pt x="0" y="0"/>
                  </a:moveTo>
                  <a:lnTo>
                    <a:pt x="2329" y="0"/>
                  </a:lnTo>
                  <a:lnTo>
                    <a:pt x="2329" y="1109"/>
                  </a:lnTo>
                  <a:lnTo>
                    <a:pt x="0" y="1109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4" name="Text Box 14"/>
            <p:cNvSpPr txBox="1">
              <a:spLocks noChangeArrowheads="1"/>
            </p:cNvSpPr>
            <p:nvPr/>
          </p:nvSpPr>
          <p:spPr bwMode="auto">
            <a:xfrm>
              <a:off x="1466" y="1872"/>
              <a:ext cx="528" cy="251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0" tIns="46800" rIns="0" bIns="46800"/>
            <a:lstStyle/>
            <a:p>
              <a:pPr algn="ctr"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74 %</a:t>
              </a:r>
            </a:p>
          </p:txBody>
        </p:sp>
      </p:grpSp>
      <p:grpSp>
        <p:nvGrpSpPr>
          <p:cNvPr id="51215" name="Group 15"/>
          <p:cNvGrpSpPr>
            <a:grpSpLocks/>
          </p:cNvGrpSpPr>
          <p:nvPr/>
        </p:nvGrpSpPr>
        <p:grpSpPr bwMode="auto">
          <a:xfrm>
            <a:off x="4037013" y="3810000"/>
            <a:ext cx="760412" cy="396875"/>
            <a:chOff x="2543" y="2400"/>
            <a:chExt cx="479" cy="250"/>
          </a:xfrm>
        </p:grpSpPr>
        <p:sp>
          <p:nvSpPr>
            <p:cNvPr id="51216" name="Freeform 16"/>
            <p:cNvSpPr>
              <a:spLocks noChangeArrowheads="1"/>
            </p:cNvSpPr>
            <p:nvPr/>
          </p:nvSpPr>
          <p:spPr bwMode="auto">
            <a:xfrm>
              <a:off x="2543" y="2400"/>
              <a:ext cx="481" cy="2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8" y="0"/>
                </a:cxn>
                <a:cxn ang="0">
                  <a:pos x="2118" y="1109"/>
                </a:cxn>
                <a:cxn ang="0">
                  <a:pos x="0" y="1109"/>
                </a:cxn>
                <a:cxn ang="0">
                  <a:pos x="0" y="0"/>
                </a:cxn>
              </a:cxnLst>
              <a:rect l="0" t="0" r="r" b="b"/>
              <a:pathLst>
                <a:path w="2119" h="1110">
                  <a:moveTo>
                    <a:pt x="0" y="0"/>
                  </a:moveTo>
                  <a:lnTo>
                    <a:pt x="2118" y="0"/>
                  </a:lnTo>
                  <a:lnTo>
                    <a:pt x="2118" y="1109"/>
                  </a:lnTo>
                  <a:lnTo>
                    <a:pt x="0" y="1109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7" name="Text Box 17"/>
            <p:cNvSpPr txBox="1">
              <a:spLocks noChangeArrowheads="1"/>
            </p:cNvSpPr>
            <p:nvPr/>
          </p:nvSpPr>
          <p:spPr bwMode="auto">
            <a:xfrm>
              <a:off x="2543" y="2400"/>
              <a:ext cx="480" cy="251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0" tIns="46800" rIns="0" bIns="46800"/>
            <a:lstStyle/>
            <a:p>
              <a:pPr algn="ctr"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48 %</a:t>
              </a:r>
            </a:p>
          </p:txBody>
        </p:sp>
      </p:grpSp>
      <p:grpSp>
        <p:nvGrpSpPr>
          <p:cNvPr id="51218" name="Group 18"/>
          <p:cNvGrpSpPr>
            <a:grpSpLocks/>
          </p:cNvGrpSpPr>
          <p:nvPr/>
        </p:nvGrpSpPr>
        <p:grpSpPr bwMode="auto">
          <a:xfrm>
            <a:off x="1470025" y="3503613"/>
            <a:ext cx="1262063" cy="334962"/>
            <a:chOff x="926" y="2207"/>
            <a:chExt cx="795" cy="211"/>
          </a:xfrm>
        </p:grpSpPr>
        <p:sp>
          <p:nvSpPr>
            <p:cNvPr id="51219" name="Text Box 19"/>
            <p:cNvSpPr txBox="1">
              <a:spLocks noChangeArrowheads="1"/>
            </p:cNvSpPr>
            <p:nvPr/>
          </p:nvSpPr>
          <p:spPr bwMode="auto">
            <a:xfrm>
              <a:off x="926" y="2207"/>
              <a:ext cx="796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50</a:t>
              </a:r>
            </a:p>
          </p:txBody>
        </p:sp>
      </p:grpSp>
      <p:grpSp>
        <p:nvGrpSpPr>
          <p:cNvPr id="51220" name="Group 20"/>
          <p:cNvGrpSpPr>
            <a:grpSpLocks/>
          </p:cNvGrpSpPr>
          <p:nvPr/>
        </p:nvGrpSpPr>
        <p:grpSpPr bwMode="auto">
          <a:xfrm>
            <a:off x="1330325" y="1903413"/>
            <a:ext cx="1262063" cy="334962"/>
            <a:chOff x="838" y="1199"/>
            <a:chExt cx="795" cy="211"/>
          </a:xfrm>
        </p:grpSpPr>
        <p:sp>
          <p:nvSpPr>
            <p:cNvPr id="51221" name="Text Box 21"/>
            <p:cNvSpPr txBox="1">
              <a:spLocks noChangeArrowheads="1"/>
            </p:cNvSpPr>
            <p:nvPr/>
          </p:nvSpPr>
          <p:spPr bwMode="auto">
            <a:xfrm>
              <a:off x="838" y="1199"/>
              <a:ext cx="796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100</a:t>
              </a:r>
            </a:p>
          </p:txBody>
        </p:sp>
      </p:grpSp>
      <p:sp>
        <p:nvSpPr>
          <p:cNvPr id="51222" name="Line 22"/>
          <p:cNvSpPr>
            <a:spLocks noChangeShapeType="1"/>
          </p:cNvSpPr>
          <p:nvPr/>
        </p:nvSpPr>
        <p:spPr bwMode="auto">
          <a:xfrm flipH="1">
            <a:off x="1765300" y="2058988"/>
            <a:ext cx="258763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23" name="Line 23"/>
          <p:cNvSpPr>
            <a:spLocks noChangeShapeType="1"/>
          </p:cNvSpPr>
          <p:nvPr/>
        </p:nvSpPr>
        <p:spPr bwMode="auto">
          <a:xfrm flipH="1">
            <a:off x="1765300" y="3675063"/>
            <a:ext cx="258763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51224" name="Group 24"/>
          <p:cNvGrpSpPr>
            <a:grpSpLocks/>
          </p:cNvGrpSpPr>
          <p:nvPr/>
        </p:nvGrpSpPr>
        <p:grpSpPr bwMode="auto">
          <a:xfrm>
            <a:off x="833438" y="1903413"/>
            <a:ext cx="396875" cy="3427412"/>
            <a:chOff x="525" y="1199"/>
            <a:chExt cx="250" cy="2159"/>
          </a:xfrm>
        </p:grpSpPr>
        <p:sp>
          <p:nvSpPr>
            <p:cNvPr id="51225" name="Text Box 25"/>
            <p:cNvSpPr txBox="1">
              <a:spLocks noChangeArrowheads="1"/>
            </p:cNvSpPr>
            <p:nvPr/>
          </p:nvSpPr>
          <p:spPr bwMode="auto">
            <a:xfrm rot="16200000">
              <a:off x="-429" y="2153"/>
              <a:ext cx="2160" cy="2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Pacienti s arytmií %</a:t>
              </a:r>
            </a:p>
          </p:txBody>
        </p:sp>
      </p:grpSp>
      <p:grpSp>
        <p:nvGrpSpPr>
          <p:cNvPr id="51226" name="Group 26"/>
          <p:cNvGrpSpPr>
            <a:grpSpLocks/>
          </p:cNvGrpSpPr>
          <p:nvPr/>
        </p:nvGrpSpPr>
        <p:grpSpPr bwMode="auto">
          <a:xfrm>
            <a:off x="2160588" y="5265738"/>
            <a:ext cx="1344612" cy="854075"/>
            <a:chOff x="1361" y="3317"/>
            <a:chExt cx="847" cy="538"/>
          </a:xfrm>
        </p:grpSpPr>
        <p:sp>
          <p:nvSpPr>
            <p:cNvPr id="51227" name="Text Box 27"/>
            <p:cNvSpPr txBox="1">
              <a:spLocks noChangeArrowheads="1"/>
            </p:cNvSpPr>
            <p:nvPr/>
          </p:nvSpPr>
          <p:spPr bwMode="auto">
            <a:xfrm>
              <a:off x="1361" y="3317"/>
              <a:ext cx="848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Skupina  užívající  Placebo</a:t>
              </a:r>
              <a:r>
                <a:rPr lang="cs-CZ" sz="1800" b="0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51228" name="Group 28"/>
          <p:cNvGrpSpPr>
            <a:grpSpLocks/>
          </p:cNvGrpSpPr>
          <p:nvPr/>
        </p:nvGrpSpPr>
        <p:grpSpPr bwMode="auto">
          <a:xfrm>
            <a:off x="3325813" y="5419725"/>
            <a:ext cx="1892300" cy="519113"/>
            <a:chOff x="2095" y="3414"/>
            <a:chExt cx="1192" cy="327"/>
          </a:xfrm>
        </p:grpSpPr>
        <p:sp>
          <p:nvSpPr>
            <p:cNvPr id="51229" name="Text Box 29"/>
            <p:cNvSpPr txBox="1">
              <a:spLocks noChangeArrowheads="1"/>
            </p:cNvSpPr>
            <p:nvPr/>
          </p:nvSpPr>
          <p:spPr bwMode="auto">
            <a:xfrm>
              <a:off x="2095" y="3414"/>
              <a:ext cx="1193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Skupina užívající mikrovýživu</a:t>
              </a:r>
            </a:p>
          </p:txBody>
        </p:sp>
      </p:grpSp>
      <p:grpSp>
        <p:nvGrpSpPr>
          <p:cNvPr id="51230" name="Group 30"/>
          <p:cNvGrpSpPr>
            <a:grpSpLocks/>
          </p:cNvGrpSpPr>
          <p:nvPr/>
        </p:nvGrpSpPr>
        <p:grpSpPr bwMode="auto">
          <a:xfrm>
            <a:off x="5530850" y="2348880"/>
            <a:ext cx="3287713" cy="1798637"/>
            <a:chOff x="3484" y="1587"/>
            <a:chExt cx="2071" cy="1133"/>
          </a:xfrm>
        </p:grpSpPr>
        <p:sp>
          <p:nvSpPr>
            <p:cNvPr id="51231" name="Freeform 31"/>
            <p:cNvSpPr>
              <a:spLocks noChangeArrowheads="1"/>
            </p:cNvSpPr>
            <p:nvPr/>
          </p:nvSpPr>
          <p:spPr bwMode="auto">
            <a:xfrm>
              <a:off x="3492" y="1594"/>
              <a:ext cx="2065" cy="1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03" y="0"/>
                </a:cxn>
                <a:cxn ang="0">
                  <a:pos x="9103" y="4969"/>
                </a:cxn>
                <a:cxn ang="0">
                  <a:pos x="0" y="4969"/>
                </a:cxn>
                <a:cxn ang="0">
                  <a:pos x="0" y="0"/>
                </a:cxn>
              </a:cxnLst>
              <a:rect l="0" t="0" r="r" b="b"/>
              <a:pathLst>
                <a:path w="9104" h="4970">
                  <a:moveTo>
                    <a:pt x="0" y="0"/>
                  </a:moveTo>
                  <a:lnTo>
                    <a:pt x="9103" y="0"/>
                  </a:lnTo>
                  <a:lnTo>
                    <a:pt x="9103" y="4969"/>
                  </a:lnTo>
                  <a:lnTo>
                    <a:pt x="0" y="4969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2" name="Freeform 32"/>
            <p:cNvSpPr>
              <a:spLocks noChangeArrowheads="1"/>
            </p:cNvSpPr>
            <p:nvPr/>
          </p:nvSpPr>
          <p:spPr bwMode="auto">
            <a:xfrm>
              <a:off x="3484" y="1587"/>
              <a:ext cx="2065" cy="1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03" y="0"/>
                </a:cxn>
                <a:cxn ang="0">
                  <a:pos x="9103" y="4969"/>
                </a:cxn>
                <a:cxn ang="0">
                  <a:pos x="0" y="4969"/>
                </a:cxn>
                <a:cxn ang="0">
                  <a:pos x="0" y="0"/>
                </a:cxn>
              </a:cxnLst>
              <a:rect l="0" t="0" r="r" b="b"/>
              <a:pathLst>
                <a:path w="9104" h="4970">
                  <a:moveTo>
                    <a:pt x="0" y="0"/>
                  </a:moveTo>
                  <a:lnTo>
                    <a:pt x="9103" y="0"/>
                  </a:lnTo>
                  <a:lnTo>
                    <a:pt x="9103" y="4969"/>
                  </a:lnTo>
                  <a:lnTo>
                    <a:pt x="0" y="4969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3" name="Text Box 33"/>
            <p:cNvSpPr txBox="1">
              <a:spLocks noChangeArrowheads="1"/>
            </p:cNvSpPr>
            <p:nvPr/>
          </p:nvSpPr>
          <p:spPr bwMode="auto">
            <a:xfrm>
              <a:off x="3484" y="1587"/>
              <a:ext cx="2064" cy="1096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6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FFFFFF"/>
                  </a:solidFill>
                </a:rPr>
                <a:t>Při podávání mikroživin se zdvojnásobil počet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pacientů   </a:t>
              </a:r>
              <a:r>
                <a:rPr lang="cs-CZ" sz="1800" b="0" dirty="0">
                  <a:solidFill>
                    <a:srgbClr val="FFFFFF"/>
                  </a:solidFill>
                </a:rPr>
                <a:t>u kterých se snížila četnost výskytu arytmie nebo se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        u </a:t>
              </a:r>
              <a:r>
                <a:rPr lang="cs-CZ" sz="1800" b="0" dirty="0">
                  <a:solidFill>
                    <a:srgbClr val="FFFFFF"/>
                  </a:solidFill>
                </a:rPr>
                <a:t>nich dokonce vůbec neobjevila.</a:t>
              </a:r>
            </a:p>
          </p:txBody>
        </p:sp>
      </p:grpSp>
      <p:grpSp>
        <p:nvGrpSpPr>
          <p:cNvPr id="51234" name="Group 34"/>
          <p:cNvGrpSpPr>
            <a:grpSpLocks/>
          </p:cNvGrpSpPr>
          <p:nvPr/>
        </p:nvGrpSpPr>
        <p:grpSpPr bwMode="auto">
          <a:xfrm>
            <a:off x="4079875" y="2514600"/>
            <a:ext cx="684213" cy="760413"/>
            <a:chOff x="2570" y="1584"/>
            <a:chExt cx="431" cy="479"/>
          </a:xfrm>
        </p:grpSpPr>
        <p:sp>
          <p:nvSpPr>
            <p:cNvPr id="51235" name="Freeform 35"/>
            <p:cNvSpPr>
              <a:spLocks noChangeArrowheads="1"/>
            </p:cNvSpPr>
            <p:nvPr/>
          </p:nvSpPr>
          <p:spPr bwMode="auto">
            <a:xfrm>
              <a:off x="2570" y="1584"/>
              <a:ext cx="432" cy="481"/>
            </a:xfrm>
            <a:custGeom>
              <a:avLst/>
              <a:gdLst/>
              <a:ahLst/>
              <a:cxnLst>
                <a:cxn ang="0">
                  <a:pos x="476" y="0"/>
                </a:cxn>
                <a:cxn ang="0">
                  <a:pos x="476" y="1222"/>
                </a:cxn>
                <a:cxn ang="0">
                  <a:pos x="0" y="1222"/>
                </a:cxn>
                <a:cxn ang="0">
                  <a:pos x="953" y="2118"/>
                </a:cxn>
                <a:cxn ang="0">
                  <a:pos x="1906" y="1222"/>
                </a:cxn>
                <a:cxn ang="0">
                  <a:pos x="1429" y="1222"/>
                </a:cxn>
                <a:cxn ang="0">
                  <a:pos x="1429" y="0"/>
                </a:cxn>
                <a:cxn ang="0">
                  <a:pos x="476" y="0"/>
                </a:cxn>
              </a:cxnLst>
              <a:rect l="0" t="0" r="r" b="b"/>
              <a:pathLst>
                <a:path w="1907" h="2119">
                  <a:moveTo>
                    <a:pt x="476" y="0"/>
                  </a:moveTo>
                  <a:lnTo>
                    <a:pt x="476" y="1222"/>
                  </a:lnTo>
                  <a:lnTo>
                    <a:pt x="0" y="1222"/>
                  </a:lnTo>
                  <a:lnTo>
                    <a:pt x="953" y="2118"/>
                  </a:lnTo>
                  <a:lnTo>
                    <a:pt x="1906" y="1222"/>
                  </a:lnTo>
                  <a:lnTo>
                    <a:pt x="1429" y="1222"/>
                  </a:lnTo>
                  <a:lnTo>
                    <a:pt x="1429" y="0"/>
                  </a:lnTo>
                  <a:lnTo>
                    <a:pt x="476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36" name="Group 36"/>
          <p:cNvGrpSpPr>
            <a:grpSpLocks/>
          </p:cNvGrpSpPr>
          <p:nvPr/>
        </p:nvGrpSpPr>
        <p:grpSpPr bwMode="auto">
          <a:xfrm>
            <a:off x="5400675" y="900113"/>
            <a:ext cx="3275013" cy="1825625"/>
            <a:chOff x="3402" y="567"/>
            <a:chExt cx="2063" cy="1150"/>
          </a:xfrm>
        </p:grpSpPr>
        <p:sp>
          <p:nvSpPr>
            <p:cNvPr id="51237" name="Text Box 37"/>
            <p:cNvSpPr txBox="1">
              <a:spLocks noChangeArrowheads="1"/>
            </p:cNvSpPr>
            <p:nvPr/>
          </p:nvSpPr>
          <p:spPr bwMode="auto">
            <a:xfrm>
              <a:off x="3402" y="567"/>
              <a:ext cx="2064" cy="1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2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Úplná studie Institutu buněčné medicíny k nahlédnutí: </a:t>
              </a:r>
              <a:br>
                <a:rPr lang="cs-CZ" sz="1800" b="0" dirty="0">
                  <a:solidFill>
                    <a:srgbClr val="000000"/>
                  </a:solidFill>
                </a:rPr>
              </a:br>
              <a:r>
                <a:rPr lang="cs-CZ" sz="1800" b="0" dirty="0">
                  <a:solidFill>
                    <a:srgbClr val="000000"/>
                  </a:solidFill>
                </a:rPr>
                <a:t>www.dr-rath-research.org</a:t>
              </a:r>
            </a:p>
            <a:p>
              <a:pPr algn="ctr"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51238" name="Text Box 38"/>
          <p:cNvSpPr txBox="1">
            <a:spLocks noChangeArrowheads="1"/>
          </p:cNvSpPr>
          <p:nvPr/>
        </p:nvSpPr>
        <p:spPr bwMode="auto">
          <a:xfrm>
            <a:off x="1439863" y="6203950"/>
            <a:ext cx="3240087" cy="515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0">
                <a:solidFill>
                  <a:srgbClr val="000000"/>
                </a:solidFill>
              </a:rPr>
              <a:t>130 pacientů na 35 kardiocentrech po dobu 6 měsíců</a:t>
            </a:r>
          </a:p>
        </p:txBody>
      </p:sp>
      <p:sp>
        <p:nvSpPr>
          <p:cNvPr id="51239" name="Text Box 39"/>
          <p:cNvSpPr txBox="1">
            <a:spLocks noChangeArrowheads="1"/>
          </p:cNvSpPr>
          <p:nvPr/>
        </p:nvSpPr>
        <p:spPr bwMode="auto">
          <a:xfrm>
            <a:off x="5314950" y="4421188"/>
            <a:ext cx="3600450" cy="2224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marL="228600" indent="-227013">
              <a:buClrTx/>
              <a:buFontTx/>
              <a:buNone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</a:tabLst>
            </a:pPr>
            <a:r>
              <a:rPr lang="cs-CZ" sz="2000" b="0">
                <a:solidFill>
                  <a:srgbClr val="CC0000"/>
                </a:solidFill>
              </a:rPr>
              <a:t>   Výsledky této studie jsou obzvláště pozoruhodné tím, že se dosud  žádným farmaceutickým přípravkem nepodařilo docílit porovnatelných výsledků.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1"/>
          <p:cNvGrpSpPr>
            <a:grpSpLocks/>
          </p:cNvGrpSpPr>
          <p:nvPr/>
        </p:nvGrpSpPr>
        <p:grpSpPr bwMode="auto">
          <a:xfrm>
            <a:off x="0" y="1303339"/>
            <a:ext cx="9142413" cy="2485701"/>
            <a:chOff x="0" y="821"/>
            <a:chExt cx="5759" cy="2362"/>
          </a:xfrm>
        </p:grpSpPr>
        <p:sp>
          <p:nvSpPr>
            <p:cNvPr id="52226" name="Text Box 2"/>
            <p:cNvSpPr txBox="1">
              <a:spLocks noChangeArrowheads="1"/>
            </p:cNvSpPr>
            <p:nvPr/>
          </p:nvSpPr>
          <p:spPr bwMode="auto">
            <a:xfrm>
              <a:off x="0" y="821"/>
              <a:ext cx="5760" cy="2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 smtClean="0">
                  <a:solidFill>
                    <a:srgbClr val="CC0000"/>
                  </a:solidFill>
                </a:rPr>
                <a:t>Potravinová medicína</a:t>
              </a:r>
              <a:r>
                <a:rPr lang="cs-CZ" sz="6000" b="0" i="1" baseline="33000" dirty="0" smtClean="0">
                  <a:solidFill>
                    <a:srgbClr val="CC0000"/>
                  </a:solidFill>
                </a:rPr>
                <a:t>SPCN</a:t>
              </a:r>
              <a:r>
                <a:rPr lang="cs-CZ" sz="6000" b="0" dirty="0" smtClean="0">
                  <a:solidFill>
                    <a:srgbClr val="CC0000"/>
                  </a:solidFill>
                </a:rPr>
                <a:t> </a:t>
              </a:r>
              <a:endParaRPr lang="cs-CZ" sz="6000" b="0" dirty="0">
                <a:solidFill>
                  <a:srgbClr val="CC0000"/>
                </a:solidFill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>
                  <a:solidFill>
                    <a:srgbClr val="CC0000"/>
                  </a:solidFill>
                </a:rPr>
                <a:t>a vysoký krevní tlak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60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52227" name="Group 3"/>
          <p:cNvGrpSpPr>
            <a:grpSpLocks/>
          </p:cNvGrpSpPr>
          <p:nvPr/>
        </p:nvGrpSpPr>
        <p:grpSpPr bwMode="auto">
          <a:xfrm>
            <a:off x="0" y="3028950"/>
            <a:ext cx="9142413" cy="0"/>
            <a:chOff x="0" y="1908"/>
            <a:chExt cx="5759" cy="0"/>
          </a:xfrm>
        </p:grpSpPr>
        <p:sp>
          <p:nvSpPr>
            <p:cNvPr id="52228" name="AutoShape 4"/>
            <p:cNvSpPr>
              <a:spLocks noChangeArrowheads="1"/>
            </p:cNvSpPr>
            <p:nvPr/>
          </p:nvSpPr>
          <p:spPr bwMode="auto">
            <a:xfrm>
              <a:off x="0" y="1908"/>
              <a:ext cx="5760" cy="1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4779963"/>
            <a:ext cx="1162050" cy="80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49" name="Group 1"/>
          <p:cNvGrpSpPr>
            <a:grpSpLocks/>
          </p:cNvGrpSpPr>
          <p:nvPr/>
        </p:nvGrpSpPr>
        <p:grpSpPr bwMode="auto">
          <a:xfrm>
            <a:off x="360363" y="900112"/>
            <a:ext cx="8097837" cy="1304751"/>
            <a:chOff x="227" y="567"/>
            <a:chExt cx="5101" cy="679"/>
          </a:xfrm>
        </p:grpSpPr>
        <p:sp>
          <p:nvSpPr>
            <p:cNvPr id="53250" name="AutoShape 2"/>
            <p:cNvSpPr>
              <a:spLocks noChangeArrowheads="1"/>
            </p:cNvSpPr>
            <p:nvPr/>
          </p:nvSpPr>
          <p:spPr bwMode="auto">
            <a:xfrm>
              <a:off x="227" y="567"/>
              <a:ext cx="5102" cy="572"/>
            </a:xfrm>
            <a:prstGeom prst="roundRect">
              <a:avLst>
                <a:gd name="adj" fmla="val 171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1" name="Text Box 3"/>
            <p:cNvSpPr txBox="1">
              <a:spLocks noChangeArrowheads="1"/>
            </p:cNvSpPr>
            <p:nvPr/>
          </p:nvSpPr>
          <p:spPr bwMode="auto">
            <a:xfrm>
              <a:off x="227" y="567"/>
              <a:ext cx="5102" cy="68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Vědecké poznatky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uplatněné v Potravinové medicíně</a:t>
              </a:r>
              <a:r>
                <a:rPr lang="cs-CZ" sz="2800" b="0" i="1" baseline="33000" dirty="0" smtClean="0">
                  <a:solidFill>
                    <a:srgbClr val="CC0000"/>
                  </a:solidFill>
                </a:rPr>
                <a:t>SPCN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 </a:t>
              </a:r>
              <a:r>
                <a:rPr lang="cs-CZ" sz="2800" b="0" dirty="0">
                  <a:solidFill>
                    <a:srgbClr val="CC0000"/>
                  </a:solidFill>
                </a:rPr>
                <a:t/>
              </a:r>
              <a:br>
                <a:rPr lang="cs-CZ" sz="2800" b="0" dirty="0">
                  <a:solidFill>
                    <a:srgbClr val="CC0000"/>
                  </a:solidFill>
                </a:rPr>
              </a:br>
              <a:r>
                <a:rPr lang="cs-CZ" sz="2800" b="0" dirty="0" smtClean="0">
                  <a:solidFill>
                    <a:srgbClr val="CC0000"/>
                  </a:solidFill>
                </a:rPr>
                <a:t>u vysokého krevního tlaku</a:t>
              </a:r>
              <a:endParaRPr lang="cs-CZ" sz="28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53252" name="Group 4"/>
          <p:cNvGrpSpPr>
            <a:grpSpLocks/>
          </p:cNvGrpSpPr>
          <p:nvPr/>
        </p:nvGrpSpPr>
        <p:grpSpPr bwMode="auto">
          <a:xfrm>
            <a:off x="1165225" y="2493823"/>
            <a:ext cx="7296151" cy="3754984"/>
            <a:chOff x="734" y="1597"/>
            <a:chExt cx="4596" cy="1891"/>
          </a:xfrm>
        </p:grpSpPr>
        <p:sp>
          <p:nvSpPr>
            <p:cNvPr id="53253" name="Text Box 5"/>
            <p:cNvSpPr txBox="1">
              <a:spLocks noChangeArrowheads="1"/>
            </p:cNvSpPr>
            <p:nvPr/>
          </p:nvSpPr>
          <p:spPr bwMode="auto">
            <a:xfrm>
              <a:off x="734" y="1597"/>
              <a:ext cx="4596" cy="18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Vysoký krevní tlak</a:t>
              </a:r>
              <a:r>
                <a:rPr lang="cs-CZ" sz="1800" b="0" dirty="0">
                  <a:solidFill>
                    <a:srgbClr val="000000"/>
                  </a:solidFill>
                </a:rPr>
                <a:t>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je způsoben stenózou, stažením cév, </a:t>
              </a:r>
              <a:r>
                <a:rPr lang="cs-CZ" sz="1800" b="0" dirty="0">
                  <a:solidFill>
                    <a:srgbClr val="000000"/>
                  </a:solidFill>
                </a:rPr>
                <a:t>například vlivem stresu, hlavně však chronickým nedostatkem mikroživin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          v  </a:t>
              </a:r>
              <a:r>
                <a:rPr lang="cs-CZ" sz="1800" b="0" dirty="0">
                  <a:solidFill>
                    <a:srgbClr val="000000"/>
                  </a:solidFill>
                </a:rPr>
                <a:t>miliónech buněk cévní stěny.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C0000"/>
                  </a:solidFill>
                </a:rPr>
                <a:t>Tento nedostatek vede</a:t>
              </a:r>
              <a:r>
                <a:rPr lang="cs-CZ" sz="1800" b="0" dirty="0">
                  <a:solidFill>
                    <a:srgbClr val="000000"/>
                  </a:solidFill>
                </a:rPr>
                <a:t> ke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tvrdnutí, kornatění </a:t>
              </a:r>
              <a:r>
                <a:rPr lang="cs-CZ" sz="1800" b="0" dirty="0">
                  <a:solidFill>
                    <a:srgbClr val="000000"/>
                  </a:solidFill>
                </a:rPr>
                <a:t>cév. 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Arterie se vlivem zmenšené pružnosti nemohou roztahovat do požadovaného průměru, a </a:t>
              </a:r>
              <a:r>
                <a:rPr lang="cs-CZ" sz="1800" b="0" dirty="0">
                  <a:solidFill>
                    <a:srgbClr val="000000"/>
                  </a:solidFill>
                </a:rPr>
                <a:t>tlak v nich stoupá</a:t>
              </a:r>
              <a:r>
                <a:rPr lang="cs-CZ" sz="1800" b="0" dirty="0" smtClean="0">
                  <a:solidFill>
                    <a:srgbClr val="000000"/>
                  </a:solidFill>
                </a:rPr>
                <a:t>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000000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 dirty="0">
                  <a:solidFill>
                    <a:srgbClr val="CC0000"/>
                  </a:solidFill>
                </a:rPr>
                <a:t>Mikroživiny uvolňuji napětí ve stěnách cév, rozšiřují průměr cév a tím dochází ke snižování krevního tlaku.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CC0000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1"/>
          <p:cNvGrpSpPr>
            <a:grpSpLocks/>
          </p:cNvGrpSpPr>
          <p:nvPr/>
        </p:nvGrpSpPr>
        <p:grpSpPr bwMode="auto">
          <a:xfrm>
            <a:off x="228600" y="377825"/>
            <a:ext cx="8686801" cy="819151"/>
            <a:chOff x="144" y="238"/>
            <a:chExt cx="5472" cy="516"/>
          </a:xfrm>
        </p:grpSpPr>
        <p:sp>
          <p:nvSpPr>
            <p:cNvPr id="54274" name="Text Box 2"/>
            <p:cNvSpPr txBox="1">
              <a:spLocks noChangeArrowheads="1"/>
            </p:cNvSpPr>
            <p:nvPr/>
          </p:nvSpPr>
          <p:spPr bwMode="auto">
            <a:xfrm>
              <a:off x="144" y="238"/>
              <a:ext cx="5472" cy="51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Klinické studie na vysoký krevní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tlak                        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(Institut buněčné medicíny)</a:t>
              </a:r>
              <a:endParaRPr lang="cs-CZ" sz="16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54275" name="Group 3"/>
          <p:cNvGrpSpPr>
            <a:grpSpLocks/>
          </p:cNvGrpSpPr>
          <p:nvPr/>
        </p:nvGrpSpPr>
        <p:grpSpPr bwMode="auto">
          <a:xfrm>
            <a:off x="5106989" y="1269007"/>
            <a:ext cx="4037013" cy="5040313"/>
            <a:chOff x="3217" y="573"/>
            <a:chExt cx="2543" cy="3175"/>
          </a:xfrm>
        </p:grpSpPr>
        <p:sp>
          <p:nvSpPr>
            <p:cNvPr id="54276" name="Text Box 4"/>
            <p:cNvSpPr txBox="1">
              <a:spLocks noChangeArrowheads="1"/>
            </p:cNvSpPr>
            <p:nvPr/>
          </p:nvSpPr>
          <p:spPr bwMode="auto">
            <a:xfrm>
              <a:off x="3217" y="573"/>
              <a:ext cx="2543" cy="317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228600" indent="-228600">
                <a:lnSpc>
                  <a:spcPct val="120000"/>
                </a:lnSpc>
                <a:spcBef>
                  <a:spcPts val="10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Klinická studie</a:t>
              </a:r>
              <a:r>
                <a:rPr lang="cs-CZ" sz="1600" b="0" dirty="0">
                  <a:solidFill>
                    <a:srgbClr val="000000"/>
                  </a:solidFill>
                </a:rPr>
                <a:t> s 15-ti pacienty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             </a:t>
              </a:r>
              <a:r>
                <a:rPr lang="cs-CZ" sz="1600" b="0" dirty="0">
                  <a:solidFill>
                    <a:srgbClr val="000000"/>
                  </a:solidFill>
                </a:rPr>
                <a:t>s vysokým krevním tlakem</a:t>
              </a:r>
            </a:p>
            <a:p>
              <a:pPr marL="228600" indent="-228600">
                <a:lnSpc>
                  <a:spcPct val="120000"/>
                </a:lnSpc>
                <a:spcBef>
                  <a:spcPts val="10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Délka studie</a:t>
              </a:r>
              <a:r>
                <a:rPr lang="cs-CZ" sz="1600" b="0" dirty="0">
                  <a:solidFill>
                    <a:srgbClr val="000000"/>
                  </a:solidFill>
                </a:rPr>
                <a:t> : 32 týdnů </a:t>
              </a:r>
              <a:br>
                <a:rPr lang="cs-CZ" sz="1600" b="0" dirty="0">
                  <a:solidFill>
                    <a:srgbClr val="000000"/>
                  </a:solidFill>
                </a:rPr>
              </a:br>
              <a:r>
                <a:rPr lang="cs-CZ" sz="1600" b="0" dirty="0">
                  <a:solidFill>
                    <a:srgbClr val="000000"/>
                  </a:solidFill>
                </a:rPr>
                <a:t>Pacienti v průběhu osmi měsíců užívali optimální kombinaci  mikroživin</a:t>
              </a:r>
            </a:p>
            <a:p>
              <a:pPr marL="228600" indent="-228600">
                <a:lnSpc>
                  <a:spcPct val="120000"/>
                </a:lnSpc>
                <a:spcBef>
                  <a:spcPts val="1000"/>
                </a:spcBef>
                <a:buClrTx/>
                <a:buFontTx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Výsledky: </a:t>
              </a:r>
            </a:p>
            <a:p>
              <a:pPr marL="228600" indent="-228600">
                <a:lnSpc>
                  <a:spcPct val="120000"/>
                </a:lnSpc>
                <a:spcBef>
                  <a:spcPts val="10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Systolický tlak</a:t>
              </a:r>
              <a:r>
                <a:rPr lang="cs-CZ" sz="1600" b="0" dirty="0">
                  <a:solidFill>
                    <a:srgbClr val="000000"/>
                  </a:solidFill>
                </a:rPr>
                <a:t> se v průběhu tohoto výzkumu snížil v průměru ze 167 na 142 mm/Hg (o 16 %)</a:t>
              </a:r>
            </a:p>
            <a:p>
              <a:pPr marL="228600" indent="-228600">
                <a:lnSpc>
                  <a:spcPct val="120000"/>
                </a:lnSpc>
                <a:spcBef>
                  <a:spcPts val="10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Diastolický tlak</a:t>
              </a:r>
              <a:r>
                <a:rPr lang="cs-CZ" sz="1600" b="0" dirty="0">
                  <a:solidFill>
                    <a:srgbClr val="000000"/>
                  </a:solidFill>
                </a:rPr>
                <a:t> se snížil v průměru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      </a:t>
              </a:r>
              <a:r>
                <a:rPr lang="cs-CZ" sz="1600" b="0" dirty="0">
                  <a:solidFill>
                    <a:srgbClr val="000000"/>
                  </a:solidFill>
                </a:rPr>
                <a:t>z 97 na 83 mm/Hg  (o 15 %). </a:t>
              </a:r>
              <a:br>
                <a:rPr lang="cs-CZ" sz="1600" b="0" dirty="0">
                  <a:solidFill>
                    <a:srgbClr val="000000"/>
                  </a:solidFill>
                </a:rPr>
              </a:br>
              <a:r>
                <a:rPr lang="cs-CZ" sz="1600" b="0" dirty="0">
                  <a:solidFill>
                    <a:srgbClr val="000000"/>
                  </a:solidFill>
                </a:rPr>
                <a:t>Studie dokázaly, že užívání  mikrovýživy nemá žádné vedlejší účinky. Podáváním mikroživin lze vysoký krevní tlak normalizovat.</a:t>
              </a:r>
            </a:p>
            <a:p>
              <a:pPr marL="228600" indent="-228600">
                <a:lnSpc>
                  <a:spcPct val="120000"/>
                </a:lnSpc>
                <a:spcBef>
                  <a:spcPts val="1000"/>
                </a:spcBef>
                <a:buClrTx/>
                <a:buFontTx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54277" name="Group 5"/>
          <p:cNvGrpSpPr>
            <a:grpSpLocks/>
          </p:cNvGrpSpPr>
          <p:nvPr/>
        </p:nvGrpSpPr>
        <p:grpSpPr bwMode="auto">
          <a:xfrm>
            <a:off x="296863" y="1700808"/>
            <a:ext cx="4884737" cy="4189413"/>
            <a:chOff x="187" y="910"/>
            <a:chExt cx="3077" cy="2639"/>
          </a:xfrm>
        </p:grpSpPr>
        <p:grpSp>
          <p:nvGrpSpPr>
            <p:cNvPr id="54278" name="Group 6"/>
            <p:cNvGrpSpPr>
              <a:grpSpLocks/>
            </p:cNvGrpSpPr>
            <p:nvPr/>
          </p:nvGrpSpPr>
          <p:grpSpPr bwMode="auto">
            <a:xfrm>
              <a:off x="187" y="910"/>
              <a:ext cx="2974" cy="2639"/>
              <a:chOff x="187" y="910"/>
              <a:chExt cx="2974" cy="2639"/>
            </a:xfrm>
          </p:grpSpPr>
          <p:sp>
            <p:nvSpPr>
              <p:cNvPr id="54279" name="AutoShape 7"/>
              <p:cNvSpPr>
                <a:spLocks noChangeArrowheads="1"/>
              </p:cNvSpPr>
              <p:nvPr/>
            </p:nvSpPr>
            <p:spPr bwMode="auto">
              <a:xfrm>
                <a:off x="187" y="910"/>
                <a:ext cx="2975" cy="2640"/>
              </a:xfrm>
              <a:prstGeom prst="roundRect">
                <a:avLst>
                  <a:gd name="adj" fmla="val 37"/>
                </a:avLst>
              </a:prstGeom>
              <a:solidFill>
                <a:srgbClr val="FFFFFF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280" name="Group 8"/>
            <p:cNvGrpSpPr>
              <a:grpSpLocks/>
            </p:cNvGrpSpPr>
            <p:nvPr/>
          </p:nvGrpSpPr>
          <p:grpSpPr bwMode="auto">
            <a:xfrm>
              <a:off x="2498" y="2560"/>
              <a:ext cx="68" cy="161"/>
              <a:chOff x="2498" y="2560"/>
              <a:chExt cx="68" cy="161"/>
            </a:xfrm>
          </p:grpSpPr>
          <p:sp>
            <p:nvSpPr>
              <p:cNvPr id="54281" name="Line 9"/>
              <p:cNvSpPr>
                <a:spLocks noChangeShapeType="1"/>
              </p:cNvSpPr>
              <p:nvPr/>
            </p:nvSpPr>
            <p:spPr bwMode="auto">
              <a:xfrm>
                <a:off x="2506" y="2560"/>
                <a:ext cx="6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82" name="Line 10"/>
              <p:cNvSpPr>
                <a:spLocks noChangeShapeType="1"/>
              </p:cNvSpPr>
              <p:nvPr/>
            </p:nvSpPr>
            <p:spPr bwMode="auto">
              <a:xfrm>
                <a:off x="2498" y="2721"/>
                <a:ext cx="62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83" name="Line 11"/>
              <p:cNvSpPr>
                <a:spLocks noChangeShapeType="1"/>
              </p:cNvSpPr>
              <p:nvPr/>
            </p:nvSpPr>
            <p:spPr bwMode="auto">
              <a:xfrm>
                <a:off x="2532" y="2560"/>
                <a:ext cx="1" cy="15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4284" name="Line 12"/>
            <p:cNvSpPr>
              <a:spLocks noChangeShapeType="1"/>
            </p:cNvSpPr>
            <p:nvPr/>
          </p:nvSpPr>
          <p:spPr bwMode="auto">
            <a:xfrm>
              <a:off x="885" y="1541"/>
              <a:ext cx="2052" cy="3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85" name="Line 13"/>
            <p:cNvSpPr>
              <a:spLocks noChangeShapeType="1"/>
            </p:cNvSpPr>
            <p:nvPr/>
          </p:nvSpPr>
          <p:spPr bwMode="auto">
            <a:xfrm>
              <a:off x="885" y="2495"/>
              <a:ext cx="2052" cy="15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54286" name="Group 14"/>
            <p:cNvGrpSpPr>
              <a:grpSpLocks/>
            </p:cNvGrpSpPr>
            <p:nvPr/>
          </p:nvGrpSpPr>
          <p:grpSpPr bwMode="auto">
            <a:xfrm>
              <a:off x="1680" y="2463"/>
              <a:ext cx="45" cy="210"/>
              <a:chOff x="1680" y="2463"/>
              <a:chExt cx="45" cy="210"/>
            </a:xfrm>
          </p:grpSpPr>
          <p:sp>
            <p:nvSpPr>
              <p:cNvPr id="54287" name="Line 15"/>
              <p:cNvSpPr>
                <a:spLocks noChangeShapeType="1"/>
              </p:cNvSpPr>
              <p:nvPr/>
            </p:nvSpPr>
            <p:spPr bwMode="auto">
              <a:xfrm>
                <a:off x="1685" y="2463"/>
                <a:ext cx="4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88" name="Line 16"/>
              <p:cNvSpPr>
                <a:spLocks noChangeShapeType="1"/>
              </p:cNvSpPr>
              <p:nvPr/>
            </p:nvSpPr>
            <p:spPr bwMode="auto">
              <a:xfrm>
                <a:off x="1680" y="2673"/>
                <a:ext cx="4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89" name="Line 17"/>
              <p:cNvSpPr>
                <a:spLocks noChangeShapeType="1"/>
              </p:cNvSpPr>
              <p:nvPr/>
            </p:nvSpPr>
            <p:spPr bwMode="auto">
              <a:xfrm>
                <a:off x="1703" y="2463"/>
                <a:ext cx="1" cy="20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290" name="Group 18"/>
            <p:cNvGrpSpPr>
              <a:grpSpLocks/>
            </p:cNvGrpSpPr>
            <p:nvPr/>
          </p:nvGrpSpPr>
          <p:grpSpPr bwMode="auto">
            <a:xfrm>
              <a:off x="1959" y="2495"/>
              <a:ext cx="46" cy="210"/>
              <a:chOff x="1959" y="2495"/>
              <a:chExt cx="46" cy="210"/>
            </a:xfrm>
          </p:grpSpPr>
          <p:sp>
            <p:nvSpPr>
              <p:cNvPr id="54291" name="Line 19"/>
              <p:cNvSpPr>
                <a:spLocks noChangeShapeType="1"/>
              </p:cNvSpPr>
              <p:nvPr/>
            </p:nvSpPr>
            <p:spPr bwMode="auto">
              <a:xfrm>
                <a:off x="1965" y="2495"/>
                <a:ext cx="4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92" name="Line 20"/>
              <p:cNvSpPr>
                <a:spLocks noChangeShapeType="1"/>
              </p:cNvSpPr>
              <p:nvPr/>
            </p:nvSpPr>
            <p:spPr bwMode="auto">
              <a:xfrm>
                <a:off x="1959" y="2705"/>
                <a:ext cx="4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93" name="Line 21"/>
              <p:cNvSpPr>
                <a:spLocks noChangeShapeType="1"/>
              </p:cNvSpPr>
              <p:nvPr/>
            </p:nvSpPr>
            <p:spPr bwMode="auto">
              <a:xfrm>
                <a:off x="1982" y="2495"/>
                <a:ext cx="1" cy="20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294" name="Group 22"/>
            <p:cNvGrpSpPr>
              <a:grpSpLocks/>
            </p:cNvGrpSpPr>
            <p:nvPr/>
          </p:nvGrpSpPr>
          <p:grpSpPr bwMode="auto">
            <a:xfrm>
              <a:off x="2880" y="2566"/>
              <a:ext cx="74" cy="155"/>
              <a:chOff x="2880" y="2566"/>
              <a:chExt cx="74" cy="155"/>
            </a:xfrm>
          </p:grpSpPr>
          <p:sp>
            <p:nvSpPr>
              <p:cNvPr id="54295" name="Line 23"/>
              <p:cNvSpPr>
                <a:spLocks noChangeShapeType="1"/>
              </p:cNvSpPr>
              <p:nvPr/>
            </p:nvSpPr>
            <p:spPr bwMode="auto">
              <a:xfrm>
                <a:off x="2889" y="2566"/>
                <a:ext cx="66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96" name="Line 24"/>
              <p:cNvSpPr>
                <a:spLocks noChangeShapeType="1"/>
              </p:cNvSpPr>
              <p:nvPr/>
            </p:nvSpPr>
            <p:spPr bwMode="auto">
              <a:xfrm>
                <a:off x="2880" y="2721"/>
                <a:ext cx="66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97" name="Line 25"/>
              <p:cNvSpPr>
                <a:spLocks noChangeShapeType="1"/>
              </p:cNvSpPr>
              <p:nvPr/>
            </p:nvSpPr>
            <p:spPr bwMode="auto">
              <a:xfrm>
                <a:off x="2917" y="2566"/>
                <a:ext cx="1" cy="15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298" name="Group 26"/>
            <p:cNvGrpSpPr>
              <a:grpSpLocks/>
            </p:cNvGrpSpPr>
            <p:nvPr/>
          </p:nvGrpSpPr>
          <p:grpSpPr bwMode="auto">
            <a:xfrm>
              <a:off x="2501" y="1615"/>
              <a:ext cx="57" cy="423"/>
              <a:chOff x="2501" y="1615"/>
              <a:chExt cx="57" cy="423"/>
            </a:xfrm>
          </p:grpSpPr>
          <p:sp>
            <p:nvSpPr>
              <p:cNvPr id="54299" name="Line 27"/>
              <p:cNvSpPr>
                <a:spLocks noChangeShapeType="1"/>
              </p:cNvSpPr>
              <p:nvPr/>
            </p:nvSpPr>
            <p:spPr bwMode="auto">
              <a:xfrm>
                <a:off x="2507" y="1615"/>
                <a:ext cx="52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00" name="Line 28"/>
              <p:cNvSpPr>
                <a:spLocks noChangeShapeType="1"/>
              </p:cNvSpPr>
              <p:nvPr/>
            </p:nvSpPr>
            <p:spPr bwMode="auto">
              <a:xfrm>
                <a:off x="2501" y="2038"/>
                <a:ext cx="52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01" name="Line 29"/>
              <p:cNvSpPr>
                <a:spLocks noChangeShapeType="1"/>
              </p:cNvSpPr>
              <p:nvPr/>
            </p:nvSpPr>
            <p:spPr bwMode="auto">
              <a:xfrm>
                <a:off x="2530" y="1615"/>
                <a:ext cx="1" cy="41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302" name="Group 30"/>
            <p:cNvGrpSpPr>
              <a:grpSpLocks/>
            </p:cNvGrpSpPr>
            <p:nvPr/>
          </p:nvGrpSpPr>
          <p:grpSpPr bwMode="auto">
            <a:xfrm>
              <a:off x="1959" y="1541"/>
              <a:ext cx="40" cy="394"/>
              <a:chOff x="1959" y="1541"/>
              <a:chExt cx="40" cy="394"/>
            </a:xfrm>
          </p:grpSpPr>
          <p:sp>
            <p:nvSpPr>
              <p:cNvPr id="54303" name="Line 31"/>
              <p:cNvSpPr>
                <a:spLocks noChangeShapeType="1"/>
              </p:cNvSpPr>
              <p:nvPr/>
            </p:nvSpPr>
            <p:spPr bwMode="auto">
              <a:xfrm>
                <a:off x="1964" y="1541"/>
                <a:ext cx="36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04" name="Line 32"/>
              <p:cNvSpPr>
                <a:spLocks noChangeShapeType="1"/>
              </p:cNvSpPr>
              <p:nvPr/>
            </p:nvSpPr>
            <p:spPr bwMode="auto">
              <a:xfrm>
                <a:off x="1959" y="1935"/>
                <a:ext cx="37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05" name="Line 33"/>
              <p:cNvSpPr>
                <a:spLocks noChangeShapeType="1"/>
              </p:cNvSpPr>
              <p:nvPr/>
            </p:nvSpPr>
            <p:spPr bwMode="auto">
              <a:xfrm>
                <a:off x="1980" y="1541"/>
                <a:ext cx="1" cy="38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306" name="Group 34"/>
            <p:cNvGrpSpPr>
              <a:grpSpLocks/>
            </p:cNvGrpSpPr>
            <p:nvPr/>
          </p:nvGrpSpPr>
          <p:grpSpPr bwMode="auto">
            <a:xfrm>
              <a:off x="1665" y="1570"/>
              <a:ext cx="98" cy="375"/>
              <a:chOff x="1665" y="1570"/>
              <a:chExt cx="98" cy="375"/>
            </a:xfrm>
          </p:grpSpPr>
          <p:sp>
            <p:nvSpPr>
              <p:cNvPr id="54307" name="Line 35"/>
              <p:cNvSpPr>
                <a:spLocks noChangeShapeType="1"/>
              </p:cNvSpPr>
              <p:nvPr/>
            </p:nvSpPr>
            <p:spPr bwMode="auto">
              <a:xfrm>
                <a:off x="1676" y="1570"/>
                <a:ext cx="88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08" name="Line 36"/>
              <p:cNvSpPr>
                <a:spLocks noChangeShapeType="1"/>
              </p:cNvSpPr>
              <p:nvPr/>
            </p:nvSpPr>
            <p:spPr bwMode="auto">
              <a:xfrm>
                <a:off x="1665" y="1945"/>
                <a:ext cx="89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09" name="Line 37"/>
              <p:cNvSpPr>
                <a:spLocks noChangeShapeType="1"/>
              </p:cNvSpPr>
              <p:nvPr/>
            </p:nvSpPr>
            <p:spPr bwMode="auto">
              <a:xfrm>
                <a:off x="1714" y="1570"/>
                <a:ext cx="1" cy="36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310" name="Group 38"/>
            <p:cNvGrpSpPr>
              <a:grpSpLocks/>
            </p:cNvGrpSpPr>
            <p:nvPr/>
          </p:nvGrpSpPr>
          <p:grpSpPr bwMode="auto">
            <a:xfrm>
              <a:off x="1411" y="1460"/>
              <a:ext cx="47" cy="381"/>
              <a:chOff x="1411" y="1460"/>
              <a:chExt cx="47" cy="381"/>
            </a:xfrm>
          </p:grpSpPr>
          <p:sp>
            <p:nvSpPr>
              <p:cNvPr id="54311" name="Line 39"/>
              <p:cNvSpPr>
                <a:spLocks noChangeShapeType="1"/>
              </p:cNvSpPr>
              <p:nvPr/>
            </p:nvSpPr>
            <p:spPr bwMode="auto">
              <a:xfrm>
                <a:off x="1416" y="1460"/>
                <a:ext cx="4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12" name="Line 40"/>
              <p:cNvSpPr>
                <a:spLocks noChangeShapeType="1"/>
              </p:cNvSpPr>
              <p:nvPr/>
            </p:nvSpPr>
            <p:spPr bwMode="auto">
              <a:xfrm>
                <a:off x="1411" y="1841"/>
                <a:ext cx="4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13" name="Line 41"/>
              <p:cNvSpPr>
                <a:spLocks noChangeShapeType="1"/>
              </p:cNvSpPr>
              <p:nvPr/>
            </p:nvSpPr>
            <p:spPr bwMode="auto">
              <a:xfrm>
                <a:off x="1435" y="1460"/>
                <a:ext cx="1" cy="37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314" name="Group 42"/>
            <p:cNvGrpSpPr>
              <a:grpSpLocks/>
            </p:cNvGrpSpPr>
            <p:nvPr/>
          </p:nvGrpSpPr>
          <p:grpSpPr bwMode="auto">
            <a:xfrm>
              <a:off x="1131" y="1405"/>
              <a:ext cx="45" cy="281"/>
              <a:chOff x="1131" y="1405"/>
              <a:chExt cx="45" cy="281"/>
            </a:xfrm>
          </p:grpSpPr>
          <p:sp>
            <p:nvSpPr>
              <p:cNvPr id="54315" name="Line 43"/>
              <p:cNvSpPr>
                <a:spLocks noChangeShapeType="1"/>
              </p:cNvSpPr>
              <p:nvPr/>
            </p:nvSpPr>
            <p:spPr bwMode="auto">
              <a:xfrm>
                <a:off x="1136" y="1405"/>
                <a:ext cx="4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16" name="Line 44"/>
              <p:cNvSpPr>
                <a:spLocks noChangeShapeType="1"/>
              </p:cNvSpPr>
              <p:nvPr/>
            </p:nvSpPr>
            <p:spPr bwMode="auto">
              <a:xfrm>
                <a:off x="1131" y="1686"/>
                <a:ext cx="4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17" name="Line 45"/>
              <p:cNvSpPr>
                <a:spLocks noChangeShapeType="1"/>
              </p:cNvSpPr>
              <p:nvPr/>
            </p:nvSpPr>
            <p:spPr bwMode="auto">
              <a:xfrm>
                <a:off x="1154" y="1405"/>
                <a:ext cx="1" cy="27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318" name="Group 46"/>
            <p:cNvGrpSpPr>
              <a:grpSpLocks/>
            </p:cNvGrpSpPr>
            <p:nvPr/>
          </p:nvGrpSpPr>
          <p:grpSpPr bwMode="auto">
            <a:xfrm>
              <a:off x="1403" y="2443"/>
              <a:ext cx="47" cy="227"/>
              <a:chOff x="1403" y="2443"/>
              <a:chExt cx="47" cy="227"/>
            </a:xfrm>
          </p:grpSpPr>
          <p:sp>
            <p:nvSpPr>
              <p:cNvPr id="54319" name="Line 47"/>
              <p:cNvSpPr>
                <a:spLocks noChangeShapeType="1"/>
              </p:cNvSpPr>
              <p:nvPr/>
            </p:nvSpPr>
            <p:spPr bwMode="auto">
              <a:xfrm>
                <a:off x="1408" y="2443"/>
                <a:ext cx="4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20" name="Line 48"/>
              <p:cNvSpPr>
                <a:spLocks noChangeShapeType="1"/>
              </p:cNvSpPr>
              <p:nvPr/>
            </p:nvSpPr>
            <p:spPr bwMode="auto">
              <a:xfrm>
                <a:off x="1403" y="2670"/>
                <a:ext cx="4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21" name="Line 49"/>
              <p:cNvSpPr>
                <a:spLocks noChangeShapeType="1"/>
              </p:cNvSpPr>
              <p:nvPr/>
            </p:nvSpPr>
            <p:spPr bwMode="auto">
              <a:xfrm>
                <a:off x="1427" y="2443"/>
                <a:ext cx="1" cy="22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322" name="Group 50"/>
            <p:cNvGrpSpPr>
              <a:grpSpLocks/>
            </p:cNvGrpSpPr>
            <p:nvPr/>
          </p:nvGrpSpPr>
          <p:grpSpPr bwMode="auto">
            <a:xfrm>
              <a:off x="1131" y="2360"/>
              <a:ext cx="45" cy="258"/>
              <a:chOff x="1131" y="2360"/>
              <a:chExt cx="45" cy="258"/>
            </a:xfrm>
          </p:grpSpPr>
          <p:sp>
            <p:nvSpPr>
              <p:cNvPr id="54323" name="Line 51"/>
              <p:cNvSpPr>
                <a:spLocks noChangeShapeType="1"/>
              </p:cNvSpPr>
              <p:nvPr/>
            </p:nvSpPr>
            <p:spPr bwMode="auto">
              <a:xfrm>
                <a:off x="1136" y="2360"/>
                <a:ext cx="4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24" name="Line 52"/>
              <p:cNvSpPr>
                <a:spLocks noChangeShapeType="1"/>
              </p:cNvSpPr>
              <p:nvPr/>
            </p:nvSpPr>
            <p:spPr bwMode="auto">
              <a:xfrm>
                <a:off x="1131" y="2618"/>
                <a:ext cx="4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25" name="Line 53"/>
              <p:cNvSpPr>
                <a:spLocks noChangeShapeType="1"/>
              </p:cNvSpPr>
              <p:nvPr/>
            </p:nvSpPr>
            <p:spPr bwMode="auto">
              <a:xfrm>
                <a:off x="1154" y="2360"/>
                <a:ext cx="1" cy="25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326" name="Group 54"/>
            <p:cNvGrpSpPr>
              <a:grpSpLocks/>
            </p:cNvGrpSpPr>
            <p:nvPr/>
          </p:nvGrpSpPr>
          <p:grpSpPr bwMode="auto">
            <a:xfrm>
              <a:off x="828" y="2256"/>
              <a:ext cx="104" cy="372"/>
              <a:chOff x="828" y="2256"/>
              <a:chExt cx="104" cy="372"/>
            </a:xfrm>
          </p:grpSpPr>
          <p:sp>
            <p:nvSpPr>
              <p:cNvPr id="54327" name="Line 55"/>
              <p:cNvSpPr>
                <a:spLocks noChangeShapeType="1"/>
              </p:cNvSpPr>
              <p:nvPr/>
            </p:nvSpPr>
            <p:spPr bwMode="auto">
              <a:xfrm>
                <a:off x="840" y="2256"/>
                <a:ext cx="9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28" name="Line 56"/>
              <p:cNvSpPr>
                <a:spLocks noChangeShapeType="1"/>
              </p:cNvSpPr>
              <p:nvPr/>
            </p:nvSpPr>
            <p:spPr bwMode="auto">
              <a:xfrm>
                <a:off x="828" y="2628"/>
                <a:ext cx="9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29" name="Line 57"/>
              <p:cNvSpPr>
                <a:spLocks noChangeShapeType="1"/>
              </p:cNvSpPr>
              <p:nvPr/>
            </p:nvSpPr>
            <p:spPr bwMode="auto">
              <a:xfrm>
                <a:off x="881" y="2256"/>
                <a:ext cx="1" cy="36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330" name="Group 58"/>
            <p:cNvGrpSpPr>
              <a:grpSpLocks/>
            </p:cNvGrpSpPr>
            <p:nvPr/>
          </p:nvGrpSpPr>
          <p:grpSpPr bwMode="auto">
            <a:xfrm>
              <a:off x="269" y="1028"/>
              <a:ext cx="639" cy="173"/>
              <a:chOff x="269" y="1028"/>
              <a:chExt cx="639" cy="173"/>
            </a:xfrm>
          </p:grpSpPr>
          <p:sp>
            <p:nvSpPr>
              <p:cNvPr id="54331" name="AutoShape 59"/>
              <p:cNvSpPr>
                <a:spLocks noChangeArrowheads="1"/>
              </p:cNvSpPr>
              <p:nvPr/>
            </p:nvSpPr>
            <p:spPr bwMode="auto">
              <a:xfrm>
                <a:off x="269" y="1028"/>
                <a:ext cx="640" cy="174"/>
              </a:xfrm>
              <a:prstGeom prst="roundRect">
                <a:avLst>
                  <a:gd name="adj" fmla="val 574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32" name="Text Box 60"/>
              <p:cNvSpPr txBox="1">
                <a:spLocks noChangeArrowheads="1"/>
              </p:cNvSpPr>
              <p:nvPr/>
            </p:nvSpPr>
            <p:spPr bwMode="auto">
              <a:xfrm>
                <a:off x="269" y="1028"/>
                <a:ext cx="640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mm/Hg</a:t>
                </a:r>
              </a:p>
            </p:txBody>
          </p:sp>
        </p:grpSp>
        <p:grpSp>
          <p:nvGrpSpPr>
            <p:cNvPr id="54333" name="Group 61"/>
            <p:cNvGrpSpPr>
              <a:grpSpLocks/>
            </p:cNvGrpSpPr>
            <p:nvPr/>
          </p:nvGrpSpPr>
          <p:grpSpPr bwMode="auto">
            <a:xfrm>
              <a:off x="1529" y="1001"/>
              <a:ext cx="1693" cy="463"/>
              <a:chOff x="1529" y="1001"/>
              <a:chExt cx="1693" cy="463"/>
            </a:xfrm>
          </p:grpSpPr>
          <p:sp>
            <p:nvSpPr>
              <p:cNvPr id="54334" name="Text Box 62"/>
              <p:cNvSpPr txBox="1">
                <a:spLocks noChangeArrowheads="1"/>
              </p:cNvSpPr>
              <p:nvPr/>
            </p:nvSpPr>
            <p:spPr bwMode="auto">
              <a:xfrm>
                <a:off x="1529" y="1001"/>
                <a:ext cx="1694" cy="46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ct val="150000"/>
                  </a:lnSpc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5F5F5F"/>
                    </a:solidFill>
                  </a:rPr>
                  <a:t>systolický    - 16 %</a:t>
                </a:r>
              </a:p>
              <a:p>
                <a:pPr algn="ctr">
                  <a:lnSpc>
                    <a:spcPct val="150000"/>
                  </a:lnSpc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5F5F5F"/>
                    </a:solidFill>
                  </a:rPr>
                  <a:t>diastolický   - 15 %</a:t>
                </a:r>
              </a:p>
            </p:txBody>
          </p:sp>
        </p:grpSp>
        <p:grpSp>
          <p:nvGrpSpPr>
            <p:cNvPr id="54335" name="Group 63"/>
            <p:cNvGrpSpPr>
              <a:grpSpLocks/>
            </p:cNvGrpSpPr>
            <p:nvPr/>
          </p:nvGrpSpPr>
          <p:grpSpPr bwMode="auto">
            <a:xfrm>
              <a:off x="713" y="2981"/>
              <a:ext cx="358" cy="173"/>
              <a:chOff x="713" y="2981"/>
              <a:chExt cx="358" cy="173"/>
            </a:xfrm>
          </p:grpSpPr>
          <p:sp>
            <p:nvSpPr>
              <p:cNvPr id="54336" name="Text Box 64"/>
              <p:cNvSpPr txBox="1">
                <a:spLocks noChangeArrowheads="1"/>
              </p:cNvSpPr>
              <p:nvPr/>
            </p:nvSpPr>
            <p:spPr bwMode="auto">
              <a:xfrm>
                <a:off x="713" y="2981"/>
                <a:ext cx="359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0</a:t>
                </a:r>
              </a:p>
            </p:txBody>
          </p:sp>
        </p:grpSp>
        <p:grpSp>
          <p:nvGrpSpPr>
            <p:cNvPr id="54337" name="Group 65"/>
            <p:cNvGrpSpPr>
              <a:grpSpLocks/>
            </p:cNvGrpSpPr>
            <p:nvPr/>
          </p:nvGrpSpPr>
          <p:grpSpPr bwMode="auto">
            <a:xfrm>
              <a:off x="992" y="2981"/>
              <a:ext cx="358" cy="173"/>
              <a:chOff x="992" y="2981"/>
              <a:chExt cx="358" cy="173"/>
            </a:xfrm>
          </p:grpSpPr>
          <p:sp>
            <p:nvSpPr>
              <p:cNvPr id="54338" name="Text Box 66"/>
              <p:cNvSpPr txBox="1">
                <a:spLocks noChangeArrowheads="1"/>
              </p:cNvSpPr>
              <p:nvPr/>
            </p:nvSpPr>
            <p:spPr bwMode="auto">
              <a:xfrm>
                <a:off x="992" y="2981"/>
                <a:ext cx="359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4</a:t>
                </a:r>
              </a:p>
            </p:txBody>
          </p:sp>
        </p:grpSp>
        <p:grpSp>
          <p:nvGrpSpPr>
            <p:cNvPr id="54339" name="Group 67"/>
            <p:cNvGrpSpPr>
              <a:grpSpLocks/>
            </p:cNvGrpSpPr>
            <p:nvPr/>
          </p:nvGrpSpPr>
          <p:grpSpPr bwMode="auto">
            <a:xfrm>
              <a:off x="1289" y="2981"/>
              <a:ext cx="359" cy="173"/>
              <a:chOff x="1289" y="2981"/>
              <a:chExt cx="359" cy="173"/>
            </a:xfrm>
          </p:grpSpPr>
          <p:sp>
            <p:nvSpPr>
              <p:cNvPr id="54340" name="Text Box 68"/>
              <p:cNvSpPr txBox="1">
                <a:spLocks noChangeArrowheads="1"/>
              </p:cNvSpPr>
              <p:nvPr/>
            </p:nvSpPr>
            <p:spPr bwMode="auto">
              <a:xfrm>
                <a:off x="1289" y="2981"/>
                <a:ext cx="360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8</a:t>
                </a:r>
              </a:p>
            </p:txBody>
          </p:sp>
        </p:grpSp>
        <p:grpSp>
          <p:nvGrpSpPr>
            <p:cNvPr id="54341" name="Group 69"/>
            <p:cNvGrpSpPr>
              <a:grpSpLocks/>
            </p:cNvGrpSpPr>
            <p:nvPr/>
          </p:nvGrpSpPr>
          <p:grpSpPr bwMode="auto">
            <a:xfrm>
              <a:off x="1526" y="2981"/>
              <a:ext cx="359" cy="173"/>
              <a:chOff x="1526" y="2981"/>
              <a:chExt cx="359" cy="173"/>
            </a:xfrm>
          </p:grpSpPr>
          <p:sp>
            <p:nvSpPr>
              <p:cNvPr id="54342" name="Text Box 70"/>
              <p:cNvSpPr txBox="1">
                <a:spLocks noChangeArrowheads="1"/>
              </p:cNvSpPr>
              <p:nvPr/>
            </p:nvSpPr>
            <p:spPr bwMode="auto">
              <a:xfrm>
                <a:off x="1526" y="2981"/>
                <a:ext cx="360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12</a:t>
                </a:r>
              </a:p>
            </p:txBody>
          </p:sp>
        </p:grpSp>
        <p:grpSp>
          <p:nvGrpSpPr>
            <p:cNvPr id="54343" name="Group 71"/>
            <p:cNvGrpSpPr>
              <a:grpSpLocks/>
            </p:cNvGrpSpPr>
            <p:nvPr/>
          </p:nvGrpSpPr>
          <p:grpSpPr bwMode="auto">
            <a:xfrm>
              <a:off x="1823" y="2981"/>
              <a:ext cx="358" cy="173"/>
              <a:chOff x="1823" y="2981"/>
              <a:chExt cx="358" cy="173"/>
            </a:xfrm>
          </p:grpSpPr>
          <p:sp>
            <p:nvSpPr>
              <p:cNvPr id="54344" name="Text Box 72"/>
              <p:cNvSpPr txBox="1">
                <a:spLocks noChangeArrowheads="1"/>
              </p:cNvSpPr>
              <p:nvPr/>
            </p:nvSpPr>
            <p:spPr bwMode="auto">
              <a:xfrm>
                <a:off x="1823" y="2981"/>
                <a:ext cx="359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16</a:t>
                </a:r>
              </a:p>
            </p:txBody>
          </p:sp>
        </p:grpSp>
        <p:grpSp>
          <p:nvGrpSpPr>
            <p:cNvPr id="54345" name="Group 73"/>
            <p:cNvGrpSpPr>
              <a:grpSpLocks/>
            </p:cNvGrpSpPr>
            <p:nvPr/>
          </p:nvGrpSpPr>
          <p:grpSpPr bwMode="auto">
            <a:xfrm>
              <a:off x="2075" y="2981"/>
              <a:ext cx="358" cy="173"/>
              <a:chOff x="2075" y="2981"/>
              <a:chExt cx="358" cy="173"/>
            </a:xfrm>
          </p:grpSpPr>
          <p:sp>
            <p:nvSpPr>
              <p:cNvPr id="54346" name="Text Box 74"/>
              <p:cNvSpPr txBox="1">
                <a:spLocks noChangeArrowheads="1"/>
              </p:cNvSpPr>
              <p:nvPr/>
            </p:nvSpPr>
            <p:spPr bwMode="auto">
              <a:xfrm>
                <a:off x="2075" y="2981"/>
                <a:ext cx="359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20</a:t>
                </a:r>
              </a:p>
            </p:txBody>
          </p:sp>
        </p:grpSp>
        <p:grpSp>
          <p:nvGrpSpPr>
            <p:cNvPr id="54347" name="Group 75"/>
            <p:cNvGrpSpPr>
              <a:grpSpLocks/>
            </p:cNvGrpSpPr>
            <p:nvPr/>
          </p:nvGrpSpPr>
          <p:grpSpPr bwMode="auto">
            <a:xfrm>
              <a:off x="2341" y="2987"/>
              <a:ext cx="358" cy="173"/>
              <a:chOff x="2341" y="2987"/>
              <a:chExt cx="358" cy="173"/>
            </a:xfrm>
          </p:grpSpPr>
          <p:sp>
            <p:nvSpPr>
              <p:cNvPr id="54348" name="Text Box 76"/>
              <p:cNvSpPr txBox="1">
                <a:spLocks noChangeArrowheads="1"/>
              </p:cNvSpPr>
              <p:nvPr/>
            </p:nvSpPr>
            <p:spPr bwMode="auto">
              <a:xfrm>
                <a:off x="2341" y="2987"/>
                <a:ext cx="359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24</a:t>
                </a:r>
              </a:p>
            </p:txBody>
          </p:sp>
        </p:grpSp>
        <p:grpSp>
          <p:nvGrpSpPr>
            <p:cNvPr id="54349" name="Group 77"/>
            <p:cNvGrpSpPr>
              <a:grpSpLocks/>
            </p:cNvGrpSpPr>
            <p:nvPr/>
          </p:nvGrpSpPr>
          <p:grpSpPr bwMode="auto">
            <a:xfrm>
              <a:off x="2907" y="2983"/>
              <a:ext cx="357" cy="173"/>
              <a:chOff x="2907" y="2983"/>
              <a:chExt cx="357" cy="173"/>
            </a:xfrm>
          </p:grpSpPr>
          <p:sp>
            <p:nvSpPr>
              <p:cNvPr id="54350" name="Text Box 78"/>
              <p:cNvSpPr txBox="1">
                <a:spLocks noChangeArrowheads="1"/>
              </p:cNvSpPr>
              <p:nvPr/>
            </p:nvSpPr>
            <p:spPr bwMode="auto">
              <a:xfrm>
                <a:off x="2907" y="2983"/>
                <a:ext cx="358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32</a:t>
                </a:r>
              </a:p>
            </p:txBody>
          </p:sp>
        </p:grpSp>
        <p:grpSp>
          <p:nvGrpSpPr>
            <p:cNvPr id="54351" name="Group 79"/>
            <p:cNvGrpSpPr>
              <a:grpSpLocks/>
            </p:cNvGrpSpPr>
            <p:nvPr/>
          </p:nvGrpSpPr>
          <p:grpSpPr bwMode="auto">
            <a:xfrm>
              <a:off x="2649" y="2982"/>
              <a:ext cx="360" cy="173"/>
              <a:chOff x="2649" y="2982"/>
              <a:chExt cx="360" cy="173"/>
            </a:xfrm>
          </p:grpSpPr>
          <p:sp>
            <p:nvSpPr>
              <p:cNvPr id="54352" name="Text Box 80"/>
              <p:cNvSpPr txBox="1">
                <a:spLocks noChangeArrowheads="1"/>
              </p:cNvSpPr>
              <p:nvPr/>
            </p:nvSpPr>
            <p:spPr bwMode="auto">
              <a:xfrm>
                <a:off x="2649" y="2982"/>
                <a:ext cx="361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28</a:t>
                </a:r>
              </a:p>
            </p:txBody>
          </p:sp>
        </p:grpSp>
        <p:grpSp>
          <p:nvGrpSpPr>
            <p:cNvPr id="54353" name="Group 81"/>
            <p:cNvGrpSpPr>
              <a:grpSpLocks/>
            </p:cNvGrpSpPr>
            <p:nvPr/>
          </p:nvGrpSpPr>
          <p:grpSpPr bwMode="auto">
            <a:xfrm>
              <a:off x="320" y="2868"/>
              <a:ext cx="294" cy="173"/>
              <a:chOff x="320" y="2868"/>
              <a:chExt cx="294" cy="173"/>
            </a:xfrm>
          </p:grpSpPr>
          <p:sp>
            <p:nvSpPr>
              <p:cNvPr id="54354" name="Text Box 82"/>
              <p:cNvSpPr txBox="1">
                <a:spLocks noChangeArrowheads="1"/>
              </p:cNvSpPr>
              <p:nvPr/>
            </p:nvSpPr>
            <p:spPr bwMode="auto">
              <a:xfrm>
                <a:off x="320" y="2868"/>
                <a:ext cx="295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60</a:t>
                </a:r>
              </a:p>
            </p:txBody>
          </p:sp>
        </p:grpSp>
        <p:grpSp>
          <p:nvGrpSpPr>
            <p:cNvPr id="54355" name="Group 83"/>
            <p:cNvGrpSpPr>
              <a:grpSpLocks/>
            </p:cNvGrpSpPr>
            <p:nvPr/>
          </p:nvGrpSpPr>
          <p:grpSpPr bwMode="auto">
            <a:xfrm>
              <a:off x="320" y="2597"/>
              <a:ext cx="294" cy="173"/>
              <a:chOff x="320" y="2597"/>
              <a:chExt cx="294" cy="173"/>
            </a:xfrm>
          </p:grpSpPr>
          <p:sp>
            <p:nvSpPr>
              <p:cNvPr id="54356" name="Text Box 84"/>
              <p:cNvSpPr txBox="1">
                <a:spLocks noChangeArrowheads="1"/>
              </p:cNvSpPr>
              <p:nvPr/>
            </p:nvSpPr>
            <p:spPr bwMode="auto">
              <a:xfrm>
                <a:off x="320" y="2597"/>
                <a:ext cx="295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80</a:t>
                </a:r>
              </a:p>
            </p:txBody>
          </p:sp>
        </p:grpSp>
        <p:grpSp>
          <p:nvGrpSpPr>
            <p:cNvPr id="54357" name="Group 85"/>
            <p:cNvGrpSpPr>
              <a:grpSpLocks/>
            </p:cNvGrpSpPr>
            <p:nvPr/>
          </p:nvGrpSpPr>
          <p:grpSpPr bwMode="auto">
            <a:xfrm>
              <a:off x="269" y="2316"/>
              <a:ext cx="335" cy="173"/>
              <a:chOff x="269" y="2316"/>
              <a:chExt cx="335" cy="173"/>
            </a:xfrm>
          </p:grpSpPr>
          <p:sp>
            <p:nvSpPr>
              <p:cNvPr id="54358" name="Text Box 86"/>
              <p:cNvSpPr txBox="1">
                <a:spLocks noChangeArrowheads="1"/>
              </p:cNvSpPr>
              <p:nvPr/>
            </p:nvSpPr>
            <p:spPr bwMode="auto">
              <a:xfrm>
                <a:off x="269" y="2316"/>
                <a:ext cx="336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100</a:t>
                </a:r>
              </a:p>
            </p:txBody>
          </p:sp>
        </p:grpSp>
        <p:grpSp>
          <p:nvGrpSpPr>
            <p:cNvPr id="54359" name="Group 87"/>
            <p:cNvGrpSpPr>
              <a:grpSpLocks/>
            </p:cNvGrpSpPr>
            <p:nvPr/>
          </p:nvGrpSpPr>
          <p:grpSpPr bwMode="auto">
            <a:xfrm>
              <a:off x="269" y="2042"/>
              <a:ext cx="335" cy="173"/>
              <a:chOff x="269" y="2042"/>
              <a:chExt cx="335" cy="173"/>
            </a:xfrm>
          </p:grpSpPr>
          <p:sp>
            <p:nvSpPr>
              <p:cNvPr id="54360" name="Text Box 88"/>
              <p:cNvSpPr txBox="1">
                <a:spLocks noChangeArrowheads="1"/>
              </p:cNvSpPr>
              <p:nvPr/>
            </p:nvSpPr>
            <p:spPr bwMode="auto">
              <a:xfrm>
                <a:off x="269" y="2042"/>
                <a:ext cx="336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120</a:t>
                </a:r>
              </a:p>
            </p:txBody>
          </p:sp>
        </p:grpSp>
        <p:grpSp>
          <p:nvGrpSpPr>
            <p:cNvPr id="54361" name="Group 89"/>
            <p:cNvGrpSpPr>
              <a:grpSpLocks/>
            </p:cNvGrpSpPr>
            <p:nvPr/>
          </p:nvGrpSpPr>
          <p:grpSpPr bwMode="auto">
            <a:xfrm>
              <a:off x="269" y="1782"/>
              <a:ext cx="335" cy="173"/>
              <a:chOff x="269" y="1782"/>
              <a:chExt cx="335" cy="173"/>
            </a:xfrm>
          </p:grpSpPr>
          <p:sp>
            <p:nvSpPr>
              <p:cNvPr id="54362" name="Text Box 90"/>
              <p:cNvSpPr txBox="1">
                <a:spLocks noChangeArrowheads="1"/>
              </p:cNvSpPr>
              <p:nvPr/>
            </p:nvSpPr>
            <p:spPr bwMode="auto">
              <a:xfrm>
                <a:off x="269" y="1782"/>
                <a:ext cx="336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140</a:t>
                </a:r>
              </a:p>
            </p:txBody>
          </p:sp>
        </p:grpSp>
        <p:grpSp>
          <p:nvGrpSpPr>
            <p:cNvPr id="54363" name="Group 91"/>
            <p:cNvGrpSpPr>
              <a:grpSpLocks/>
            </p:cNvGrpSpPr>
            <p:nvPr/>
          </p:nvGrpSpPr>
          <p:grpSpPr bwMode="auto">
            <a:xfrm>
              <a:off x="269" y="1510"/>
              <a:ext cx="335" cy="173"/>
              <a:chOff x="269" y="1510"/>
              <a:chExt cx="335" cy="173"/>
            </a:xfrm>
          </p:grpSpPr>
          <p:sp>
            <p:nvSpPr>
              <p:cNvPr id="54364" name="Text Box 92"/>
              <p:cNvSpPr txBox="1">
                <a:spLocks noChangeArrowheads="1"/>
              </p:cNvSpPr>
              <p:nvPr/>
            </p:nvSpPr>
            <p:spPr bwMode="auto">
              <a:xfrm>
                <a:off x="269" y="1510"/>
                <a:ext cx="336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160</a:t>
                </a:r>
              </a:p>
            </p:txBody>
          </p:sp>
        </p:grpSp>
        <p:grpSp>
          <p:nvGrpSpPr>
            <p:cNvPr id="54365" name="Group 93"/>
            <p:cNvGrpSpPr>
              <a:grpSpLocks/>
            </p:cNvGrpSpPr>
            <p:nvPr/>
          </p:nvGrpSpPr>
          <p:grpSpPr bwMode="auto">
            <a:xfrm>
              <a:off x="269" y="1257"/>
              <a:ext cx="335" cy="173"/>
              <a:chOff x="269" y="1257"/>
              <a:chExt cx="335" cy="173"/>
            </a:xfrm>
          </p:grpSpPr>
          <p:sp>
            <p:nvSpPr>
              <p:cNvPr id="54366" name="Text Box 94"/>
              <p:cNvSpPr txBox="1">
                <a:spLocks noChangeArrowheads="1"/>
              </p:cNvSpPr>
              <p:nvPr/>
            </p:nvSpPr>
            <p:spPr bwMode="auto">
              <a:xfrm>
                <a:off x="269" y="1257"/>
                <a:ext cx="336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spcBef>
                    <a:spcPts val="75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180</a:t>
                </a:r>
              </a:p>
            </p:txBody>
          </p:sp>
        </p:grpSp>
        <p:grpSp>
          <p:nvGrpSpPr>
            <p:cNvPr id="54367" name="Group 95"/>
            <p:cNvGrpSpPr>
              <a:grpSpLocks/>
            </p:cNvGrpSpPr>
            <p:nvPr/>
          </p:nvGrpSpPr>
          <p:grpSpPr bwMode="auto">
            <a:xfrm>
              <a:off x="988" y="3188"/>
              <a:ext cx="1951" cy="173"/>
              <a:chOff x="988" y="3188"/>
              <a:chExt cx="1951" cy="173"/>
            </a:xfrm>
          </p:grpSpPr>
          <p:sp>
            <p:nvSpPr>
              <p:cNvPr id="54368" name="AutoShape 96"/>
              <p:cNvSpPr>
                <a:spLocks noChangeArrowheads="1"/>
              </p:cNvSpPr>
              <p:nvPr/>
            </p:nvSpPr>
            <p:spPr bwMode="auto">
              <a:xfrm>
                <a:off x="988" y="3188"/>
                <a:ext cx="1952" cy="174"/>
              </a:xfrm>
              <a:prstGeom prst="roundRect">
                <a:avLst>
                  <a:gd name="adj" fmla="val 574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69" name="Text Box 97"/>
              <p:cNvSpPr txBox="1">
                <a:spLocks noChangeArrowheads="1"/>
              </p:cNvSpPr>
              <p:nvPr/>
            </p:nvSpPr>
            <p:spPr bwMode="auto">
              <a:xfrm>
                <a:off x="988" y="3188"/>
                <a:ext cx="1952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4D4D4D"/>
                    </a:solidFill>
                  </a:rPr>
                  <a:t>                                                        týdny</a:t>
                </a:r>
              </a:p>
            </p:txBody>
          </p:sp>
        </p:grpSp>
        <p:sp>
          <p:nvSpPr>
            <p:cNvPr id="54370" name="Line 98"/>
            <p:cNvSpPr>
              <a:spLocks noChangeShapeType="1"/>
            </p:cNvSpPr>
            <p:nvPr/>
          </p:nvSpPr>
          <p:spPr bwMode="auto">
            <a:xfrm>
              <a:off x="598" y="1334"/>
              <a:ext cx="1" cy="160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54371" name="Group 99"/>
            <p:cNvGrpSpPr>
              <a:grpSpLocks/>
            </p:cNvGrpSpPr>
            <p:nvPr/>
          </p:nvGrpSpPr>
          <p:grpSpPr bwMode="auto">
            <a:xfrm>
              <a:off x="598" y="2939"/>
              <a:ext cx="2503" cy="50"/>
              <a:chOff x="598" y="2939"/>
              <a:chExt cx="2503" cy="50"/>
            </a:xfrm>
          </p:grpSpPr>
          <p:sp>
            <p:nvSpPr>
              <p:cNvPr id="54372" name="Line 100"/>
              <p:cNvSpPr>
                <a:spLocks noChangeShapeType="1"/>
              </p:cNvSpPr>
              <p:nvPr/>
            </p:nvSpPr>
            <p:spPr bwMode="auto">
              <a:xfrm>
                <a:off x="598" y="2939"/>
                <a:ext cx="250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73" name="Line 101"/>
              <p:cNvSpPr>
                <a:spLocks noChangeShapeType="1"/>
              </p:cNvSpPr>
              <p:nvPr/>
            </p:nvSpPr>
            <p:spPr bwMode="auto">
              <a:xfrm>
                <a:off x="885" y="2939"/>
                <a:ext cx="1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74" name="Line 102"/>
              <p:cNvSpPr>
                <a:spLocks noChangeShapeType="1"/>
              </p:cNvSpPr>
              <p:nvPr/>
            </p:nvSpPr>
            <p:spPr bwMode="auto">
              <a:xfrm>
                <a:off x="1172" y="2939"/>
                <a:ext cx="1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75" name="Line 103"/>
              <p:cNvSpPr>
                <a:spLocks noChangeShapeType="1"/>
              </p:cNvSpPr>
              <p:nvPr/>
            </p:nvSpPr>
            <p:spPr bwMode="auto">
              <a:xfrm>
                <a:off x="1459" y="2939"/>
                <a:ext cx="1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76" name="Line 104"/>
              <p:cNvSpPr>
                <a:spLocks noChangeShapeType="1"/>
              </p:cNvSpPr>
              <p:nvPr/>
            </p:nvSpPr>
            <p:spPr bwMode="auto">
              <a:xfrm>
                <a:off x="1705" y="2939"/>
                <a:ext cx="1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77" name="Line 105"/>
              <p:cNvSpPr>
                <a:spLocks noChangeShapeType="1"/>
              </p:cNvSpPr>
              <p:nvPr/>
            </p:nvSpPr>
            <p:spPr bwMode="auto">
              <a:xfrm>
                <a:off x="1993" y="2939"/>
                <a:ext cx="1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78" name="Line 106"/>
              <p:cNvSpPr>
                <a:spLocks noChangeShapeType="1"/>
              </p:cNvSpPr>
              <p:nvPr/>
            </p:nvSpPr>
            <p:spPr bwMode="auto">
              <a:xfrm>
                <a:off x="2239" y="2939"/>
                <a:ext cx="1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79" name="Line 107"/>
              <p:cNvSpPr>
                <a:spLocks noChangeShapeType="1"/>
              </p:cNvSpPr>
              <p:nvPr/>
            </p:nvSpPr>
            <p:spPr bwMode="auto">
              <a:xfrm>
                <a:off x="2526" y="2939"/>
                <a:ext cx="1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80" name="Line 108"/>
              <p:cNvSpPr>
                <a:spLocks noChangeShapeType="1"/>
              </p:cNvSpPr>
              <p:nvPr/>
            </p:nvSpPr>
            <p:spPr bwMode="auto">
              <a:xfrm>
                <a:off x="2813" y="2939"/>
                <a:ext cx="1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81" name="Line 109"/>
              <p:cNvSpPr>
                <a:spLocks noChangeShapeType="1"/>
              </p:cNvSpPr>
              <p:nvPr/>
            </p:nvSpPr>
            <p:spPr bwMode="auto">
              <a:xfrm>
                <a:off x="3101" y="2939"/>
                <a:ext cx="1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4382" name="Line 110"/>
            <p:cNvSpPr>
              <a:spLocks noChangeShapeType="1"/>
            </p:cNvSpPr>
            <p:nvPr/>
          </p:nvSpPr>
          <p:spPr bwMode="auto">
            <a:xfrm>
              <a:off x="564" y="1884"/>
              <a:ext cx="41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383" name="Line 111"/>
            <p:cNvSpPr>
              <a:spLocks noChangeShapeType="1"/>
            </p:cNvSpPr>
            <p:nvPr/>
          </p:nvSpPr>
          <p:spPr bwMode="auto">
            <a:xfrm>
              <a:off x="556" y="1334"/>
              <a:ext cx="41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384" name="Line 112"/>
            <p:cNvSpPr>
              <a:spLocks noChangeShapeType="1"/>
            </p:cNvSpPr>
            <p:nvPr/>
          </p:nvSpPr>
          <p:spPr bwMode="auto">
            <a:xfrm>
              <a:off x="564" y="1612"/>
              <a:ext cx="41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385" name="Line 113"/>
            <p:cNvSpPr>
              <a:spLocks noChangeShapeType="1"/>
            </p:cNvSpPr>
            <p:nvPr/>
          </p:nvSpPr>
          <p:spPr bwMode="auto">
            <a:xfrm>
              <a:off x="564" y="2411"/>
              <a:ext cx="41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386" name="Line 114"/>
            <p:cNvSpPr>
              <a:spLocks noChangeShapeType="1"/>
            </p:cNvSpPr>
            <p:nvPr/>
          </p:nvSpPr>
          <p:spPr bwMode="auto">
            <a:xfrm>
              <a:off x="564" y="2152"/>
              <a:ext cx="41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387" name="Line 115"/>
            <p:cNvSpPr>
              <a:spLocks noChangeShapeType="1"/>
            </p:cNvSpPr>
            <p:nvPr/>
          </p:nvSpPr>
          <p:spPr bwMode="auto">
            <a:xfrm>
              <a:off x="564" y="2699"/>
              <a:ext cx="41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54388" name="Group 116"/>
            <p:cNvGrpSpPr>
              <a:grpSpLocks/>
            </p:cNvGrpSpPr>
            <p:nvPr/>
          </p:nvGrpSpPr>
          <p:grpSpPr bwMode="auto">
            <a:xfrm>
              <a:off x="862" y="1479"/>
              <a:ext cx="40" cy="51"/>
              <a:chOff x="862" y="1479"/>
              <a:chExt cx="40" cy="51"/>
            </a:xfrm>
          </p:grpSpPr>
          <p:sp>
            <p:nvSpPr>
              <p:cNvPr id="54389" name="Freeform 117"/>
              <p:cNvSpPr>
                <a:spLocks noChangeArrowheads="1"/>
              </p:cNvSpPr>
              <p:nvPr/>
            </p:nvSpPr>
            <p:spPr bwMode="auto">
              <a:xfrm>
                <a:off x="862" y="1479"/>
                <a:ext cx="41" cy="52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180" y="114"/>
                  </a:cxn>
                  <a:cxn ang="0">
                    <a:pos x="90" y="229"/>
                  </a:cxn>
                  <a:cxn ang="0">
                    <a:pos x="0" y="114"/>
                  </a:cxn>
                  <a:cxn ang="0">
                    <a:pos x="90" y="0"/>
                  </a:cxn>
                </a:cxnLst>
                <a:rect l="0" t="0" r="r" b="b"/>
                <a:pathLst>
                  <a:path w="181" h="230">
                    <a:moveTo>
                      <a:pt x="90" y="0"/>
                    </a:moveTo>
                    <a:cubicBezTo>
                      <a:pt x="141" y="0"/>
                      <a:pt x="180" y="49"/>
                      <a:pt x="180" y="114"/>
                    </a:cubicBezTo>
                    <a:cubicBezTo>
                      <a:pt x="180" y="179"/>
                      <a:pt x="141" y="229"/>
                      <a:pt x="90" y="229"/>
                    </a:cubicBezTo>
                    <a:cubicBezTo>
                      <a:pt x="39" y="229"/>
                      <a:pt x="0" y="179"/>
                      <a:pt x="0" y="114"/>
                    </a:cubicBezTo>
                    <a:cubicBezTo>
                      <a:pt x="0" y="49"/>
                      <a:pt x="39" y="0"/>
                      <a:pt x="90" y="0"/>
                    </a:cubicBezTo>
                  </a:path>
                </a:pathLst>
              </a:custGeom>
              <a:solidFill>
                <a:srgbClr val="0033CC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390" name="Group 118"/>
            <p:cNvGrpSpPr>
              <a:grpSpLocks/>
            </p:cNvGrpSpPr>
            <p:nvPr/>
          </p:nvGrpSpPr>
          <p:grpSpPr bwMode="auto">
            <a:xfrm>
              <a:off x="1131" y="1531"/>
              <a:ext cx="40" cy="51"/>
              <a:chOff x="1131" y="1531"/>
              <a:chExt cx="40" cy="51"/>
            </a:xfrm>
          </p:grpSpPr>
          <p:sp>
            <p:nvSpPr>
              <p:cNvPr id="54391" name="Freeform 119"/>
              <p:cNvSpPr>
                <a:spLocks noChangeArrowheads="1"/>
              </p:cNvSpPr>
              <p:nvPr/>
            </p:nvSpPr>
            <p:spPr bwMode="auto">
              <a:xfrm>
                <a:off x="1131" y="1531"/>
                <a:ext cx="41" cy="52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180" y="115"/>
                  </a:cxn>
                  <a:cxn ang="0">
                    <a:pos x="90" y="230"/>
                  </a:cxn>
                  <a:cxn ang="0">
                    <a:pos x="0" y="115"/>
                  </a:cxn>
                  <a:cxn ang="0">
                    <a:pos x="90" y="0"/>
                  </a:cxn>
                </a:cxnLst>
                <a:rect l="0" t="0" r="r" b="b"/>
                <a:pathLst>
                  <a:path w="181" h="231">
                    <a:moveTo>
                      <a:pt x="90" y="0"/>
                    </a:moveTo>
                    <a:cubicBezTo>
                      <a:pt x="141" y="0"/>
                      <a:pt x="180" y="50"/>
                      <a:pt x="180" y="115"/>
                    </a:cubicBezTo>
                    <a:cubicBezTo>
                      <a:pt x="180" y="180"/>
                      <a:pt x="141" y="230"/>
                      <a:pt x="90" y="230"/>
                    </a:cubicBezTo>
                    <a:cubicBezTo>
                      <a:pt x="39" y="230"/>
                      <a:pt x="0" y="180"/>
                      <a:pt x="0" y="115"/>
                    </a:cubicBezTo>
                    <a:cubicBezTo>
                      <a:pt x="0" y="50"/>
                      <a:pt x="39" y="0"/>
                      <a:pt x="90" y="0"/>
                    </a:cubicBezTo>
                  </a:path>
                </a:pathLst>
              </a:custGeom>
              <a:solidFill>
                <a:srgbClr val="0033CC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392" name="Group 120"/>
            <p:cNvGrpSpPr>
              <a:grpSpLocks/>
            </p:cNvGrpSpPr>
            <p:nvPr/>
          </p:nvGrpSpPr>
          <p:grpSpPr bwMode="auto">
            <a:xfrm>
              <a:off x="1411" y="1635"/>
              <a:ext cx="40" cy="51"/>
              <a:chOff x="1411" y="1635"/>
              <a:chExt cx="40" cy="51"/>
            </a:xfrm>
          </p:grpSpPr>
          <p:sp>
            <p:nvSpPr>
              <p:cNvPr id="54393" name="Freeform 121"/>
              <p:cNvSpPr>
                <a:spLocks noChangeArrowheads="1"/>
              </p:cNvSpPr>
              <p:nvPr/>
            </p:nvSpPr>
            <p:spPr bwMode="auto">
              <a:xfrm>
                <a:off x="1411" y="1635"/>
                <a:ext cx="41" cy="52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180" y="114"/>
                  </a:cxn>
                  <a:cxn ang="0">
                    <a:pos x="90" y="229"/>
                  </a:cxn>
                  <a:cxn ang="0">
                    <a:pos x="0" y="114"/>
                  </a:cxn>
                  <a:cxn ang="0">
                    <a:pos x="90" y="0"/>
                  </a:cxn>
                </a:cxnLst>
                <a:rect l="0" t="0" r="r" b="b"/>
                <a:pathLst>
                  <a:path w="181" h="230">
                    <a:moveTo>
                      <a:pt x="90" y="0"/>
                    </a:moveTo>
                    <a:cubicBezTo>
                      <a:pt x="141" y="0"/>
                      <a:pt x="180" y="49"/>
                      <a:pt x="180" y="114"/>
                    </a:cubicBezTo>
                    <a:cubicBezTo>
                      <a:pt x="180" y="179"/>
                      <a:pt x="141" y="229"/>
                      <a:pt x="90" y="229"/>
                    </a:cubicBezTo>
                    <a:cubicBezTo>
                      <a:pt x="39" y="229"/>
                      <a:pt x="0" y="179"/>
                      <a:pt x="0" y="114"/>
                    </a:cubicBezTo>
                    <a:cubicBezTo>
                      <a:pt x="0" y="49"/>
                      <a:pt x="39" y="0"/>
                      <a:pt x="90" y="0"/>
                    </a:cubicBezTo>
                  </a:path>
                </a:pathLst>
              </a:custGeom>
              <a:solidFill>
                <a:srgbClr val="0033CC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394" name="Group 122"/>
            <p:cNvGrpSpPr>
              <a:grpSpLocks/>
            </p:cNvGrpSpPr>
            <p:nvPr/>
          </p:nvGrpSpPr>
          <p:grpSpPr bwMode="auto">
            <a:xfrm>
              <a:off x="1695" y="1738"/>
              <a:ext cx="40" cy="50"/>
              <a:chOff x="1695" y="1738"/>
              <a:chExt cx="40" cy="50"/>
            </a:xfrm>
          </p:grpSpPr>
          <p:sp>
            <p:nvSpPr>
              <p:cNvPr id="54395" name="Freeform 123"/>
              <p:cNvSpPr>
                <a:spLocks noChangeArrowheads="1"/>
              </p:cNvSpPr>
              <p:nvPr/>
            </p:nvSpPr>
            <p:spPr bwMode="auto">
              <a:xfrm>
                <a:off x="1695" y="1738"/>
                <a:ext cx="41" cy="51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180" y="112"/>
                  </a:cxn>
                  <a:cxn ang="0">
                    <a:pos x="90" y="224"/>
                  </a:cxn>
                  <a:cxn ang="0">
                    <a:pos x="0" y="112"/>
                  </a:cxn>
                  <a:cxn ang="0">
                    <a:pos x="90" y="0"/>
                  </a:cxn>
                </a:cxnLst>
                <a:rect l="0" t="0" r="r" b="b"/>
                <a:pathLst>
                  <a:path w="181" h="225">
                    <a:moveTo>
                      <a:pt x="90" y="0"/>
                    </a:moveTo>
                    <a:cubicBezTo>
                      <a:pt x="141" y="0"/>
                      <a:pt x="180" y="49"/>
                      <a:pt x="180" y="112"/>
                    </a:cubicBezTo>
                    <a:cubicBezTo>
                      <a:pt x="180" y="175"/>
                      <a:pt x="141" y="224"/>
                      <a:pt x="90" y="224"/>
                    </a:cubicBezTo>
                    <a:cubicBezTo>
                      <a:pt x="39" y="224"/>
                      <a:pt x="0" y="175"/>
                      <a:pt x="0" y="112"/>
                    </a:cubicBezTo>
                    <a:cubicBezTo>
                      <a:pt x="0" y="49"/>
                      <a:pt x="39" y="0"/>
                      <a:pt x="90" y="0"/>
                    </a:cubicBezTo>
                  </a:path>
                </a:pathLst>
              </a:custGeom>
              <a:solidFill>
                <a:srgbClr val="0033CC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396" name="Group 124"/>
            <p:cNvGrpSpPr>
              <a:grpSpLocks/>
            </p:cNvGrpSpPr>
            <p:nvPr/>
          </p:nvGrpSpPr>
          <p:grpSpPr bwMode="auto">
            <a:xfrm>
              <a:off x="1959" y="1719"/>
              <a:ext cx="40" cy="51"/>
              <a:chOff x="1959" y="1719"/>
              <a:chExt cx="40" cy="51"/>
            </a:xfrm>
          </p:grpSpPr>
          <p:sp>
            <p:nvSpPr>
              <p:cNvPr id="54397" name="Freeform 125"/>
              <p:cNvSpPr>
                <a:spLocks noChangeArrowheads="1"/>
              </p:cNvSpPr>
              <p:nvPr/>
            </p:nvSpPr>
            <p:spPr bwMode="auto">
              <a:xfrm>
                <a:off x="1959" y="1719"/>
                <a:ext cx="41" cy="52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180" y="115"/>
                  </a:cxn>
                  <a:cxn ang="0">
                    <a:pos x="90" y="230"/>
                  </a:cxn>
                  <a:cxn ang="0">
                    <a:pos x="0" y="115"/>
                  </a:cxn>
                  <a:cxn ang="0">
                    <a:pos x="90" y="0"/>
                  </a:cxn>
                </a:cxnLst>
                <a:rect l="0" t="0" r="r" b="b"/>
                <a:pathLst>
                  <a:path w="181" h="231">
                    <a:moveTo>
                      <a:pt x="90" y="0"/>
                    </a:moveTo>
                    <a:cubicBezTo>
                      <a:pt x="141" y="0"/>
                      <a:pt x="180" y="50"/>
                      <a:pt x="180" y="115"/>
                    </a:cubicBezTo>
                    <a:cubicBezTo>
                      <a:pt x="180" y="180"/>
                      <a:pt x="141" y="230"/>
                      <a:pt x="90" y="230"/>
                    </a:cubicBezTo>
                    <a:cubicBezTo>
                      <a:pt x="39" y="230"/>
                      <a:pt x="0" y="180"/>
                      <a:pt x="0" y="115"/>
                    </a:cubicBezTo>
                    <a:cubicBezTo>
                      <a:pt x="0" y="50"/>
                      <a:pt x="39" y="0"/>
                      <a:pt x="90" y="0"/>
                    </a:cubicBezTo>
                  </a:path>
                </a:pathLst>
              </a:custGeom>
              <a:solidFill>
                <a:srgbClr val="0033CC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398" name="Group 126"/>
            <p:cNvGrpSpPr>
              <a:grpSpLocks/>
            </p:cNvGrpSpPr>
            <p:nvPr/>
          </p:nvGrpSpPr>
          <p:grpSpPr bwMode="auto">
            <a:xfrm>
              <a:off x="2511" y="1816"/>
              <a:ext cx="40" cy="51"/>
              <a:chOff x="2511" y="1816"/>
              <a:chExt cx="40" cy="51"/>
            </a:xfrm>
          </p:grpSpPr>
          <p:sp>
            <p:nvSpPr>
              <p:cNvPr id="54399" name="Freeform 127"/>
              <p:cNvSpPr>
                <a:spLocks noChangeArrowheads="1"/>
              </p:cNvSpPr>
              <p:nvPr/>
            </p:nvSpPr>
            <p:spPr bwMode="auto">
              <a:xfrm>
                <a:off x="2511" y="1816"/>
                <a:ext cx="41" cy="52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180" y="114"/>
                  </a:cxn>
                  <a:cxn ang="0">
                    <a:pos x="90" y="229"/>
                  </a:cxn>
                  <a:cxn ang="0">
                    <a:pos x="0" y="114"/>
                  </a:cxn>
                  <a:cxn ang="0">
                    <a:pos x="90" y="0"/>
                  </a:cxn>
                </a:cxnLst>
                <a:rect l="0" t="0" r="r" b="b"/>
                <a:pathLst>
                  <a:path w="181" h="230">
                    <a:moveTo>
                      <a:pt x="90" y="0"/>
                    </a:moveTo>
                    <a:cubicBezTo>
                      <a:pt x="141" y="0"/>
                      <a:pt x="180" y="49"/>
                      <a:pt x="180" y="114"/>
                    </a:cubicBezTo>
                    <a:cubicBezTo>
                      <a:pt x="180" y="179"/>
                      <a:pt x="141" y="229"/>
                      <a:pt x="90" y="229"/>
                    </a:cubicBezTo>
                    <a:cubicBezTo>
                      <a:pt x="39" y="229"/>
                      <a:pt x="0" y="179"/>
                      <a:pt x="0" y="114"/>
                    </a:cubicBezTo>
                    <a:cubicBezTo>
                      <a:pt x="0" y="49"/>
                      <a:pt x="39" y="0"/>
                      <a:pt x="90" y="0"/>
                    </a:cubicBezTo>
                  </a:path>
                </a:pathLst>
              </a:custGeom>
              <a:solidFill>
                <a:srgbClr val="0033CC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400" name="Group 128"/>
            <p:cNvGrpSpPr>
              <a:grpSpLocks/>
            </p:cNvGrpSpPr>
            <p:nvPr/>
          </p:nvGrpSpPr>
          <p:grpSpPr bwMode="auto">
            <a:xfrm>
              <a:off x="2896" y="1829"/>
              <a:ext cx="40" cy="51"/>
              <a:chOff x="2896" y="1829"/>
              <a:chExt cx="40" cy="51"/>
            </a:xfrm>
          </p:grpSpPr>
          <p:sp>
            <p:nvSpPr>
              <p:cNvPr id="54401" name="Freeform 129"/>
              <p:cNvSpPr>
                <a:spLocks noChangeArrowheads="1"/>
              </p:cNvSpPr>
              <p:nvPr/>
            </p:nvSpPr>
            <p:spPr bwMode="auto">
              <a:xfrm>
                <a:off x="2896" y="1829"/>
                <a:ext cx="41" cy="52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180" y="115"/>
                  </a:cxn>
                  <a:cxn ang="0">
                    <a:pos x="90" y="230"/>
                  </a:cxn>
                  <a:cxn ang="0">
                    <a:pos x="0" y="115"/>
                  </a:cxn>
                  <a:cxn ang="0">
                    <a:pos x="90" y="0"/>
                  </a:cxn>
                </a:cxnLst>
                <a:rect l="0" t="0" r="r" b="b"/>
                <a:pathLst>
                  <a:path w="181" h="231">
                    <a:moveTo>
                      <a:pt x="90" y="0"/>
                    </a:moveTo>
                    <a:cubicBezTo>
                      <a:pt x="141" y="0"/>
                      <a:pt x="180" y="50"/>
                      <a:pt x="180" y="115"/>
                    </a:cubicBezTo>
                    <a:cubicBezTo>
                      <a:pt x="180" y="180"/>
                      <a:pt x="141" y="230"/>
                      <a:pt x="90" y="230"/>
                    </a:cubicBezTo>
                    <a:cubicBezTo>
                      <a:pt x="39" y="230"/>
                      <a:pt x="0" y="180"/>
                      <a:pt x="0" y="115"/>
                    </a:cubicBezTo>
                    <a:cubicBezTo>
                      <a:pt x="0" y="50"/>
                      <a:pt x="39" y="0"/>
                      <a:pt x="90" y="0"/>
                    </a:cubicBezTo>
                  </a:path>
                </a:pathLst>
              </a:custGeom>
              <a:solidFill>
                <a:srgbClr val="0033CC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402" name="Group 130"/>
            <p:cNvGrpSpPr>
              <a:grpSpLocks/>
            </p:cNvGrpSpPr>
            <p:nvPr/>
          </p:nvGrpSpPr>
          <p:grpSpPr bwMode="auto">
            <a:xfrm>
              <a:off x="867" y="2431"/>
              <a:ext cx="40" cy="50"/>
              <a:chOff x="867" y="2431"/>
              <a:chExt cx="40" cy="50"/>
            </a:xfrm>
          </p:grpSpPr>
          <p:sp>
            <p:nvSpPr>
              <p:cNvPr id="54403" name="AutoShape 131"/>
              <p:cNvSpPr>
                <a:spLocks noChangeArrowheads="1"/>
              </p:cNvSpPr>
              <p:nvPr/>
            </p:nvSpPr>
            <p:spPr bwMode="auto">
              <a:xfrm>
                <a:off x="867" y="2431"/>
                <a:ext cx="41" cy="51"/>
              </a:xfrm>
              <a:prstGeom prst="roundRect">
                <a:avLst>
                  <a:gd name="adj" fmla="val 2500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404" name="Group 132"/>
            <p:cNvGrpSpPr>
              <a:grpSpLocks/>
            </p:cNvGrpSpPr>
            <p:nvPr/>
          </p:nvGrpSpPr>
          <p:grpSpPr bwMode="auto">
            <a:xfrm>
              <a:off x="1141" y="2453"/>
              <a:ext cx="40" cy="51"/>
              <a:chOff x="1141" y="2453"/>
              <a:chExt cx="40" cy="51"/>
            </a:xfrm>
          </p:grpSpPr>
          <p:sp>
            <p:nvSpPr>
              <p:cNvPr id="54405" name="AutoShape 133"/>
              <p:cNvSpPr>
                <a:spLocks noChangeArrowheads="1"/>
              </p:cNvSpPr>
              <p:nvPr/>
            </p:nvSpPr>
            <p:spPr bwMode="auto">
              <a:xfrm>
                <a:off x="1141" y="2453"/>
                <a:ext cx="41" cy="52"/>
              </a:xfrm>
              <a:prstGeom prst="roundRect">
                <a:avLst>
                  <a:gd name="adj" fmla="val 2500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406" name="Group 134"/>
            <p:cNvGrpSpPr>
              <a:grpSpLocks/>
            </p:cNvGrpSpPr>
            <p:nvPr/>
          </p:nvGrpSpPr>
          <p:grpSpPr bwMode="auto">
            <a:xfrm>
              <a:off x="1408" y="2547"/>
              <a:ext cx="40" cy="51"/>
              <a:chOff x="1408" y="2547"/>
              <a:chExt cx="40" cy="51"/>
            </a:xfrm>
          </p:grpSpPr>
          <p:sp>
            <p:nvSpPr>
              <p:cNvPr id="54407" name="AutoShape 135"/>
              <p:cNvSpPr>
                <a:spLocks noChangeArrowheads="1"/>
              </p:cNvSpPr>
              <p:nvPr/>
            </p:nvSpPr>
            <p:spPr bwMode="auto">
              <a:xfrm>
                <a:off x="1408" y="2547"/>
                <a:ext cx="41" cy="52"/>
              </a:xfrm>
              <a:prstGeom prst="roundRect">
                <a:avLst>
                  <a:gd name="adj" fmla="val 2500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408" name="Group 136"/>
            <p:cNvGrpSpPr>
              <a:grpSpLocks/>
            </p:cNvGrpSpPr>
            <p:nvPr/>
          </p:nvGrpSpPr>
          <p:grpSpPr bwMode="auto">
            <a:xfrm>
              <a:off x="1682" y="2537"/>
              <a:ext cx="40" cy="51"/>
              <a:chOff x="1682" y="2537"/>
              <a:chExt cx="40" cy="51"/>
            </a:xfrm>
          </p:grpSpPr>
          <p:sp>
            <p:nvSpPr>
              <p:cNvPr id="54409" name="AutoShape 137"/>
              <p:cNvSpPr>
                <a:spLocks noChangeArrowheads="1"/>
              </p:cNvSpPr>
              <p:nvPr/>
            </p:nvSpPr>
            <p:spPr bwMode="auto">
              <a:xfrm>
                <a:off x="1682" y="2537"/>
                <a:ext cx="41" cy="52"/>
              </a:xfrm>
              <a:prstGeom prst="roundRect">
                <a:avLst>
                  <a:gd name="adj" fmla="val 2500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410" name="Group 138"/>
            <p:cNvGrpSpPr>
              <a:grpSpLocks/>
            </p:cNvGrpSpPr>
            <p:nvPr/>
          </p:nvGrpSpPr>
          <p:grpSpPr bwMode="auto">
            <a:xfrm>
              <a:off x="1959" y="2595"/>
              <a:ext cx="40" cy="51"/>
              <a:chOff x="1959" y="2595"/>
              <a:chExt cx="40" cy="51"/>
            </a:xfrm>
          </p:grpSpPr>
          <p:sp>
            <p:nvSpPr>
              <p:cNvPr id="54411" name="AutoShape 139"/>
              <p:cNvSpPr>
                <a:spLocks noChangeArrowheads="1"/>
              </p:cNvSpPr>
              <p:nvPr/>
            </p:nvSpPr>
            <p:spPr bwMode="auto">
              <a:xfrm>
                <a:off x="1959" y="2595"/>
                <a:ext cx="41" cy="52"/>
              </a:xfrm>
              <a:prstGeom prst="roundRect">
                <a:avLst>
                  <a:gd name="adj" fmla="val 2500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412" name="Group 140"/>
            <p:cNvGrpSpPr>
              <a:grpSpLocks/>
            </p:cNvGrpSpPr>
            <p:nvPr/>
          </p:nvGrpSpPr>
          <p:grpSpPr bwMode="auto">
            <a:xfrm>
              <a:off x="2503" y="2628"/>
              <a:ext cx="40" cy="50"/>
              <a:chOff x="2503" y="2628"/>
              <a:chExt cx="40" cy="50"/>
            </a:xfrm>
          </p:grpSpPr>
          <p:sp>
            <p:nvSpPr>
              <p:cNvPr id="54413" name="AutoShape 141"/>
              <p:cNvSpPr>
                <a:spLocks noChangeArrowheads="1"/>
              </p:cNvSpPr>
              <p:nvPr/>
            </p:nvSpPr>
            <p:spPr bwMode="auto">
              <a:xfrm>
                <a:off x="2503" y="2628"/>
                <a:ext cx="41" cy="51"/>
              </a:xfrm>
              <a:prstGeom prst="roundRect">
                <a:avLst>
                  <a:gd name="adj" fmla="val 2500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414" name="Group 142"/>
            <p:cNvGrpSpPr>
              <a:grpSpLocks/>
            </p:cNvGrpSpPr>
            <p:nvPr/>
          </p:nvGrpSpPr>
          <p:grpSpPr bwMode="auto">
            <a:xfrm>
              <a:off x="2896" y="2615"/>
              <a:ext cx="40" cy="50"/>
              <a:chOff x="2896" y="2615"/>
              <a:chExt cx="40" cy="50"/>
            </a:xfrm>
          </p:grpSpPr>
          <p:sp>
            <p:nvSpPr>
              <p:cNvPr id="54415" name="AutoShape 143"/>
              <p:cNvSpPr>
                <a:spLocks noChangeArrowheads="1"/>
              </p:cNvSpPr>
              <p:nvPr/>
            </p:nvSpPr>
            <p:spPr bwMode="auto">
              <a:xfrm>
                <a:off x="2896" y="2615"/>
                <a:ext cx="41" cy="51"/>
              </a:xfrm>
              <a:prstGeom prst="roundRect">
                <a:avLst>
                  <a:gd name="adj" fmla="val 2500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416" name="Group 144"/>
            <p:cNvGrpSpPr>
              <a:grpSpLocks/>
            </p:cNvGrpSpPr>
            <p:nvPr/>
          </p:nvGrpSpPr>
          <p:grpSpPr bwMode="auto">
            <a:xfrm>
              <a:off x="859" y="1395"/>
              <a:ext cx="45" cy="210"/>
              <a:chOff x="859" y="1395"/>
              <a:chExt cx="45" cy="210"/>
            </a:xfrm>
          </p:grpSpPr>
          <p:sp>
            <p:nvSpPr>
              <p:cNvPr id="54417" name="Line 145"/>
              <p:cNvSpPr>
                <a:spLocks noChangeShapeType="1"/>
              </p:cNvSpPr>
              <p:nvPr/>
            </p:nvSpPr>
            <p:spPr bwMode="auto">
              <a:xfrm>
                <a:off x="864" y="1395"/>
                <a:ext cx="4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18" name="Line 146"/>
              <p:cNvSpPr>
                <a:spLocks noChangeShapeType="1"/>
              </p:cNvSpPr>
              <p:nvPr/>
            </p:nvSpPr>
            <p:spPr bwMode="auto">
              <a:xfrm>
                <a:off x="859" y="1605"/>
                <a:ext cx="4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19" name="Line 147"/>
              <p:cNvSpPr>
                <a:spLocks noChangeShapeType="1"/>
              </p:cNvSpPr>
              <p:nvPr/>
            </p:nvSpPr>
            <p:spPr bwMode="auto">
              <a:xfrm>
                <a:off x="882" y="1395"/>
                <a:ext cx="1" cy="20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420" name="Group 148"/>
            <p:cNvGrpSpPr>
              <a:grpSpLocks/>
            </p:cNvGrpSpPr>
            <p:nvPr/>
          </p:nvGrpSpPr>
          <p:grpSpPr bwMode="auto">
            <a:xfrm>
              <a:off x="2903" y="1673"/>
              <a:ext cx="39" cy="363"/>
              <a:chOff x="2903" y="1673"/>
              <a:chExt cx="39" cy="363"/>
            </a:xfrm>
          </p:grpSpPr>
          <p:sp>
            <p:nvSpPr>
              <p:cNvPr id="54421" name="Line 149"/>
              <p:cNvSpPr>
                <a:spLocks noChangeShapeType="1"/>
              </p:cNvSpPr>
              <p:nvPr/>
            </p:nvSpPr>
            <p:spPr bwMode="auto">
              <a:xfrm>
                <a:off x="2908" y="1673"/>
                <a:ext cx="35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22" name="Line 150"/>
              <p:cNvSpPr>
                <a:spLocks noChangeShapeType="1"/>
              </p:cNvSpPr>
              <p:nvPr/>
            </p:nvSpPr>
            <p:spPr bwMode="auto">
              <a:xfrm>
                <a:off x="2903" y="2036"/>
                <a:ext cx="36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23" name="Line 151"/>
              <p:cNvSpPr>
                <a:spLocks noChangeShapeType="1"/>
              </p:cNvSpPr>
              <p:nvPr/>
            </p:nvSpPr>
            <p:spPr bwMode="auto">
              <a:xfrm>
                <a:off x="2923" y="1673"/>
                <a:ext cx="1" cy="35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424" name="Group 152"/>
            <p:cNvGrpSpPr>
              <a:grpSpLocks/>
            </p:cNvGrpSpPr>
            <p:nvPr/>
          </p:nvGrpSpPr>
          <p:grpSpPr bwMode="auto">
            <a:xfrm>
              <a:off x="2455" y="1117"/>
              <a:ext cx="40" cy="50"/>
              <a:chOff x="2455" y="1117"/>
              <a:chExt cx="40" cy="50"/>
            </a:xfrm>
          </p:grpSpPr>
          <p:sp>
            <p:nvSpPr>
              <p:cNvPr id="54425" name="Freeform 153"/>
              <p:cNvSpPr>
                <a:spLocks noChangeArrowheads="1"/>
              </p:cNvSpPr>
              <p:nvPr/>
            </p:nvSpPr>
            <p:spPr bwMode="auto">
              <a:xfrm>
                <a:off x="2455" y="1117"/>
                <a:ext cx="41" cy="51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180" y="112"/>
                  </a:cxn>
                  <a:cxn ang="0">
                    <a:pos x="90" y="224"/>
                  </a:cxn>
                  <a:cxn ang="0">
                    <a:pos x="0" y="112"/>
                  </a:cxn>
                  <a:cxn ang="0">
                    <a:pos x="90" y="0"/>
                  </a:cxn>
                </a:cxnLst>
                <a:rect l="0" t="0" r="r" b="b"/>
                <a:pathLst>
                  <a:path w="181" h="225">
                    <a:moveTo>
                      <a:pt x="90" y="0"/>
                    </a:moveTo>
                    <a:cubicBezTo>
                      <a:pt x="141" y="0"/>
                      <a:pt x="180" y="49"/>
                      <a:pt x="180" y="112"/>
                    </a:cubicBezTo>
                    <a:cubicBezTo>
                      <a:pt x="180" y="175"/>
                      <a:pt x="141" y="224"/>
                      <a:pt x="90" y="224"/>
                    </a:cubicBezTo>
                    <a:cubicBezTo>
                      <a:pt x="39" y="224"/>
                      <a:pt x="0" y="175"/>
                      <a:pt x="0" y="112"/>
                    </a:cubicBezTo>
                    <a:cubicBezTo>
                      <a:pt x="0" y="49"/>
                      <a:pt x="39" y="0"/>
                      <a:pt x="90" y="0"/>
                    </a:cubicBezTo>
                  </a:path>
                </a:pathLst>
              </a:custGeom>
              <a:solidFill>
                <a:srgbClr val="0033CC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426" name="Group 154"/>
            <p:cNvGrpSpPr>
              <a:grpSpLocks/>
            </p:cNvGrpSpPr>
            <p:nvPr/>
          </p:nvGrpSpPr>
          <p:grpSpPr bwMode="auto">
            <a:xfrm>
              <a:off x="2460" y="1305"/>
              <a:ext cx="40" cy="51"/>
              <a:chOff x="2460" y="1305"/>
              <a:chExt cx="40" cy="51"/>
            </a:xfrm>
          </p:grpSpPr>
          <p:sp>
            <p:nvSpPr>
              <p:cNvPr id="54427" name="AutoShape 155"/>
              <p:cNvSpPr>
                <a:spLocks noChangeArrowheads="1"/>
              </p:cNvSpPr>
              <p:nvPr/>
            </p:nvSpPr>
            <p:spPr bwMode="auto">
              <a:xfrm>
                <a:off x="2460" y="1305"/>
                <a:ext cx="41" cy="52"/>
              </a:xfrm>
              <a:prstGeom prst="roundRect">
                <a:avLst>
                  <a:gd name="adj" fmla="val 2500"/>
                </a:avLst>
              </a:prstGeom>
              <a:solidFill>
                <a:srgbClr val="00CC99">
                  <a:alpha val="50000"/>
                </a:srgbClr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7" name="Group 1"/>
          <p:cNvGrpSpPr>
            <a:grpSpLocks/>
          </p:cNvGrpSpPr>
          <p:nvPr/>
        </p:nvGrpSpPr>
        <p:grpSpPr bwMode="auto">
          <a:xfrm>
            <a:off x="1519238" y="909638"/>
            <a:ext cx="219075" cy="365125"/>
            <a:chOff x="957" y="573"/>
            <a:chExt cx="138" cy="230"/>
          </a:xfrm>
        </p:grpSpPr>
        <p:sp>
          <p:nvSpPr>
            <p:cNvPr id="55298" name="Text Box 2"/>
            <p:cNvSpPr txBox="1">
              <a:spLocks noChangeArrowheads="1"/>
            </p:cNvSpPr>
            <p:nvPr/>
          </p:nvSpPr>
          <p:spPr bwMode="auto">
            <a:xfrm>
              <a:off x="957" y="573"/>
              <a:ext cx="139" cy="2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>
                  <a:solidFill>
                    <a:srgbClr val="000000"/>
                  </a:solidFill>
                </a:rPr>
                <a:t>C</a:t>
              </a:r>
            </a:p>
          </p:txBody>
        </p:sp>
      </p:grpSp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0850" y="212725"/>
            <a:ext cx="8167688" cy="1143000"/>
          </a:xfrm>
          <a:solidFill>
            <a:srgbClr val="0000FF"/>
          </a:solidFill>
          <a:ln/>
        </p:spPr>
        <p:txBody>
          <a:bodyPr tIns="75024"/>
          <a:lstStyle/>
          <a:p>
            <a:pPr>
              <a:lnSpc>
                <a:spcPct val="93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200" b="1">
                <a:solidFill>
                  <a:srgbClr val="FFFFFF"/>
                </a:solidFill>
                <a:latin typeface="Arial" charset="0"/>
              </a:rPr>
              <a:t>Přínos SPCN – KardiExpert</a:t>
            </a:r>
            <a:r>
              <a:rPr lang="cs-CZ" sz="3200" b="1" i="1" baseline="33000">
                <a:solidFill>
                  <a:srgbClr val="FFFFFF"/>
                </a:solidFill>
                <a:latin typeface="Arial" charset="0"/>
              </a:rPr>
              <a:t>SPCN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467544" y="1556792"/>
            <a:ext cx="8135962" cy="5157788"/>
          </a:xfrm>
          <a:prstGeom prst="rect">
            <a:avLst/>
          </a:prstGeom>
          <a:solidFill>
            <a:srgbClr val="0000FF"/>
          </a:solidFill>
          <a:ln w="9360">
            <a:noFill/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Ozdravná potravina pro výživu buněk srdečního svalu </a:t>
            </a:r>
            <a:r>
              <a:rPr lang="cs-CZ" sz="1800" b="0" dirty="0">
                <a:solidFill>
                  <a:srgbClr val="FFFFFF"/>
                </a:solidFill>
              </a:rPr>
              <a:t>a cév v práškové formě v souladu s výzkumem Dr. Ratha, nejpokročilejší produkt SPCN, normalizuje výkon srdce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Princip synergického působení: </a:t>
            </a:r>
            <a:r>
              <a:rPr lang="cs-CZ" sz="1800" b="0" dirty="0">
                <a:solidFill>
                  <a:srgbClr val="FFFFFF"/>
                </a:solidFill>
              </a:rPr>
              <a:t>detoxikace organizmu, podpora a posílení činnosti buněk imunitního systému přirozenými mikrolátkami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Žádné vedlejší účinky</a:t>
            </a:r>
            <a:r>
              <a:rPr lang="cs-CZ" sz="1800" b="0" dirty="0">
                <a:solidFill>
                  <a:srgbClr val="FFFFFF"/>
                </a:solidFill>
              </a:rPr>
              <a:t>, všechny preparáty MOSS</a:t>
            </a:r>
            <a:r>
              <a:rPr lang="cs-CZ" sz="1800" b="0" i="1" baseline="33000" dirty="0">
                <a:solidFill>
                  <a:srgbClr val="FFFFFF"/>
                </a:solidFill>
              </a:rPr>
              <a:t>SPCN</a:t>
            </a:r>
            <a:r>
              <a:rPr lang="cs-CZ" sz="1800" b="0" dirty="0">
                <a:solidFill>
                  <a:srgbClr val="FFFFFF"/>
                </a:solidFill>
              </a:rPr>
              <a:t> jsou vybaveny pěti druhy bakterií, vše uloženo do živého prostředí biomasy. Konzumuje se nejlépe vmícháním 1 lžičky prášku do kysaného mléčného výrobku  nebo do oblíbené potraviny ráno a večer. 1 balení vystačí na 50 dnů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Hlavní cíl:</a:t>
            </a:r>
            <a:r>
              <a:rPr lang="cs-CZ" sz="1800" b="0" dirty="0">
                <a:solidFill>
                  <a:srgbClr val="FFFFFF"/>
                </a:solidFill>
              </a:rPr>
              <a:t> prevence infarktu a mrtvice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Doporučení: </a:t>
            </a:r>
            <a:r>
              <a:rPr lang="cs-CZ" sz="1800" b="0" dirty="0">
                <a:solidFill>
                  <a:srgbClr val="FFFFFF"/>
                </a:solidFill>
              </a:rPr>
              <a:t>Konzumovat současně s preparátem Os</a:t>
            </a:r>
            <a:r>
              <a:rPr lang="cs-CZ" sz="1800" b="0" i="1" baseline="33000" dirty="0">
                <a:solidFill>
                  <a:srgbClr val="FFFFFF"/>
                </a:solidFill>
              </a:rPr>
              <a:t>SPCN</a:t>
            </a:r>
            <a:r>
              <a:rPr lang="cs-CZ" sz="1800" b="0" dirty="0">
                <a:solidFill>
                  <a:srgbClr val="FFFFFF"/>
                </a:solidFill>
              </a:rPr>
              <a:t> </a:t>
            </a:r>
            <a:r>
              <a:rPr lang="cs-CZ" sz="1800" b="0" dirty="0" smtClean="0">
                <a:solidFill>
                  <a:srgbClr val="FFFFFF"/>
                </a:solidFill>
              </a:rPr>
              <a:t>  a sladko-     vodní </a:t>
            </a:r>
            <a:r>
              <a:rPr lang="cs-CZ" sz="1800" b="0" dirty="0">
                <a:solidFill>
                  <a:srgbClr val="FFFFFF"/>
                </a:solidFill>
              </a:rPr>
              <a:t>mikroskopickou zelenou řasou Chlorella. Opakovat alespoň 2x </a:t>
            </a:r>
            <a:r>
              <a:rPr lang="cs-CZ" sz="1800" b="0" dirty="0" smtClean="0">
                <a:solidFill>
                  <a:srgbClr val="FFFFFF"/>
                </a:solidFill>
              </a:rPr>
              <a:t>          za </a:t>
            </a:r>
            <a:r>
              <a:rPr lang="cs-CZ" sz="1800" b="0" dirty="0">
                <a:solidFill>
                  <a:srgbClr val="FFFFFF"/>
                </a:solidFill>
              </a:rPr>
              <a:t>rok, určeno ke stálé konzumaci. Neprodejné, jen pro interní </a:t>
            </a:r>
            <a:r>
              <a:rPr lang="cs-CZ" sz="1800" b="0" dirty="0" smtClean="0">
                <a:solidFill>
                  <a:srgbClr val="FFFFFF"/>
                </a:solidFill>
              </a:rPr>
              <a:t>potřebu</a:t>
            </a:r>
            <a:endParaRPr lang="cs-CZ" sz="1800" b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1" name="Group 1"/>
          <p:cNvGrpSpPr>
            <a:grpSpLocks/>
          </p:cNvGrpSpPr>
          <p:nvPr/>
        </p:nvGrpSpPr>
        <p:grpSpPr bwMode="auto">
          <a:xfrm>
            <a:off x="0" y="1484313"/>
            <a:ext cx="9144001" cy="2898775"/>
            <a:chOff x="0" y="935"/>
            <a:chExt cx="5760" cy="1826"/>
          </a:xfrm>
        </p:grpSpPr>
        <p:sp>
          <p:nvSpPr>
            <p:cNvPr id="56322" name="Text Box 2"/>
            <p:cNvSpPr txBox="1">
              <a:spLocks noChangeArrowheads="1"/>
            </p:cNvSpPr>
            <p:nvPr/>
          </p:nvSpPr>
          <p:spPr bwMode="auto">
            <a:xfrm>
              <a:off x="0" y="935"/>
              <a:ext cx="5760" cy="18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>
                  <a:solidFill>
                    <a:srgbClr val="CC0000"/>
                  </a:solidFill>
                </a:rPr>
                <a:t>Potravinová </a:t>
              </a:r>
              <a:endParaRPr lang="cs-CZ" sz="6000" b="0" dirty="0" smtClean="0">
                <a:solidFill>
                  <a:srgbClr val="CC0000"/>
                </a:solidFill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 smtClean="0">
                  <a:solidFill>
                    <a:srgbClr val="CC0000"/>
                  </a:solidFill>
                </a:rPr>
                <a:t>medicína</a:t>
              </a:r>
              <a:r>
                <a:rPr lang="cs-CZ" sz="6000" b="0" i="1" baseline="33000" dirty="0" smtClean="0">
                  <a:solidFill>
                    <a:srgbClr val="CC0000"/>
                  </a:solidFill>
                </a:rPr>
                <a:t>SPCN</a:t>
              </a:r>
              <a:r>
                <a:rPr lang="cs-CZ" sz="6000" b="0" dirty="0" smtClean="0">
                  <a:solidFill>
                    <a:srgbClr val="CC0000"/>
                  </a:solidFill>
                </a:rPr>
                <a:t> 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 smtClean="0">
                  <a:solidFill>
                    <a:srgbClr val="CC0000"/>
                  </a:solidFill>
                </a:rPr>
                <a:t>a </a:t>
              </a:r>
              <a:r>
                <a:rPr lang="cs-CZ" sz="6000" b="0" dirty="0">
                  <a:solidFill>
                    <a:srgbClr val="CC0000"/>
                  </a:solidFill>
                </a:rPr>
                <a:t>cukrovka</a:t>
              </a:r>
            </a:p>
          </p:txBody>
        </p:sp>
      </p:grpSp>
      <p:grpSp>
        <p:nvGrpSpPr>
          <p:cNvPr id="56323" name="Group 3"/>
          <p:cNvGrpSpPr>
            <a:grpSpLocks/>
          </p:cNvGrpSpPr>
          <p:nvPr/>
        </p:nvGrpSpPr>
        <p:grpSpPr bwMode="auto">
          <a:xfrm>
            <a:off x="0" y="3028950"/>
            <a:ext cx="9142413" cy="0"/>
            <a:chOff x="0" y="1908"/>
            <a:chExt cx="5759" cy="0"/>
          </a:xfrm>
        </p:grpSpPr>
        <p:sp>
          <p:nvSpPr>
            <p:cNvPr id="56324" name="AutoShape 4"/>
            <p:cNvSpPr>
              <a:spLocks noChangeArrowheads="1"/>
            </p:cNvSpPr>
            <p:nvPr/>
          </p:nvSpPr>
          <p:spPr bwMode="auto">
            <a:xfrm>
              <a:off x="0" y="1908"/>
              <a:ext cx="5760" cy="1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8625" y="4779963"/>
            <a:ext cx="1162050" cy="80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5" name="Group 1"/>
          <p:cNvGrpSpPr>
            <a:grpSpLocks/>
          </p:cNvGrpSpPr>
          <p:nvPr/>
        </p:nvGrpSpPr>
        <p:grpSpPr bwMode="auto">
          <a:xfrm>
            <a:off x="174625" y="1412875"/>
            <a:ext cx="4360863" cy="4822825"/>
            <a:chOff x="110" y="890"/>
            <a:chExt cx="2747" cy="3038"/>
          </a:xfrm>
        </p:grpSpPr>
        <p:sp>
          <p:nvSpPr>
            <p:cNvPr id="57346" name="AutoShape 2"/>
            <p:cNvSpPr>
              <a:spLocks noChangeArrowheads="1"/>
            </p:cNvSpPr>
            <p:nvPr/>
          </p:nvSpPr>
          <p:spPr bwMode="auto">
            <a:xfrm>
              <a:off x="110" y="890"/>
              <a:ext cx="2748" cy="3039"/>
            </a:xfrm>
            <a:prstGeom prst="roundRect">
              <a:avLst>
                <a:gd name="adj" fmla="val 32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875" y="2193925"/>
            <a:ext cx="1063625" cy="688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/>
          <a:stretch>
            <a:fillRect/>
          </a:stretch>
        </p:blipFill>
        <p:spPr bwMode="auto">
          <a:xfrm>
            <a:off x="619125" y="3713163"/>
            <a:ext cx="619125" cy="738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30400" y="2193925"/>
            <a:ext cx="1046163" cy="722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7350" name="Picture 6"/>
          <p:cNvPicPr>
            <a:picLocks noChangeAspect="1" noChangeArrowheads="1"/>
          </p:cNvPicPr>
          <p:nvPr/>
        </p:nvPicPr>
        <p:blipFill>
          <a:blip r:embed="rId6" cstate="print">
            <a:lum bright="-24000" contrast="54000"/>
          </a:blip>
          <a:srcRect/>
          <a:stretch>
            <a:fillRect/>
          </a:stretch>
        </p:blipFill>
        <p:spPr bwMode="auto">
          <a:xfrm>
            <a:off x="1825625" y="3787775"/>
            <a:ext cx="1255713" cy="525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7351" name="Line 7"/>
          <p:cNvSpPr>
            <a:spLocks noChangeShapeType="1"/>
          </p:cNvSpPr>
          <p:nvPr/>
        </p:nvSpPr>
        <p:spPr bwMode="auto">
          <a:xfrm>
            <a:off x="928688" y="3355975"/>
            <a:ext cx="1587" cy="32861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52" name="Line 8"/>
          <p:cNvSpPr>
            <a:spLocks noChangeShapeType="1"/>
          </p:cNvSpPr>
          <p:nvPr/>
        </p:nvSpPr>
        <p:spPr bwMode="auto">
          <a:xfrm>
            <a:off x="2452688" y="3284538"/>
            <a:ext cx="1587" cy="4000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57353" name="Group 9"/>
          <p:cNvGrpSpPr>
            <a:grpSpLocks/>
          </p:cNvGrpSpPr>
          <p:nvPr/>
        </p:nvGrpSpPr>
        <p:grpSpPr bwMode="auto">
          <a:xfrm>
            <a:off x="266700" y="4459288"/>
            <a:ext cx="1322388" cy="457200"/>
            <a:chOff x="168" y="2809"/>
            <a:chExt cx="833" cy="288"/>
          </a:xfrm>
        </p:grpSpPr>
        <p:sp>
          <p:nvSpPr>
            <p:cNvPr id="57354" name="Text Box 10"/>
            <p:cNvSpPr txBox="1">
              <a:spLocks noChangeArrowheads="1"/>
            </p:cNvSpPr>
            <p:nvPr/>
          </p:nvSpPr>
          <p:spPr bwMode="auto">
            <a:xfrm>
              <a:off x="168" y="2809"/>
              <a:ext cx="834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Tvrdnutí stěn cév </a:t>
              </a:r>
            </a:p>
          </p:txBody>
        </p:sp>
      </p:grpSp>
      <p:grpSp>
        <p:nvGrpSpPr>
          <p:cNvPr id="57355" name="Group 11"/>
          <p:cNvGrpSpPr>
            <a:grpSpLocks/>
          </p:cNvGrpSpPr>
          <p:nvPr/>
        </p:nvGrpSpPr>
        <p:grpSpPr bwMode="auto">
          <a:xfrm>
            <a:off x="1682750" y="4459288"/>
            <a:ext cx="1538288" cy="639762"/>
            <a:chOff x="1060" y="2809"/>
            <a:chExt cx="969" cy="403"/>
          </a:xfrm>
        </p:grpSpPr>
        <p:sp>
          <p:nvSpPr>
            <p:cNvPr id="57356" name="Text Box 12"/>
            <p:cNvSpPr txBox="1">
              <a:spLocks noChangeArrowheads="1"/>
            </p:cNvSpPr>
            <p:nvPr/>
          </p:nvSpPr>
          <p:spPr bwMode="auto">
            <a:xfrm>
              <a:off x="1060" y="2809"/>
              <a:ext cx="970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Látková výměna diabetika nedostatečná</a:t>
              </a:r>
            </a:p>
          </p:txBody>
        </p:sp>
      </p:grpSp>
      <p:sp>
        <p:nvSpPr>
          <p:cNvPr id="57357" name="Line 13"/>
          <p:cNvSpPr>
            <a:spLocks noChangeShapeType="1"/>
          </p:cNvSpPr>
          <p:nvPr/>
        </p:nvSpPr>
        <p:spPr bwMode="auto">
          <a:xfrm>
            <a:off x="2452688" y="5218113"/>
            <a:ext cx="1587" cy="2984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1879600" y="5529263"/>
            <a:ext cx="1395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7359" name="Group 15"/>
          <p:cNvGrpSpPr>
            <a:grpSpLocks/>
          </p:cNvGrpSpPr>
          <p:nvPr/>
        </p:nvGrpSpPr>
        <p:grpSpPr bwMode="auto">
          <a:xfrm>
            <a:off x="112713" y="5508625"/>
            <a:ext cx="1631950" cy="457200"/>
            <a:chOff x="71" y="3470"/>
            <a:chExt cx="1028" cy="288"/>
          </a:xfrm>
        </p:grpSpPr>
        <p:sp>
          <p:nvSpPr>
            <p:cNvPr id="57360" name="Text Box 16"/>
            <p:cNvSpPr txBox="1">
              <a:spLocks noChangeArrowheads="1"/>
            </p:cNvSpPr>
            <p:nvPr/>
          </p:nvSpPr>
          <p:spPr bwMode="auto">
            <a:xfrm>
              <a:off x="71" y="3470"/>
              <a:ext cx="1029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Onemocnění srdce a cév u diabetiků </a:t>
              </a:r>
            </a:p>
          </p:txBody>
        </p:sp>
      </p:grpSp>
      <p:grpSp>
        <p:nvGrpSpPr>
          <p:cNvPr id="57361" name="Group 17"/>
          <p:cNvGrpSpPr>
            <a:grpSpLocks/>
          </p:cNvGrpSpPr>
          <p:nvPr/>
        </p:nvGrpSpPr>
        <p:grpSpPr bwMode="auto">
          <a:xfrm>
            <a:off x="1779588" y="5508625"/>
            <a:ext cx="1344612" cy="457200"/>
            <a:chOff x="1121" y="3470"/>
            <a:chExt cx="847" cy="288"/>
          </a:xfrm>
        </p:grpSpPr>
        <p:sp>
          <p:nvSpPr>
            <p:cNvPr id="57362" name="Text Box 18"/>
            <p:cNvSpPr txBox="1">
              <a:spLocks noChangeArrowheads="1"/>
            </p:cNvSpPr>
            <p:nvPr/>
          </p:nvSpPr>
          <p:spPr bwMode="auto">
            <a:xfrm>
              <a:off x="1121" y="3470"/>
              <a:ext cx="848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Zvýšená hladina cukru</a:t>
              </a:r>
            </a:p>
          </p:txBody>
        </p:sp>
      </p:grpSp>
      <p:grpSp>
        <p:nvGrpSpPr>
          <p:cNvPr id="57363" name="Group 19"/>
          <p:cNvGrpSpPr>
            <a:grpSpLocks/>
          </p:cNvGrpSpPr>
          <p:nvPr/>
        </p:nvGrpSpPr>
        <p:grpSpPr bwMode="auto">
          <a:xfrm>
            <a:off x="179388" y="1473200"/>
            <a:ext cx="2735262" cy="274638"/>
            <a:chOff x="113" y="928"/>
            <a:chExt cx="1723" cy="173"/>
          </a:xfrm>
        </p:grpSpPr>
        <p:sp>
          <p:nvSpPr>
            <p:cNvPr id="57364" name="Text Box 20"/>
            <p:cNvSpPr txBox="1">
              <a:spLocks noChangeArrowheads="1"/>
            </p:cNvSpPr>
            <p:nvPr/>
          </p:nvSpPr>
          <p:spPr bwMode="auto">
            <a:xfrm>
              <a:off x="113" y="928"/>
              <a:ext cx="1724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000" b="0" dirty="0">
                  <a:solidFill>
                    <a:srgbClr val="000000"/>
                  </a:solidFill>
                  <a:cs typeface="Times New Roman" pitchFamily="16" charset="0"/>
                </a:rPr>
                <a:t>Nedostatek bun</a:t>
              </a:r>
              <a:r>
                <a:rPr lang="cs-CZ" sz="1000" b="0" dirty="0">
                  <a:solidFill>
                    <a:srgbClr val="000000"/>
                  </a:solidFill>
                </a:rPr>
                <a:t>ěč</a:t>
              </a:r>
              <a:r>
                <a:rPr lang="cs-CZ" sz="1000" b="0" dirty="0">
                  <a:solidFill>
                    <a:srgbClr val="000000"/>
                  </a:solidFill>
                  <a:cs typeface="Times New Roman" pitchFamily="16" charset="0"/>
                </a:rPr>
                <a:t>ných vý</a:t>
              </a:r>
              <a:r>
                <a:rPr lang="cs-CZ" sz="1000" b="0" dirty="0">
                  <a:solidFill>
                    <a:srgbClr val="000000"/>
                  </a:solidFill>
                </a:rPr>
                <a:t>ž</a:t>
              </a:r>
              <a:r>
                <a:rPr lang="cs-CZ" sz="1000" b="0" dirty="0">
                  <a:solidFill>
                    <a:srgbClr val="000000"/>
                  </a:solidFill>
                  <a:cs typeface="Times New Roman" pitchFamily="16" charset="0"/>
                </a:rPr>
                <a:t>ivných látek</a:t>
              </a:r>
              <a:r>
                <a:rPr lang="cs-CZ" b="0" dirty="0">
                  <a:solidFill>
                    <a:srgbClr val="000000"/>
                  </a:solidFill>
                  <a:cs typeface="Times New Roman" pitchFamily="16" charset="0"/>
                </a:rPr>
                <a:t> </a:t>
              </a:r>
            </a:p>
          </p:txBody>
        </p:sp>
      </p:grpSp>
      <p:sp>
        <p:nvSpPr>
          <p:cNvPr id="57365" name="Line 21"/>
          <p:cNvSpPr>
            <a:spLocks noChangeShapeType="1"/>
          </p:cNvSpPr>
          <p:nvPr/>
        </p:nvSpPr>
        <p:spPr bwMode="auto">
          <a:xfrm>
            <a:off x="801688" y="1833563"/>
            <a:ext cx="1587" cy="3000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66" name="Line 22"/>
          <p:cNvSpPr>
            <a:spLocks noChangeShapeType="1"/>
          </p:cNvSpPr>
          <p:nvPr/>
        </p:nvSpPr>
        <p:spPr bwMode="auto">
          <a:xfrm>
            <a:off x="2452688" y="1833563"/>
            <a:ext cx="1587" cy="3000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67" name="Line 23"/>
          <p:cNvSpPr>
            <a:spLocks noChangeShapeType="1"/>
          </p:cNvSpPr>
          <p:nvPr/>
        </p:nvSpPr>
        <p:spPr bwMode="auto">
          <a:xfrm>
            <a:off x="928688" y="5218113"/>
            <a:ext cx="1587" cy="2984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68" name="Line 24"/>
          <p:cNvSpPr>
            <a:spLocks noChangeShapeType="1"/>
          </p:cNvSpPr>
          <p:nvPr/>
        </p:nvSpPr>
        <p:spPr bwMode="auto">
          <a:xfrm>
            <a:off x="1630363" y="1746250"/>
            <a:ext cx="1587" cy="7461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57369" name="Group 25"/>
          <p:cNvGrpSpPr>
            <a:grpSpLocks/>
          </p:cNvGrpSpPr>
          <p:nvPr/>
        </p:nvGrpSpPr>
        <p:grpSpPr bwMode="auto">
          <a:xfrm>
            <a:off x="107950" y="2876550"/>
            <a:ext cx="1641475" cy="274638"/>
            <a:chOff x="68" y="1812"/>
            <a:chExt cx="1034" cy="173"/>
          </a:xfrm>
        </p:grpSpPr>
        <p:sp>
          <p:nvSpPr>
            <p:cNvPr id="57370" name="Text Box 26"/>
            <p:cNvSpPr txBox="1">
              <a:spLocks noChangeArrowheads="1"/>
            </p:cNvSpPr>
            <p:nvPr/>
          </p:nvSpPr>
          <p:spPr bwMode="auto">
            <a:xfrm>
              <a:off x="68" y="1812"/>
              <a:ext cx="1035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Buňky stěn cév</a:t>
              </a:r>
            </a:p>
          </p:txBody>
        </p:sp>
      </p:grpSp>
      <p:grpSp>
        <p:nvGrpSpPr>
          <p:cNvPr id="57371" name="Group 27"/>
          <p:cNvGrpSpPr>
            <a:grpSpLocks/>
          </p:cNvGrpSpPr>
          <p:nvPr/>
        </p:nvGrpSpPr>
        <p:grpSpPr bwMode="auto">
          <a:xfrm>
            <a:off x="1555750" y="2894013"/>
            <a:ext cx="1792288" cy="274637"/>
            <a:chOff x="980" y="1823"/>
            <a:chExt cx="1129" cy="173"/>
          </a:xfrm>
        </p:grpSpPr>
        <p:sp>
          <p:nvSpPr>
            <p:cNvPr id="57372" name="Text Box 28"/>
            <p:cNvSpPr txBox="1">
              <a:spLocks noChangeArrowheads="1"/>
            </p:cNvSpPr>
            <p:nvPr/>
          </p:nvSpPr>
          <p:spPr bwMode="auto">
            <a:xfrm>
              <a:off x="980" y="1823"/>
              <a:ext cx="1130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Buňky pankreasu </a:t>
              </a:r>
            </a:p>
          </p:txBody>
        </p:sp>
      </p:grpSp>
      <p:sp>
        <p:nvSpPr>
          <p:cNvPr id="57373" name="Line 29"/>
          <p:cNvSpPr>
            <a:spLocks noChangeShapeType="1"/>
          </p:cNvSpPr>
          <p:nvPr/>
        </p:nvSpPr>
        <p:spPr bwMode="auto">
          <a:xfrm>
            <a:off x="809625" y="1831975"/>
            <a:ext cx="1643063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57374" name="Group 30"/>
          <p:cNvGrpSpPr>
            <a:grpSpLocks/>
          </p:cNvGrpSpPr>
          <p:nvPr/>
        </p:nvGrpSpPr>
        <p:grpSpPr bwMode="auto">
          <a:xfrm>
            <a:off x="2797175" y="1484313"/>
            <a:ext cx="1643063" cy="639762"/>
            <a:chOff x="1762" y="935"/>
            <a:chExt cx="1035" cy="403"/>
          </a:xfrm>
        </p:grpSpPr>
        <p:sp>
          <p:nvSpPr>
            <p:cNvPr id="57375" name="Freeform 31"/>
            <p:cNvSpPr>
              <a:spLocks noChangeArrowheads="1"/>
            </p:cNvSpPr>
            <p:nvPr/>
          </p:nvSpPr>
          <p:spPr bwMode="auto">
            <a:xfrm>
              <a:off x="1762" y="935"/>
              <a:ext cx="1036" cy="4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69" y="0"/>
                </a:cxn>
                <a:cxn ang="0">
                  <a:pos x="4569" y="1783"/>
                </a:cxn>
                <a:cxn ang="0">
                  <a:pos x="0" y="1783"/>
                </a:cxn>
                <a:cxn ang="0">
                  <a:pos x="0" y="0"/>
                </a:cxn>
              </a:cxnLst>
              <a:rect l="0" t="0" r="r" b="b"/>
              <a:pathLst>
                <a:path w="4570" h="1784">
                  <a:moveTo>
                    <a:pt x="0" y="0"/>
                  </a:moveTo>
                  <a:lnTo>
                    <a:pt x="4569" y="0"/>
                  </a:lnTo>
                  <a:lnTo>
                    <a:pt x="4569" y="1783"/>
                  </a:lnTo>
                  <a:lnTo>
                    <a:pt x="0" y="1783"/>
                  </a:lnTo>
                  <a:lnTo>
                    <a:pt x="0" y="0"/>
                  </a:lnTo>
                </a:path>
              </a:pathLst>
            </a:custGeom>
            <a:noFill/>
            <a:ln w="9360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76" name="Text Box 32"/>
            <p:cNvSpPr txBox="1">
              <a:spLocks noChangeArrowheads="1"/>
            </p:cNvSpPr>
            <p:nvPr/>
          </p:nvSpPr>
          <p:spPr bwMode="auto">
            <a:xfrm>
              <a:off x="1762" y="935"/>
              <a:ext cx="1036" cy="404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CC0000"/>
                  </a:solidFill>
                </a:rPr>
                <a:t>Optimální přísun  mikrovýživných látek</a:t>
              </a:r>
            </a:p>
          </p:txBody>
        </p:sp>
      </p:grpSp>
      <p:sp>
        <p:nvSpPr>
          <p:cNvPr id="57377" name="Line 33"/>
          <p:cNvSpPr>
            <a:spLocks noChangeShapeType="1"/>
          </p:cNvSpPr>
          <p:nvPr/>
        </p:nvSpPr>
        <p:spPr bwMode="auto">
          <a:xfrm>
            <a:off x="4343400" y="2132013"/>
            <a:ext cx="1588" cy="3586162"/>
          </a:xfrm>
          <a:prstGeom prst="line">
            <a:avLst/>
          </a:prstGeom>
          <a:noFill/>
          <a:ln w="936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78" name="Line 34"/>
          <p:cNvSpPr>
            <a:spLocks noChangeShapeType="1"/>
          </p:cNvSpPr>
          <p:nvPr/>
        </p:nvSpPr>
        <p:spPr bwMode="auto">
          <a:xfrm flipH="1">
            <a:off x="3338513" y="2759075"/>
            <a:ext cx="977900" cy="1588"/>
          </a:xfrm>
          <a:prstGeom prst="line">
            <a:avLst/>
          </a:prstGeom>
          <a:noFill/>
          <a:ln w="936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79" name="Line 35"/>
          <p:cNvSpPr>
            <a:spLocks noChangeShapeType="1"/>
          </p:cNvSpPr>
          <p:nvPr/>
        </p:nvSpPr>
        <p:spPr bwMode="auto">
          <a:xfrm flipH="1" flipV="1">
            <a:off x="3271838" y="4646613"/>
            <a:ext cx="1044575" cy="12700"/>
          </a:xfrm>
          <a:prstGeom prst="line">
            <a:avLst/>
          </a:prstGeom>
          <a:noFill/>
          <a:ln w="936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80" name="Line 36"/>
          <p:cNvSpPr>
            <a:spLocks noChangeShapeType="1"/>
          </p:cNvSpPr>
          <p:nvPr/>
        </p:nvSpPr>
        <p:spPr bwMode="auto">
          <a:xfrm flipH="1">
            <a:off x="3271838" y="5718175"/>
            <a:ext cx="1074737" cy="1588"/>
          </a:xfrm>
          <a:prstGeom prst="line">
            <a:avLst/>
          </a:prstGeom>
          <a:noFill/>
          <a:ln w="936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57381" name="Group 37"/>
          <p:cNvGrpSpPr>
            <a:grpSpLocks/>
          </p:cNvGrpSpPr>
          <p:nvPr/>
        </p:nvGrpSpPr>
        <p:grpSpPr bwMode="auto">
          <a:xfrm>
            <a:off x="3330575" y="2463800"/>
            <a:ext cx="981075" cy="274638"/>
            <a:chOff x="2098" y="1552"/>
            <a:chExt cx="618" cy="173"/>
          </a:xfrm>
        </p:grpSpPr>
        <p:sp>
          <p:nvSpPr>
            <p:cNvPr id="57382" name="Text Box 38"/>
            <p:cNvSpPr txBox="1">
              <a:spLocks noChangeArrowheads="1"/>
            </p:cNvSpPr>
            <p:nvPr/>
          </p:nvSpPr>
          <p:spPr bwMode="auto">
            <a:xfrm>
              <a:off x="2098" y="1552"/>
              <a:ext cx="619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CC0000"/>
                  </a:solidFill>
                </a:rPr>
                <a:t>doplňuje</a:t>
              </a:r>
            </a:p>
          </p:txBody>
        </p:sp>
      </p:grpSp>
      <p:grpSp>
        <p:nvGrpSpPr>
          <p:cNvPr id="57383" name="Group 39"/>
          <p:cNvGrpSpPr>
            <a:grpSpLocks/>
          </p:cNvGrpSpPr>
          <p:nvPr/>
        </p:nvGrpSpPr>
        <p:grpSpPr bwMode="auto">
          <a:xfrm>
            <a:off x="3121025" y="3886200"/>
            <a:ext cx="1209675" cy="639763"/>
            <a:chOff x="1966" y="2448"/>
            <a:chExt cx="762" cy="403"/>
          </a:xfrm>
        </p:grpSpPr>
        <p:sp>
          <p:nvSpPr>
            <p:cNvPr id="57384" name="Text Box 40"/>
            <p:cNvSpPr txBox="1">
              <a:spLocks noChangeArrowheads="1"/>
            </p:cNvSpPr>
            <p:nvPr/>
          </p:nvSpPr>
          <p:spPr bwMode="auto">
            <a:xfrm>
              <a:off x="1966" y="2448"/>
              <a:ext cx="763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CC0000"/>
                  </a:solidFill>
                </a:rPr>
                <a:t>pomáhá, zabraňuje a koriguje</a:t>
              </a:r>
            </a:p>
          </p:txBody>
        </p:sp>
      </p:grpSp>
      <p:grpSp>
        <p:nvGrpSpPr>
          <p:cNvPr id="57385" name="Group 41"/>
          <p:cNvGrpSpPr>
            <a:grpSpLocks/>
          </p:cNvGrpSpPr>
          <p:nvPr/>
        </p:nvGrpSpPr>
        <p:grpSpPr bwMode="auto">
          <a:xfrm>
            <a:off x="3121025" y="5184775"/>
            <a:ext cx="1209675" cy="457200"/>
            <a:chOff x="1966" y="3266"/>
            <a:chExt cx="762" cy="288"/>
          </a:xfrm>
        </p:grpSpPr>
        <p:sp>
          <p:nvSpPr>
            <p:cNvPr id="57386" name="Text Box 42"/>
            <p:cNvSpPr txBox="1">
              <a:spLocks noChangeArrowheads="1"/>
            </p:cNvSpPr>
            <p:nvPr/>
          </p:nvSpPr>
          <p:spPr bwMode="auto">
            <a:xfrm>
              <a:off x="1966" y="3266"/>
              <a:ext cx="763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CC0000"/>
                  </a:solidFill>
                </a:rPr>
                <a:t>pomáhá, zabraňuje</a:t>
              </a:r>
            </a:p>
          </p:txBody>
        </p:sp>
      </p:grpSp>
      <p:grpSp>
        <p:nvGrpSpPr>
          <p:cNvPr id="57387" name="Group 43"/>
          <p:cNvGrpSpPr>
            <a:grpSpLocks/>
          </p:cNvGrpSpPr>
          <p:nvPr/>
        </p:nvGrpSpPr>
        <p:grpSpPr bwMode="auto">
          <a:xfrm>
            <a:off x="4952999" y="1628800"/>
            <a:ext cx="3939481" cy="1439863"/>
            <a:chOff x="3120" y="981"/>
            <a:chExt cx="2640" cy="907"/>
          </a:xfrm>
        </p:grpSpPr>
        <p:sp>
          <p:nvSpPr>
            <p:cNvPr id="57388" name="Text Box 44"/>
            <p:cNvSpPr txBox="1">
              <a:spLocks noChangeArrowheads="1"/>
            </p:cNvSpPr>
            <p:nvPr/>
          </p:nvSpPr>
          <p:spPr bwMode="auto">
            <a:xfrm>
              <a:off x="3120" y="981"/>
              <a:ext cx="2640" cy="9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Další formou</a:t>
              </a:r>
              <a:r>
                <a:rPr lang="cs-CZ" sz="1600" b="0" dirty="0">
                  <a:solidFill>
                    <a:srgbClr val="000000"/>
                  </a:solidFill>
                </a:rPr>
                <a:t>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poruch prokrvení při dlouhodobém nedostatatku mikrovýživy je cukrovka II. typu, </a:t>
              </a:r>
              <a:r>
                <a:rPr lang="cs-CZ" sz="1600" b="0" dirty="0">
                  <a:solidFill>
                    <a:srgbClr val="000000"/>
                  </a:solidFill>
                </a:rPr>
                <a:t>při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které sehrává </a:t>
              </a:r>
              <a:r>
                <a:rPr lang="cs-CZ" sz="1600" b="0" dirty="0">
                  <a:solidFill>
                    <a:srgbClr val="000000"/>
                  </a:solidFill>
                </a:rPr>
                <a:t>Potravinová medicína</a:t>
              </a:r>
              <a:r>
                <a:rPr lang="cs-CZ" sz="1600" b="0" i="1" baseline="33000" dirty="0">
                  <a:solidFill>
                    <a:srgbClr val="000000"/>
                  </a:solidFill>
                </a:rPr>
                <a:t>SPCN</a:t>
              </a:r>
              <a:r>
                <a:rPr lang="cs-CZ" sz="1600" b="0" dirty="0">
                  <a:solidFill>
                    <a:srgbClr val="000000"/>
                  </a:solidFill>
                </a:rPr>
                <a:t>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opět rozhodující roli. Potom</a:t>
              </a: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57389" name="Group 45"/>
          <p:cNvGrpSpPr>
            <a:grpSpLocks/>
          </p:cNvGrpSpPr>
          <p:nvPr/>
        </p:nvGrpSpPr>
        <p:grpSpPr bwMode="auto">
          <a:xfrm>
            <a:off x="0" y="360363"/>
            <a:ext cx="9144001" cy="764381"/>
            <a:chOff x="0" y="227"/>
            <a:chExt cx="5760" cy="680"/>
          </a:xfrm>
        </p:grpSpPr>
        <p:sp>
          <p:nvSpPr>
            <p:cNvPr id="57390" name="AutoShape 46"/>
            <p:cNvSpPr>
              <a:spLocks noChangeArrowheads="1"/>
            </p:cNvSpPr>
            <p:nvPr/>
          </p:nvSpPr>
          <p:spPr bwMode="auto">
            <a:xfrm>
              <a:off x="0" y="227"/>
              <a:ext cx="5760" cy="680"/>
            </a:xfrm>
            <a:prstGeom prst="roundRect">
              <a:avLst>
                <a:gd name="adj" fmla="val 144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91" name="Text Box 47"/>
            <p:cNvSpPr txBox="1">
              <a:spLocks noChangeArrowheads="1"/>
            </p:cNvSpPr>
            <p:nvPr/>
          </p:nvSpPr>
          <p:spPr bwMode="auto">
            <a:xfrm>
              <a:off x="0" y="227"/>
              <a:ext cx="5760" cy="6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lnSpc>
                  <a:spcPct val="8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800" b="0" dirty="0">
                <a:solidFill>
                  <a:srgbClr val="CC0000"/>
                </a:solidFill>
              </a:endParaRPr>
            </a:p>
            <a:p>
              <a:pPr algn="ctr">
                <a:lnSpc>
                  <a:spcPct val="8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Vědecké poznatky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uplatněné v Potravinové medicíně</a:t>
              </a:r>
              <a:r>
                <a:rPr lang="cs-CZ" sz="2800" b="0" i="1" baseline="33000" dirty="0" smtClean="0">
                  <a:solidFill>
                    <a:srgbClr val="CC0000"/>
                  </a:solidFill>
                </a:rPr>
                <a:t>SPCN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 </a:t>
              </a:r>
              <a:r>
                <a:rPr lang="cs-CZ" sz="2800" b="0" dirty="0">
                  <a:solidFill>
                    <a:srgbClr val="CC0000"/>
                  </a:solidFill>
                </a:rPr>
                <a:t>při cukrovce</a:t>
              </a:r>
            </a:p>
          </p:txBody>
        </p:sp>
      </p:grpSp>
      <p:grpSp>
        <p:nvGrpSpPr>
          <p:cNvPr id="57392" name="Group 48"/>
          <p:cNvGrpSpPr>
            <a:grpSpLocks/>
          </p:cNvGrpSpPr>
          <p:nvPr/>
        </p:nvGrpSpPr>
        <p:grpSpPr bwMode="auto">
          <a:xfrm>
            <a:off x="4716463" y="3284539"/>
            <a:ext cx="4191001" cy="2678113"/>
            <a:chOff x="2971" y="2069"/>
            <a:chExt cx="2640" cy="1687"/>
          </a:xfrm>
        </p:grpSpPr>
        <p:sp>
          <p:nvSpPr>
            <p:cNvPr id="57393" name="Text Box 49"/>
            <p:cNvSpPr txBox="1">
              <a:spLocks noChangeArrowheads="1"/>
            </p:cNvSpPr>
            <p:nvPr/>
          </p:nvSpPr>
          <p:spPr bwMode="auto">
            <a:xfrm>
              <a:off x="2971" y="2069"/>
              <a:ext cx="2640" cy="16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457200" indent="-457200">
                <a:lnSpc>
                  <a:spcPct val="110000"/>
                </a:lnSpc>
                <a:spcBef>
                  <a:spcPts val="1000"/>
                </a:spcBef>
                <a:buClr>
                  <a:srgbClr val="CC0000"/>
                </a:buClr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Stěny cév</a:t>
              </a:r>
              <a:r>
                <a:rPr lang="cs-CZ" sz="1600" b="0" dirty="0">
                  <a:solidFill>
                    <a:srgbClr val="000000"/>
                  </a:solidFill>
                </a:rPr>
                <a:t> se stanou křehkými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            </a:t>
              </a:r>
              <a:r>
                <a:rPr lang="cs-CZ" sz="1600" b="0" dirty="0">
                  <a:solidFill>
                    <a:srgbClr val="000000"/>
                  </a:solidFill>
                </a:rPr>
                <a:t>a lámavými</a:t>
              </a:r>
            </a:p>
            <a:p>
              <a:pPr marL="457200" indent="-457200">
                <a:lnSpc>
                  <a:spcPct val="110000"/>
                </a:lnSpc>
                <a:spcBef>
                  <a:spcPts val="1000"/>
                </a:spcBef>
                <a:buClr>
                  <a:srgbClr val="CC0000"/>
                </a:buClr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Buňky slinivky břišní</a:t>
              </a:r>
              <a:r>
                <a:rPr lang="cs-CZ" sz="1600" b="0" dirty="0">
                  <a:solidFill>
                    <a:srgbClr val="000000"/>
                  </a:solidFill>
                </a:rPr>
                <a:t> současně produkují méně inzulínu. Zvýšené množství molekul cukru (glukózy) má za následek jejich ukládání ve  stěnách cév</a:t>
              </a:r>
            </a:p>
            <a:p>
              <a:pPr marL="457200" indent="-457200">
                <a:lnSpc>
                  <a:spcPct val="110000"/>
                </a:lnSpc>
                <a:spcBef>
                  <a:spcPts val="1000"/>
                </a:spcBef>
                <a:buClr>
                  <a:srgbClr val="CC0000"/>
                </a:buClr>
                <a:buFont typeface="Times New Roman" pitchFamily="16" charset="0"/>
                <a:buAutoNum type="arabicPeriod"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600" b="0" dirty="0">
                  <a:solidFill>
                    <a:srgbClr val="B80047"/>
                  </a:solidFill>
                </a:rPr>
                <a:t>Buňky</a:t>
              </a:r>
              <a:r>
                <a:rPr lang="cs-CZ" sz="1600" b="0" dirty="0">
                  <a:solidFill>
                    <a:srgbClr val="000000"/>
                  </a:solidFill>
                </a:rPr>
                <a:t> organizmu odmítají inzulín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69" name="Group 1"/>
          <p:cNvGrpSpPr>
            <a:grpSpLocks/>
          </p:cNvGrpSpPr>
          <p:nvPr/>
        </p:nvGrpSpPr>
        <p:grpSpPr bwMode="auto">
          <a:xfrm>
            <a:off x="800100" y="376238"/>
            <a:ext cx="7542213" cy="946150"/>
            <a:chOff x="504" y="237"/>
            <a:chExt cx="4751" cy="596"/>
          </a:xfrm>
        </p:grpSpPr>
        <p:sp>
          <p:nvSpPr>
            <p:cNvPr id="58370" name="AutoShape 2"/>
            <p:cNvSpPr>
              <a:spLocks noChangeArrowheads="1"/>
            </p:cNvSpPr>
            <p:nvPr/>
          </p:nvSpPr>
          <p:spPr bwMode="auto">
            <a:xfrm>
              <a:off x="504" y="237"/>
              <a:ext cx="4752" cy="597"/>
            </a:xfrm>
            <a:prstGeom prst="roundRect">
              <a:avLst>
                <a:gd name="adj" fmla="val 1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71" name="Text Box 3"/>
            <p:cNvSpPr txBox="1">
              <a:spLocks noChangeArrowheads="1"/>
            </p:cNvSpPr>
            <p:nvPr/>
          </p:nvSpPr>
          <p:spPr bwMode="auto">
            <a:xfrm>
              <a:off x="504" y="237"/>
              <a:ext cx="4752" cy="5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Proč je cukrovka obzvláště zákeřnou chorobou metabolismu</a:t>
              </a:r>
            </a:p>
          </p:txBody>
        </p:sp>
      </p:grpSp>
      <p:grpSp>
        <p:nvGrpSpPr>
          <p:cNvPr id="58372" name="Group 4"/>
          <p:cNvGrpSpPr>
            <a:grpSpLocks/>
          </p:cNvGrpSpPr>
          <p:nvPr/>
        </p:nvGrpSpPr>
        <p:grpSpPr bwMode="auto">
          <a:xfrm>
            <a:off x="354013" y="1825625"/>
            <a:ext cx="3641923" cy="4341813"/>
            <a:chOff x="223" y="1150"/>
            <a:chExt cx="2465" cy="2735"/>
          </a:xfrm>
        </p:grpSpPr>
        <p:sp>
          <p:nvSpPr>
            <p:cNvPr id="58373" name="AutoShape 5"/>
            <p:cNvSpPr>
              <a:spLocks noChangeArrowheads="1"/>
            </p:cNvSpPr>
            <p:nvPr/>
          </p:nvSpPr>
          <p:spPr bwMode="auto">
            <a:xfrm>
              <a:off x="223" y="1150"/>
              <a:ext cx="2466" cy="2736"/>
            </a:xfrm>
            <a:prstGeom prst="roundRect">
              <a:avLst>
                <a:gd name="adj" fmla="val 37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2206625"/>
            <a:ext cx="3426470" cy="3567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8375" name="Group 7"/>
          <p:cNvGrpSpPr>
            <a:grpSpLocks/>
          </p:cNvGrpSpPr>
          <p:nvPr/>
        </p:nvGrpSpPr>
        <p:grpSpPr bwMode="auto">
          <a:xfrm>
            <a:off x="2811463" y="5688013"/>
            <a:ext cx="1422400" cy="304800"/>
            <a:chOff x="1771" y="3583"/>
            <a:chExt cx="896" cy="192"/>
          </a:xfrm>
        </p:grpSpPr>
        <p:sp>
          <p:nvSpPr>
            <p:cNvPr id="58376" name="Text Box 8"/>
            <p:cNvSpPr txBox="1">
              <a:spLocks noChangeArrowheads="1"/>
            </p:cNvSpPr>
            <p:nvPr/>
          </p:nvSpPr>
          <p:spPr bwMode="auto">
            <a:xfrm>
              <a:off x="1771" y="3583"/>
              <a:ext cx="897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gangréna</a:t>
              </a:r>
            </a:p>
          </p:txBody>
        </p:sp>
      </p:grpSp>
      <p:grpSp>
        <p:nvGrpSpPr>
          <p:cNvPr id="58377" name="Group 9"/>
          <p:cNvGrpSpPr>
            <a:grpSpLocks/>
          </p:cNvGrpSpPr>
          <p:nvPr/>
        </p:nvGrpSpPr>
        <p:grpSpPr bwMode="auto">
          <a:xfrm>
            <a:off x="212725" y="5565775"/>
            <a:ext cx="1992313" cy="304800"/>
            <a:chOff x="134" y="3506"/>
            <a:chExt cx="1255" cy="192"/>
          </a:xfrm>
        </p:grpSpPr>
        <p:sp>
          <p:nvSpPr>
            <p:cNvPr id="58378" name="Text Box 10"/>
            <p:cNvSpPr txBox="1">
              <a:spLocks noChangeArrowheads="1"/>
            </p:cNvSpPr>
            <p:nvPr/>
          </p:nvSpPr>
          <p:spPr bwMode="auto">
            <a:xfrm>
              <a:off x="134" y="3506"/>
              <a:ext cx="1256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selhání ledvin</a:t>
              </a:r>
            </a:p>
          </p:txBody>
        </p:sp>
      </p:grpSp>
      <p:grpSp>
        <p:nvGrpSpPr>
          <p:cNvPr id="58379" name="Group 11"/>
          <p:cNvGrpSpPr>
            <a:grpSpLocks/>
          </p:cNvGrpSpPr>
          <p:nvPr/>
        </p:nvGrpSpPr>
        <p:grpSpPr bwMode="auto">
          <a:xfrm>
            <a:off x="2835275" y="3859213"/>
            <a:ext cx="1422400" cy="304800"/>
            <a:chOff x="1786" y="2431"/>
            <a:chExt cx="896" cy="192"/>
          </a:xfrm>
        </p:grpSpPr>
        <p:sp>
          <p:nvSpPr>
            <p:cNvPr id="58380" name="Text Box 12"/>
            <p:cNvSpPr txBox="1">
              <a:spLocks noChangeArrowheads="1"/>
            </p:cNvSpPr>
            <p:nvPr/>
          </p:nvSpPr>
          <p:spPr bwMode="auto">
            <a:xfrm>
              <a:off x="1786" y="2431"/>
              <a:ext cx="897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slepota</a:t>
              </a:r>
            </a:p>
          </p:txBody>
        </p:sp>
      </p:grpSp>
      <p:grpSp>
        <p:nvGrpSpPr>
          <p:cNvPr id="58381" name="Group 13"/>
          <p:cNvGrpSpPr>
            <a:grpSpLocks/>
          </p:cNvGrpSpPr>
          <p:nvPr/>
        </p:nvGrpSpPr>
        <p:grpSpPr bwMode="auto">
          <a:xfrm>
            <a:off x="373063" y="4083050"/>
            <a:ext cx="1260475" cy="304800"/>
            <a:chOff x="235" y="2572"/>
            <a:chExt cx="794" cy="192"/>
          </a:xfrm>
        </p:grpSpPr>
        <p:sp>
          <p:nvSpPr>
            <p:cNvPr id="58382" name="Text Box 14"/>
            <p:cNvSpPr txBox="1">
              <a:spLocks noChangeArrowheads="1"/>
            </p:cNvSpPr>
            <p:nvPr/>
          </p:nvSpPr>
          <p:spPr bwMode="auto">
            <a:xfrm>
              <a:off x="235" y="2572"/>
              <a:ext cx="795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infarkt</a:t>
              </a:r>
            </a:p>
          </p:txBody>
        </p:sp>
      </p:grpSp>
      <p:grpSp>
        <p:nvGrpSpPr>
          <p:cNvPr id="58383" name="Group 15"/>
          <p:cNvGrpSpPr>
            <a:grpSpLocks/>
          </p:cNvGrpSpPr>
          <p:nvPr/>
        </p:nvGrpSpPr>
        <p:grpSpPr bwMode="auto">
          <a:xfrm>
            <a:off x="892175" y="1919288"/>
            <a:ext cx="2878138" cy="304800"/>
            <a:chOff x="562" y="1209"/>
            <a:chExt cx="1813" cy="192"/>
          </a:xfrm>
        </p:grpSpPr>
        <p:sp>
          <p:nvSpPr>
            <p:cNvPr id="58384" name="Text Box 16"/>
            <p:cNvSpPr txBox="1">
              <a:spLocks noChangeArrowheads="1"/>
            </p:cNvSpPr>
            <p:nvPr/>
          </p:nvSpPr>
          <p:spPr bwMode="auto">
            <a:xfrm>
              <a:off x="562" y="1209"/>
              <a:ext cx="1814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mozková příhoda (mrtvice)</a:t>
              </a:r>
            </a:p>
          </p:txBody>
        </p:sp>
      </p:grpSp>
      <p:pic>
        <p:nvPicPr>
          <p:cNvPr id="58385" name="Picture 17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/>
          <a:stretch>
            <a:fillRect/>
          </a:stretch>
        </p:blipFill>
        <p:spPr bwMode="auto">
          <a:xfrm>
            <a:off x="1735138" y="3386138"/>
            <a:ext cx="985837" cy="117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8386" name="Group 18"/>
          <p:cNvGrpSpPr>
            <a:grpSpLocks/>
          </p:cNvGrpSpPr>
          <p:nvPr/>
        </p:nvGrpSpPr>
        <p:grpSpPr bwMode="auto">
          <a:xfrm>
            <a:off x="4427537" y="1484119"/>
            <a:ext cx="4392611" cy="5084985"/>
            <a:chOff x="2789" y="954"/>
            <a:chExt cx="2767" cy="2517"/>
          </a:xfrm>
        </p:grpSpPr>
        <p:sp>
          <p:nvSpPr>
            <p:cNvPr id="58387" name="Text Box 19"/>
            <p:cNvSpPr txBox="1">
              <a:spLocks noChangeArrowheads="1"/>
            </p:cNvSpPr>
            <p:nvPr/>
          </p:nvSpPr>
          <p:spPr bwMode="auto">
            <a:xfrm>
              <a:off x="2789" y="954"/>
              <a:ext cx="2767" cy="25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700" b="0" dirty="0">
                  <a:solidFill>
                    <a:srgbClr val="CC0000"/>
                  </a:solidFill>
                </a:rPr>
                <a:t>Když diabetik nedostává</a:t>
              </a:r>
              <a:r>
                <a:rPr lang="cs-CZ" sz="1700" b="0" dirty="0">
                  <a:solidFill>
                    <a:srgbClr val="000000"/>
                  </a:solidFill>
                </a:rPr>
                <a:t> dostatečné množství mikrovýživových látek, dochází dříve, či později ke komplikacím. Předurčujícím stavem je zhoršení úrovně mikrocirkulace v jednotlivých orgánech. </a:t>
              </a:r>
              <a:endParaRPr lang="cs-CZ" sz="1700" b="0" dirty="0" smtClean="0">
                <a:solidFill>
                  <a:srgbClr val="000000"/>
                </a:solidFill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700" b="0" dirty="0" smtClean="0">
                <a:solidFill>
                  <a:srgbClr val="000000"/>
                </a:solidFill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700" b="0" dirty="0" smtClean="0">
                  <a:solidFill>
                    <a:srgbClr val="CC0000"/>
                  </a:solidFill>
                </a:rPr>
                <a:t>Ucpání </a:t>
              </a:r>
              <a:r>
                <a:rPr lang="cs-CZ" sz="1700" b="0" dirty="0">
                  <a:solidFill>
                    <a:srgbClr val="CC0000"/>
                  </a:solidFill>
                </a:rPr>
                <a:t>cév sítnice</a:t>
              </a:r>
              <a:r>
                <a:rPr lang="cs-CZ" sz="1700" b="0" dirty="0">
                  <a:solidFill>
                    <a:srgbClr val="000000"/>
                  </a:solidFill>
                </a:rPr>
                <a:t> v oku vede až ke slepotě, v ledvinách k jejich 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selhání            a </a:t>
              </a:r>
              <a:r>
                <a:rPr lang="cs-CZ" sz="1700" b="0" dirty="0">
                  <a:solidFill>
                    <a:srgbClr val="000000"/>
                  </a:solidFill>
                </a:rPr>
                <a:t>potřebě dialýzy a u nohou k obávané 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gangréně a </a:t>
              </a:r>
              <a:r>
                <a:rPr lang="cs-CZ" sz="1700" b="0" dirty="0">
                  <a:solidFill>
                    <a:srgbClr val="000000"/>
                  </a:solidFill>
                </a:rPr>
                <a:t>následné amputaci. 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Potravinová </a:t>
              </a:r>
              <a:r>
                <a:rPr lang="cs-CZ" sz="1700" b="0" dirty="0">
                  <a:solidFill>
                    <a:srgbClr val="000000"/>
                  </a:solidFill>
                </a:rPr>
                <a:t>medicína</a:t>
              </a:r>
              <a:r>
                <a:rPr lang="cs-CZ" sz="1700" b="0" i="1" baseline="33000" dirty="0">
                  <a:solidFill>
                    <a:srgbClr val="000000"/>
                  </a:solidFill>
                </a:rPr>
                <a:t>SPCN</a:t>
              </a:r>
              <a:r>
                <a:rPr lang="cs-CZ" sz="1700" b="0" dirty="0">
                  <a:solidFill>
                    <a:srgbClr val="000000"/>
                  </a:solidFill>
                </a:rPr>
                <a:t> 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může v mnoha případech </a:t>
              </a:r>
              <a:r>
                <a:rPr lang="cs-CZ" sz="1700" b="0" dirty="0">
                  <a:solidFill>
                    <a:srgbClr val="000000"/>
                  </a:solidFill>
                </a:rPr>
                <a:t>účinně pomoci. Základem je 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pochopení principu cukrovky </a:t>
              </a:r>
              <a:r>
                <a:rPr lang="cs-CZ" sz="1700" b="0" dirty="0">
                  <a:solidFill>
                    <a:srgbClr val="000000"/>
                  </a:solidFill>
                </a:rPr>
                <a:t>na úrovni buněk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.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700" b="0" dirty="0">
                <a:solidFill>
                  <a:srgbClr val="000000"/>
                </a:solidFill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700" b="0" dirty="0" smtClean="0">
                  <a:solidFill>
                    <a:srgbClr val="CC0000"/>
                  </a:solidFill>
                </a:rPr>
                <a:t>PROBLÉM. Struktury </a:t>
              </a:r>
              <a:r>
                <a:rPr lang="cs-CZ" sz="1700" b="0" dirty="0">
                  <a:solidFill>
                    <a:srgbClr val="CC0000"/>
                  </a:solidFill>
                </a:rPr>
                <a:t>molekul</a:t>
              </a:r>
              <a:r>
                <a:rPr lang="cs-CZ" sz="1700" b="0" dirty="0">
                  <a:solidFill>
                    <a:srgbClr val="000000"/>
                  </a:solidFill>
                </a:rPr>
                <a:t> 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glukózy        a </a:t>
              </a:r>
              <a:r>
                <a:rPr lang="cs-CZ" sz="1700" b="0" dirty="0">
                  <a:solidFill>
                    <a:srgbClr val="000000"/>
                  </a:solidFill>
                </a:rPr>
                <a:t>vitamínu 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C </a:t>
              </a:r>
              <a:r>
                <a:rPr lang="cs-CZ" sz="1700" b="0" dirty="0">
                  <a:solidFill>
                    <a:srgbClr val="000000"/>
                  </a:solidFill>
                </a:rPr>
                <a:t>jsou si velmi podobné. 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          U diabetiků </a:t>
              </a:r>
              <a:r>
                <a:rPr lang="cs-CZ" sz="1700" b="0" dirty="0">
                  <a:solidFill>
                    <a:srgbClr val="000000"/>
                  </a:solidFill>
                </a:rPr>
                <a:t>to 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vede k </a:t>
              </a:r>
              <a:r>
                <a:rPr lang="cs-CZ" sz="1700" b="0" dirty="0">
                  <a:solidFill>
                    <a:srgbClr val="000000"/>
                  </a:solidFill>
                </a:rPr>
                <a:t>záměnám při látkové výměně.</a:t>
              </a:r>
            </a:p>
          </p:txBody>
        </p:sp>
      </p:grpSp>
      <p:sp>
        <p:nvSpPr>
          <p:cNvPr id="58388" name="Text Box 20"/>
          <p:cNvSpPr txBox="1">
            <a:spLocks noChangeArrowheads="1"/>
          </p:cNvSpPr>
          <p:nvPr/>
        </p:nvSpPr>
        <p:spPr bwMode="auto">
          <a:xfrm>
            <a:off x="360363" y="1439863"/>
            <a:ext cx="1900237" cy="333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0">
                <a:solidFill>
                  <a:srgbClr val="000000"/>
                </a:solidFill>
              </a:rPr>
              <a:t>Příklady postižení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3" name="Group 1"/>
          <p:cNvGrpSpPr>
            <a:grpSpLocks/>
          </p:cNvGrpSpPr>
          <p:nvPr/>
        </p:nvGrpSpPr>
        <p:grpSpPr bwMode="auto">
          <a:xfrm>
            <a:off x="152400" y="1216025"/>
            <a:ext cx="4113213" cy="5335588"/>
            <a:chOff x="96" y="766"/>
            <a:chExt cx="2591" cy="3361"/>
          </a:xfrm>
        </p:grpSpPr>
        <p:sp>
          <p:nvSpPr>
            <p:cNvPr id="59394" name="AutoShape 2"/>
            <p:cNvSpPr>
              <a:spLocks noChangeArrowheads="1"/>
            </p:cNvSpPr>
            <p:nvPr/>
          </p:nvSpPr>
          <p:spPr bwMode="auto">
            <a:xfrm>
              <a:off x="96" y="766"/>
              <a:ext cx="2592" cy="3362"/>
            </a:xfrm>
            <a:prstGeom prst="roundRect">
              <a:avLst>
                <a:gd name="adj" fmla="val 37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9395" name="Group 3"/>
          <p:cNvGrpSpPr>
            <a:grpSpLocks/>
          </p:cNvGrpSpPr>
          <p:nvPr/>
        </p:nvGrpSpPr>
        <p:grpSpPr bwMode="auto">
          <a:xfrm>
            <a:off x="4419600" y="3600453"/>
            <a:ext cx="4579938" cy="2132014"/>
            <a:chOff x="2784" y="2268"/>
            <a:chExt cx="2885" cy="1343"/>
          </a:xfrm>
        </p:grpSpPr>
        <p:sp>
          <p:nvSpPr>
            <p:cNvPr id="59396" name="AutoShape 4"/>
            <p:cNvSpPr>
              <a:spLocks noChangeArrowheads="1"/>
            </p:cNvSpPr>
            <p:nvPr/>
          </p:nvSpPr>
          <p:spPr bwMode="auto">
            <a:xfrm>
              <a:off x="2784" y="2268"/>
              <a:ext cx="2885" cy="485"/>
            </a:xfrm>
            <a:prstGeom prst="roundRect">
              <a:avLst>
                <a:gd name="adj" fmla="val 204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397" name="Text Box 5"/>
            <p:cNvSpPr txBox="1">
              <a:spLocks noChangeArrowheads="1"/>
            </p:cNvSpPr>
            <p:nvPr/>
          </p:nvSpPr>
          <p:spPr bwMode="auto">
            <a:xfrm>
              <a:off x="2875" y="2704"/>
              <a:ext cx="2727" cy="9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 smtClean="0">
                  <a:solidFill>
                    <a:srgbClr val="000000"/>
                  </a:solidFill>
                </a:rPr>
                <a:t> </a:t>
              </a:r>
              <a:endParaRPr lang="cs-CZ" sz="1600" b="0" dirty="0">
                <a:solidFill>
                  <a:srgbClr val="000000"/>
                </a:solidFill>
              </a:endParaRPr>
            </a:p>
            <a:p>
              <a:pPr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Vlivem této podobnosti biologické pumpy      v buňkách neumí rozlišit vitamín C od glukózy při jejich transportu do buněk. </a:t>
              </a: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59398" name="Group 6"/>
          <p:cNvGrpSpPr>
            <a:grpSpLocks/>
          </p:cNvGrpSpPr>
          <p:nvPr/>
        </p:nvGrpSpPr>
        <p:grpSpPr bwMode="auto">
          <a:xfrm>
            <a:off x="190500" y="4972050"/>
            <a:ext cx="874713" cy="684213"/>
            <a:chOff x="120" y="3132"/>
            <a:chExt cx="551" cy="431"/>
          </a:xfrm>
        </p:grpSpPr>
        <p:sp>
          <p:nvSpPr>
            <p:cNvPr id="59399" name="AutoShape 7"/>
            <p:cNvSpPr>
              <a:spLocks noChangeArrowheads="1"/>
            </p:cNvSpPr>
            <p:nvPr/>
          </p:nvSpPr>
          <p:spPr bwMode="auto">
            <a:xfrm>
              <a:off x="120" y="3132"/>
              <a:ext cx="552" cy="432"/>
            </a:xfrm>
            <a:prstGeom prst="roundRect">
              <a:avLst>
                <a:gd name="adj" fmla="val 231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9400" name="Group 8"/>
          <p:cNvGrpSpPr>
            <a:grpSpLocks/>
          </p:cNvGrpSpPr>
          <p:nvPr/>
        </p:nvGrpSpPr>
        <p:grpSpPr bwMode="auto">
          <a:xfrm>
            <a:off x="527050" y="5260975"/>
            <a:ext cx="1441450" cy="519113"/>
            <a:chOff x="332" y="3314"/>
            <a:chExt cx="908" cy="327"/>
          </a:xfrm>
        </p:grpSpPr>
        <p:sp>
          <p:nvSpPr>
            <p:cNvPr id="59401" name="Text Box 9"/>
            <p:cNvSpPr txBox="1">
              <a:spLocks noChangeArrowheads="1"/>
            </p:cNvSpPr>
            <p:nvPr/>
          </p:nvSpPr>
          <p:spPr bwMode="auto">
            <a:xfrm>
              <a:off x="332" y="3314"/>
              <a:ext cx="909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Výsledek, zdravé cévy</a:t>
              </a:r>
            </a:p>
          </p:txBody>
        </p:sp>
      </p:grpSp>
      <p:grpSp>
        <p:nvGrpSpPr>
          <p:cNvPr id="59402" name="Group 10"/>
          <p:cNvGrpSpPr>
            <a:grpSpLocks/>
          </p:cNvGrpSpPr>
          <p:nvPr/>
        </p:nvGrpSpPr>
        <p:grpSpPr bwMode="auto">
          <a:xfrm>
            <a:off x="177800" y="4038600"/>
            <a:ext cx="836613" cy="608013"/>
            <a:chOff x="112" y="2544"/>
            <a:chExt cx="527" cy="383"/>
          </a:xfrm>
        </p:grpSpPr>
        <p:sp>
          <p:nvSpPr>
            <p:cNvPr id="59403" name="AutoShape 11"/>
            <p:cNvSpPr>
              <a:spLocks noChangeArrowheads="1"/>
            </p:cNvSpPr>
            <p:nvPr/>
          </p:nvSpPr>
          <p:spPr bwMode="auto">
            <a:xfrm>
              <a:off x="112" y="2544"/>
              <a:ext cx="528" cy="384"/>
            </a:xfrm>
            <a:prstGeom prst="roundRect">
              <a:avLst>
                <a:gd name="adj" fmla="val 259"/>
              </a:avLst>
            </a:pr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9404" name="Group 12"/>
          <p:cNvGrpSpPr>
            <a:grpSpLocks/>
          </p:cNvGrpSpPr>
          <p:nvPr/>
        </p:nvGrpSpPr>
        <p:grpSpPr bwMode="auto">
          <a:xfrm>
            <a:off x="527050" y="4040188"/>
            <a:ext cx="1738313" cy="519112"/>
            <a:chOff x="332" y="2545"/>
            <a:chExt cx="1095" cy="327"/>
          </a:xfrm>
        </p:grpSpPr>
        <p:sp>
          <p:nvSpPr>
            <p:cNvPr id="59405" name="Text Box 13"/>
            <p:cNvSpPr txBox="1">
              <a:spLocks noChangeArrowheads="1"/>
            </p:cNvSpPr>
            <p:nvPr/>
          </p:nvSpPr>
          <p:spPr bwMode="auto">
            <a:xfrm>
              <a:off x="332" y="2545"/>
              <a:ext cx="1096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Optimální stav buněk stěn artérií</a:t>
              </a:r>
            </a:p>
          </p:txBody>
        </p:sp>
      </p:grpSp>
      <p:grpSp>
        <p:nvGrpSpPr>
          <p:cNvPr id="59406" name="Group 14"/>
          <p:cNvGrpSpPr>
            <a:grpSpLocks/>
          </p:cNvGrpSpPr>
          <p:nvPr/>
        </p:nvGrpSpPr>
        <p:grpSpPr bwMode="auto">
          <a:xfrm>
            <a:off x="228600" y="2590800"/>
            <a:ext cx="684213" cy="760413"/>
            <a:chOff x="144" y="1632"/>
            <a:chExt cx="431" cy="479"/>
          </a:xfrm>
        </p:grpSpPr>
        <p:sp>
          <p:nvSpPr>
            <p:cNvPr id="59407" name="AutoShape 15"/>
            <p:cNvSpPr>
              <a:spLocks noChangeArrowheads="1"/>
            </p:cNvSpPr>
            <p:nvPr/>
          </p:nvSpPr>
          <p:spPr bwMode="auto">
            <a:xfrm>
              <a:off x="144" y="1632"/>
              <a:ext cx="432" cy="480"/>
            </a:xfrm>
            <a:prstGeom prst="roundRect">
              <a:avLst>
                <a:gd name="adj" fmla="val 231"/>
              </a:avLst>
            </a:pr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9408" name="Group 16"/>
          <p:cNvGrpSpPr>
            <a:grpSpLocks/>
          </p:cNvGrpSpPr>
          <p:nvPr/>
        </p:nvGrpSpPr>
        <p:grpSpPr bwMode="auto">
          <a:xfrm>
            <a:off x="527050" y="2436813"/>
            <a:ext cx="1674813" cy="944562"/>
            <a:chOff x="332" y="1535"/>
            <a:chExt cx="1055" cy="595"/>
          </a:xfrm>
        </p:grpSpPr>
        <p:sp>
          <p:nvSpPr>
            <p:cNvPr id="59409" name="Text Box 17"/>
            <p:cNvSpPr txBox="1">
              <a:spLocks noChangeArrowheads="1"/>
            </p:cNvSpPr>
            <p:nvPr/>
          </p:nvSpPr>
          <p:spPr bwMode="auto">
            <a:xfrm>
              <a:off x="332" y="1535"/>
              <a:ext cx="1056" cy="59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Biologické pumpy ve stěnách každé buňky</a:t>
              </a:r>
            </a:p>
          </p:txBody>
        </p:sp>
      </p:grpSp>
      <p:pic>
        <p:nvPicPr>
          <p:cNvPr id="59410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1088" y="1673225"/>
            <a:ext cx="1382712" cy="441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9411" name="Group 19"/>
          <p:cNvGrpSpPr>
            <a:grpSpLocks/>
          </p:cNvGrpSpPr>
          <p:nvPr/>
        </p:nvGrpSpPr>
        <p:grpSpPr bwMode="auto">
          <a:xfrm>
            <a:off x="296863" y="1673225"/>
            <a:ext cx="2281237" cy="519113"/>
            <a:chOff x="187" y="1054"/>
            <a:chExt cx="1437" cy="327"/>
          </a:xfrm>
        </p:grpSpPr>
        <p:sp>
          <p:nvSpPr>
            <p:cNvPr id="59412" name="Text Box 20"/>
            <p:cNvSpPr txBox="1">
              <a:spLocks noChangeArrowheads="1"/>
            </p:cNvSpPr>
            <p:nvPr/>
          </p:nvSpPr>
          <p:spPr bwMode="auto">
            <a:xfrm>
              <a:off x="187" y="1054"/>
              <a:ext cx="1438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CC0000"/>
                  </a:solidFill>
                </a:rPr>
                <a:t>Rovnováha mezi glukózou a vitamínem C</a:t>
              </a:r>
            </a:p>
          </p:txBody>
        </p:sp>
      </p:grpSp>
      <p:grpSp>
        <p:nvGrpSpPr>
          <p:cNvPr id="59413" name="Group 21"/>
          <p:cNvGrpSpPr>
            <a:grpSpLocks/>
          </p:cNvGrpSpPr>
          <p:nvPr/>
        </p:nvGrpSpPr>
        <p:grpSpPr bwMode="auto">
          <a:xfrm>
            <a:off x="250825" y="6165850"/>
            <a:ext cx="3959225" cy="336550"/>
            <a:chOff x="158" y="3884"/>
            <a:chExt cx="2494" cy="212"/>
          </a:xfrm>
        </p:grpSpPr>
        <p:sp>
          <p:nvSpPr>
            <p:cNvPr id="59414" name="Freeform 22"/>
            <p:cNvSpPr>
              <a:spLocks noChangeArrowheads="1"/>
            </p:cNvSpPr>
            <p:nvPr/>
          </p:nvSpPr>
          <p:spPr bwMode="auto">
            <a:xfrm>
              <a:off x="158" y="3884"/>
              <a:ext cx="2495" cy="2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002" y="0"/>
                </a:cxn>
                <a:cxn ang="0">
                  <a:pos x="11002" y="938"/>
                </a:cxn>
                <a:cxn ang="0">
                  <a:pos x="0" y="938"/>
                </a:cxn>
                <a:cxn ang="0">
                  <a:pos x="0" y="0"/>
                </a:cxn>
              </a:cxnLst>
              <a:rect l="0" t="0" r="r" b="b"/>
              <a:pathLst>
                <a:path w="11003" h="939">
                  <a:moveTo>
                    <a:pt x="0" y="0"/>
                  </a:moveTo>
                  <a:lnTo>
                    <a:pt x="11002" y="0"/>
                  </a:lnTo>
                  <a:lnTo>
                    <a:pt x="11002" y="938"/>
                  </a:lnTo>
                  <a:lnTo>
                    <a:pt x="0" y="938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15" name="Text Box 23"/>
            <p:cNvSpPr txBox="1">
              <a:spLocks noChangeArrowheads="1"/>
            </p:cNvSpPr>
            <p:nvPr/>
          </p:nvSpPr>
          <p:spPr bwMode="auto">
            <a:xfrm>
              <a:off x="158" y="3884"/>
              <a:ext cx="2495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FFFFFF"/>
                  </a:solidFill>
                </a:rPr>
                <a:t>Zdravý krevní oběh</a:t>
              </a:r>
            </a:p>
          </p:txBody>
        </p:sp>
      </p:grpSp>
      <p:grpSp>
        <p:nvGrpSpPr>
          <p:cNvPr id="59416" name="Group 24"/>
          <p:cNvGrpSpPr>
            <a:grpSpLocks/>
          </p:cNvGrpSpPr>
          <p:nvPr/>
        </p:nvGrpSpPr>
        <p:grpSpPr bwMode="auto">
          <a:xfrm>
            <a:off x="4419600" y="1216025"/>
            <a:ext cx="4030663" cy="2284413"/>
            <a:chOff x="2784" y="766"/>
            <a:chExt cx="2539" cy="1439"/>
          </a:xfrm>
        </p:grpSpPr>
        <p:sp>
          <p:nvSpPr>
            <p:cNvPr id="59417" name="AutoShape 25"/>
            <p:cNvSpPr>
              <a:spLocks noChangeArrowheads="1"/>
            </p:cNvSpPr>
            <p:nvPr/>
          </p:nvSpPr>
          <p:spPr bwMode="auto">
            <a:xfrm>
              <a:off x="2784" y="766"/>
              <a:ext cx="2540" cy="1440"/>
            </a:xfrm>
            <a:prstGeom prst="roundRect">
              <a:avLst>
                <a:gd name="adj" fmla="val 69"/>
              </a:avLst>
            </a:prstGeom>
            <a:solidFill>
              <a:srgbClr val="F6E0A2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9418" name="Picture 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5363" y="1460500"/>
            <a:ext cx="3048000" cy="1258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9419" name="Group 27"/>
          <p:cNvGrpSpPr>
            <a:grpSpLocks/>
          </p:cNvGrpSpPr>
          <p:nvPr/>
        </p:nvGrpSpPr>
        <p:grpSpPr bwMode="auto">
          <a:xfrm>
            <a:off x="6724650" y="1989138"/>
            <a:ext cx="1012825" cy="274637"/>
            <a:chOff x="4236" y="1253"/>
            <a:chExt cx="638" cy="173"/>
          </a:xfrm>
        </p:grpSpPr>
        <p:sp>
          <p:nvSpPr>
            <p:cNvPr id="59420" name="Text Box 28"/>
            <p:cNvSpPr txBox="1">
              <a:spLocks noChangeArrowheads="1"/>
            </p:cNvSpPr>
            <p:nvPr/>
          </p:nvSpPr>
          <p:spPr bwMode="auto">
            <a:xfrm>
              <a:off x="4236" y="1253"/>
              <a:ext cx="639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FFFFF"/>
                  </a:solidFill>
                </a:rPr>
                <a:t>glukóza</a:t>
              </a:r>
            </a:p>
          </p:txBody>
        </p:sp>
      </p:grpSp>
      <p:grpSp>
        <p:nvGrpSpPr>
          <p:cNvPr id="59421" name="Group 29"/>
          <p:cNvGrpSpPr>
            <a:grpSpLocks/>
          </p:cNvGrpSpPr>
          <p:nvPr/>
        </p:nvGrpSpPr>
        <p:grpSpPr bwMode="auto">
          <a:xfrm>
            <a:off x="4924425" y="1989138"/>
            <a:ext cx="1044575" cy="274637"/>
            <a:chOff x="3102" y="1253"/>
            <a:chExt cx="658" cy="173"/>
          </a:xfrm>
        </p:grpSpPr>
        <p:sp>
          <p:nvSpPr>
            <p:cNvPr id="59422" name="Text Box 30"/>
            <p:cNvSpPr txBox="1">
              <a:spLocks noChangeArrowheads="1"/>
            </p:cNvSpPr>
            <p:nvPr/>
          </p:nvSpPr>
          <p:spPr bwMode="auto">
            <a:xfrm>
              <a:off x="3102" y="1253"/>
              <a:ext cx="659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vitamín C </a:t>
              </a:r>
            </a:p>
          </p:txBody>
        </p:sp>
      </p:grpSp>
      <p:grpSp>
        <p:nvGrpSpPr>
          <p:cNvPr id="59423" name="Group 31"/>
          <p:cNvGrpSpPr>
            <a:grpSpLocks/>
          </p:cNvGrpSpPr>
          <p:nvPr/>
        </p:nvGrpSpPr>
        <p:grpSpPr bwMode="auto">
          <a:xfrm>
            <a:off x="4424363" y="2755900"/>
            <a:ext cx="3883025" cy="731838"/>
            <a:chOff x="2787" y="1736"/>
            <a:chExt cx="2446" cy="461"/>
          </a:xfrm>
        </p:grpSpPr>
        <p:sp>
          <p:nvSpPr>
            <p:cNvPr id="59424" name="Text Box 32"/>
            <p:cNvSpPr txBox="1">
              <a:spLocks noChangeArrowheads="1"/>
            </p:cNvSpPr>
            <p:nvPr/>
          </p:nvSpPr>
          <p:spPr bwMode="auto">
            <a:xfrm>
              <a:off x="2787" y="1736"/>
              <a:ext cx="2447" cy="4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 dirty="0" smtClean="0">
                  <a:solidFill>
                    <a:srgbClr val="000000"/>
                  </a:solidFill>
                  <a:cs typeface="Times New Roman" pitchFamily="16" charset="0"/>
                </a:rPr>
                <a:t>Struktury molekuly </a:t>
              </a:r>
              <a:r>
                <a:rPr lang="cs-CZ" sz="1400" b="0" dirty="0">
                  <a:solidFill>
                    <a:srgbClr val="000000"/>
                  </a:solidFill>
                  <a:cs typeface="Times New Roman" pitchFamily="16" charset="0"/>
                </a:rPr>
                <a:t>Vitaminu C a </a:t>
              </a:r>
              <a:r>
                <a:rPr lang="cs-CZ" sz="1400" b="0" dirty="0" smtClean="0">
                  <a:solidFill>
                    <a:srgbClr val="000000"/>
                  </a:solidFill>
                  <a:cs typeface="Times New Roman" pitchFamily="16" charset="0"/>
                </a:rPr>
                <a:t>glukózy vypadají </a:t>
              </a:r>
              <a:r>
                <a:rPr lang="cs-CZ" sz="1400" b="0" dirty="0">
                  <a:solidFill>
                    <a:srgbClr val="000000"/>
                  </a:solidFill>
                  <a:cs typeface="Times New Roman" pitchFamily="16" charset="0"/>
                </a:rPr>
                <a:t>velmi podobně, tvarově jsou zaměnitelné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400" b="0" dirty="0">
                <a:solidFill>
                  <a:srgbClr val="000000"/>
                </a:solidFill>
                <a:cs typeface="Times New Roman" pitchFamily="16" charset="0"/>
              </a:endParaRPr>
            </a:p>
          </p:txBody>
        </p:sp>
      </p:grpSp>
      <p:grpSp>
        <p:nvGrpSpPr>
          <p:cNvPr id="59425" name="Group 33"/>
          <p:cNvGrpSpPr>
            <a:grpSpLocks/>
          </p:cNvGrpSpPr>
          <p:nvPr/>
        </p:nvGrpSpPr>
        <p:grpSpPr bwMode="auto">
          <a:xfrm>
            <a:off x="0" y="223838"/>
            <a:ext cx="9217025" cy="884237"/>
            <a:chOff x="0" y="141"/>
            <a:chExt cx="5806" cy="557"/>
          </a:xfrm>
        </p:grpSpPr>
        <p:sp>
          <p:nvSpPr>
            <p:cNvPr id="59426" name="AutoShape 34"/>
            <p:cNvSpPr>
              <a:spLocks noChangeArrowheads="1"/>
            </p:cNvSpPr>
            <p:nvPr/>
          </p:nvSpPr>
          <p:spPr bwMode="auto">
            <a:xfrm>
              <a:off x="0" y="141"/>
              <a:ext cx="5807" cy="558"/>
            </a:xfrm>
            <a:prstGeom prst="roundRect">
              <a:avLst>
                <a:gd name="adj" fmla="val 176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27" name="Text Box 35"/>
            <p:cNvSpPr txBox="1">
              <a:spLocks noChangeArrowheads="1"/>
            </p:cNvSpPr>
            <p:nvPr/>
          </p:nvSpPr>
          <p:spPr bwMode="auto">
            <a:xfrm>
              <a:off x="0" y="141"/>
              <a:ext cx="5807" cy="55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Klíčová role vitamínu C při cukrovce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>
                  <a:solidFill>
                    <a:srgbClr val="000000"/>
                  </a:solidFill>
                </a:rPr>
                <a:t> </a:t>
              </a:r>
              <a:r>
                <a:rPr lang="cs-CZ" sz="2400" b="0">
                  <a:solidFill>
                    <a:srgbClr val="000000"/>
                  </a:solidFill>
                  <a:latin typeface="Times New Roman" pitchFamily="16" charset="0"/>
                </a:rPr>
                <a:t> </a:t>
              </a:r>
              <a:r>
                <a:rPr lang="cs-CZ" sz="2400" b="0">
                  <a:solidFill>
                    <a:srgbClr val="CC0000"/>
                  </a:solidFill>
                </a:rPr>
                <a:t>- Zdravý člověk –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7" name="Group 1"/>
          <p:cNvGrpSpPr>
            <a:grpSpLocks/>
          </p:cNvGrpSpPr>
          <p:nvPr/>
        </p:nvGrpSpPr>
        <p:grpSpPr bwMode="auto">
          <a:xfrm>
            <a:off x="179512" y="1340768"/>
            <a:ext cx="3808413" cy="5133975"/>
            <a:chOff x="96" y="845"/>
            <a:chExt cx="2399" cy="3234"/>
          </a:xfrm>
        </p:grpSpPr>
        <p:sp>
          <p:nvSpPr>
            <p:cNvPr id="60418" name="AutoShape 2"/>
            <p:cNvSpPr>
              <a:spLocks noChangeArrowheads="1"/>
            </p:cNvSpPr>
            <p:nvPr/>
          </p:nvSpPr>
          <p:spPr bwMode="auto">
            <a:xfrm>
              <a:off x="96" y="845"/>
              <a:ext cx="2400" cy="3235"/>
            </a:xfrm>
            <a:prstGeom prst="roundRect">
              <a:avLst>
                <a:gd name="adj" fmla="val 42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0421" name="Group 5"/>
          <p:cNvGrpSpPr>
            <a:grpSpLocks/>
          </p:cNvGrpSpPr>
          <p:nvPr/>
        </p:nvGrpSpPr>
        <p:grpSpPr bwMode="auto">
          <a:xfrm>
            <a:off x="4191000" y="1444625"/>
            <a:ext cx="4584701" cy="4759326"/>
            <a:chOff x="2640" y="910"/>
            <a:chExt cx="2888" cy="2998"/>
          </a:xfrm>
        </p:grpSpPr>
        <p:sp>
          <p:nvSpPr>
            <p:cNvPr id="60422" name="AutoShape 6"/>
            <p:cNvSpPr>
              <a:spLocks noChangeArrowheads="1"/>
            </p:cNvSpPr>
            <p:nvPr/>
          </p:nvSpPr>
          <p:spPr bwMode="auto">
            <a:xfrm>
              <a:off x="2640" y="910"/>
              <a:ext cx="2784" cy="2998"/>
            </a:xfrm>
            <a:prstGeom prst="roundRect">
              <a:avLst>
                <a:gd name="adj" fmla="val 32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3" name="Text Box 7"/>
            <p:cNvSpPr txBox="1">
              <a:spLocks noChangeArrowheads="1"/>
            </p:cNvSpPr>
            <p:nvPr/>
          </p:nvSpPr>
          <p:spPr bwMode="auto">
            <a:xfrm>
              <a:off x="2744" y="1117"/>
              <a:ext cx="2784" cy="25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700" b="0" dirty="0">
                  <a:solidFill>
                    <a:srgbClr val="CC0000"/>
                  </a:solidFill>
                </a:rPr>
                <a:t>Tento obrázek</a:t>
              </a:r>
              <a:r>
                <a:rPr lang="cs-CZ" sz="1700" b="0" dirty="0">
                  <a:solidFill>
                    <a:srgbClr val="000000"/>
                  </a:solidFill>
                </a:rPr>
                <a:t> 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 ukazuje důsledek </a:t>
              </a:r>
              <a:r>
                <a:rPr lang="cs-CZ" sz="1700" b="0" dirty="0">
                  <a:solidFill>
                    <a:srgbClr val="000000"/>
                  </a:solidFill>
                </a:rPr>
                <a:t>zvýšených hodnot glukózy v 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krvi. V </a:t>
              </a:r>
              <a:r>
                <a:rPr lang="cs-CZ" sz="1700" b="0" dirty="0">
                  <a:solidFill>
                    <a:srgbClr val="000000"/>
                  </a:solidFill>
                </a:rPr>
                <a:t>biologických pumpách buněčných stěn 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dochází</a:t>
              </a:r>
              <a:endParaRPr lang="cs-CZ" sz="1700" b="0" dirty="0">
                <a:solidFill>
                  <a:srgbClr val="000000"/>
                </a:solidFill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700" b="0" dirty="0">
                  <a:solidFill>
                    <a:srgbClr val="000000"/>
                  </a:solidFill>
                </a:rPr>
                <a:t>k přebytku glukózy oproti vitamínu C</a:t>
              </a:r>
              <a:r>
                <a:rPr lang="cs-CZ" sz="1700" b="0" dirty="0" smtClean="0">
                  <a:solidFill>
                    <a:srgbClr val="000000"/>
                  </a:solidFill>
                </a:rPr>
                <a:t>.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700" b="0" dirty="0">
                <a:solidFill>
                  <a:srgbClr val="000000"/>
                </a:solidFill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700" b="0" dirty="0">
                  <a:solidFill>
                    <a:srgbClr val="000000"/>
                  </a:solidFill>
                </a:rPr>
                <a:t> </a:t>
              </a:r>
              <a:r>
                <a:rPr lang="cs-CZ" sz="1700" b="0" dirty="0" smtClean="0">
                  <a:solidFill>
                    <a:srgbClr val="CC0000"/>
                  </a:solidFill>
                </a:rPr>
                <a:t>Tato nerovnováha má dva </a:t>
              </a:r>
              <a:r>
                <a:rPr lang="cs-CZ" sz="1700" b="0" dirty="0">
                  <a:solidFill>
                    <a:srgbClr val="CC0000"/>
                  </a:solidFill>
                </a:rPr>
                <a:t>následky :</a:t>
              </a:r>
              <a:r>
                <a:rPr lang="cs-CZ" sz="1700" b="0" dirty="0">
                  <a:solidFill>
                    <a:srgbClr val="000000"/>
                  </a:solidFill>
                </a:rPr>
                <a:t> </a:t>
              </a:r>
            </a:p>
            <a:p>
              <a:pPr marL="342900" indent="-342900">
                <a:buClrTx/>
                <a:buFontTx/>
                <a:buAutoNum type="arabicParenR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700" b="0" dirty="0" smtClean="0">
                  <a:solidFill>
                    <a:srgbClr val="000000"/>
                  </a:solidFill>
                </a:rPr>
                <a:t>Přebytek molekul glukózy v buňce způsobuje její nefunkčnost.</a:t>
              </a:r>
            </a:p>
            <a:p>
              <a:pPr marL="342900" indent="-342900">
                <a:buClrTx/>
                <a:buFontTx/>
                <a:buAutoNum type="arabicParenR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700" b="0" dirty="0" smtClean="0">
                  <a:solidFill>
                    <a:srgbClr val="000000"/>
                  </a:solidFill>
                </a:rPr>
                <a:t>Nedostatek vitamínu C nefunkčnost dále zhoršuje</a:t>
              </a:r>
              <a:endParaRPr lang="cs-CZ" sz="1700" b="0" dirty="0">
                <a:solidFill>
                  <a:srgbClr val="000000"/>
                </a:solidFill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700" b="0" dirty="0" smtClean="0">
                <a:solidFill>
                  <a:srgbClr val="CC0000"/>
                </a:solidFill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700" b="0" dirty="0" smtClean="0">
                  <a:solidFill>
                    <a:srgbClr val="CC0000"/>
                  </a:solidFill>
                </a:rPr>
                <a:t>Oba </a:t>
              </a:r>
              <a:r>
                <a:rPr lang="cs-CZ" sz="1700" b="0" dirty="0">
                  <a:solidFill>
                    <a:srgbClr val="CC0000"/>
                  </a:solidFill>
                </a:rPr>
                <a:t>mechanismy</a:t>
              </a:r>
              <a:r>
                <a:rPr lang="cs-CZ" sz="1700" b="0" dirty="0">
                  <a:solidFill>
                    <a:srgbClr val="000000"/>
                  </a:solidFill>
                </a:rPr>
                <a:t> vedou k buněčné nedostatečnosti a k nánosům na stěnách cév, jejichž následkem jsou oběhové  problémy.</a:t>
              </a:r>
            </a:p>
          </p:txBody>
        </p:sp>
      </p:grpSp>
      <p:grpSp>
        <p:nvGrpSpPr>
          <p:cNvPr id="60424" name="Group 8"/>
          <p:cNvGrpSpPr>
            <a:grpSpLocks/>
          </p:cNvGrpSpPr>
          <p:nvPr/>
        </p:nvGrpSpPr>
        <p:grpSpPr bwMode="auto">
          <a:xfrm>
            <a:off x="190500" y="4972050"/>
            <a:ext cx="874713" cy="684213"/>
            <a:chOff x="120" y="3132"/>
            <a:chExt cx="551" cy="431"/>
          </a:xfrm>
        </p:grpSpPr>
        <p:sp>
          <p:nvSpPr>
            <p:cNvPr id="60425" name="AutoShape 9"/>
            <p:cNvSpPr>
              <a:spLocks noChangeArrowheads="1"/>
            </p:cNvSpPr>
            <p:nvPr/>
          </p:nvSpPr>
          <p:spPr bwMode="auto">
            <a:xfrm>
              <a:off x="120" y="3132"/>
              <a:ext cx="552" cy="432"/>
            </a:xfrm>
            <a:prstGeom prst="roundRect">
              <a:avLst>
                <a:gd name="adj" fmla="val 231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0426" name="Group 10"/>
          <p:cNvGrpSpPr>
            <a:grpSpLocks/>
          </p:cNvGrpSpPr>
          <p:nvPr/>
        </p:nvGrpSpPr>
        <p:grpSpPr bwMode="auto">
          <a:xfrm>
            <a:off x="-36513" y="360363"/>
            <a:ext cx="9217026" cy="884237"/>
            <a:chOff x="-23" y="227"/>
            <a:chExt cx="5806" cy="557"/>
          </a:xfrm>
        </p:grpSpPr>
        <p:sp>
          <p:nvSpPr>
            <p:cNvPr id="60427" name="AutoShape 11"/>
            <p:cNvSpPr>
              <a:spLocks noChangeArrowheads="1"/>
            </p:cNvSpPr>
            <p:nvPr/>
          </p:nvSpPr>
          <p:spPr bwMode="auto">
            <a:xfrm>
              <a:off x="-23" y="227"/>
              <a:ext cx="5807" cy="558"/>
            </a:xfrm>
            <a:prstGeom prst="roundRect">
              <a:avLst>
                <a:gd name="adj" fmla="val 176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8" name="Text Box 12"/>
            <p:cNvSpPr txBox="1">
              <a:spLocks noChangeArrowheads="1"/>
            </p:cNvSpPr>
            <p:nvPr/>
          </p:nvSpPr>
          <p:spPr bwMode="auto">
            <a:xfrm>
              <a:off x="-23" y="227"/>
              <a:ext cx="5807" cy="55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Klíčová role vitamínu C při cukrovce</a:t>
              </a:r>
              <a:r>
                <a:rPr lang="cs-CZ" b="0">
                  <a:solidFill>
                    <a:srgbClr val="000000"/>
                  </a:solidFill>
                </a:rPr>
                <a:t> 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>
                  <a:solidFill>
                    <a:srgbClr val="000000"/>
                  </a:solidFill>
                </a:rPr>
                <a:t> - Diabetik -</a:t>
              </a:r>
            </a:p>
          </p:txBody>
        </p:sp>
      </p:grpSp>
      <p:grpSp>
        <p:nvGrpSpPr>
          <p:cNvPr id="60429" name="Group 13"/>
          <p:cNvGrpSpPr>
            <a:grpSpLocks/>
          </p:cNvGrpSpPr>
          <p:nvPr/>
        </p:nvGrpSpPr>
        <p:grpSpPr bwMode="auto">
          <a:xfrm>
            <a:off x="177800" y="4038600"/>
            <a:ext cx="836613" cy="608013"/>
            <a:chOff x="112" y="2544"/>
            <a:chExt cx="527" cy="383"/>
          </a:xfrm>
        </p:grpSpPr>
        <p:sp>
          <p:nvSpPr>
            <p:cNvPr id="60430" name="AutoShape 14"/>
            <p:cNvSpPr>
              <a:spLocks noChangeArrowheads="1"/>
            </p:cNvSpPr>
            <p:nvPr/>
          </p:nvSpPr>
          <p:spPr bwMode="auto">
            <a:xfrm>
              <a:off x="112" y="2544"/>
              <a:ext cx="528" cy="384"/>
            </a:xfrm>
            <a:prstGeom prst="roundRect">
              <a:avLst>
                <a:gd name="adj" fmla="val 259"/>
              </a:avLst>
            </a:pr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60431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7275" y="1471613"/>
            <a:ext cx="1204913" cy="434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60432" name="Group 16"/>
          <p:cNvGrpSpPr>
            <a:grpSpLocks/>
          </p:cNvGrpSpPr>
          <p:nvPr/>
        </p:nvGrpSpPr>
        <p:grpSpPr bwMode="auto">
          <a:xfrm>
            <a:off x="527050" y="4956175"/>
            <a:ext cx="1677988" cy="519113"/>
            <a:chOff x="332" y="3122"/>
            <a:chExt cx="1057" cy="327"/>
          </a:xfrm>
        </p:grpSpPr>
        <p:sp>
          <p:nvSpPr>
            <p:cNvPr id="60433" name="Text Box 17"/>
            <p:cNvSpPr txBox="1">
              <a:spLocks noChangeArrowheads="1"/>
            </p:cNvSpPr>
            <p:nvPr/>
          </p:nvSpPr>
          <p:spPr bwMode="auto">
            <a:xfrm>
              <a:off x="332" y="3122"/>
              <a:ext cx="1058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Následky pro </a:t>
              </a:r>
              <a:br>
                <a:rPr lang="cs-CZ" sz="1400" b="0">
                  <a:solidFill>
                    <a:srgbClr val="000000"/>
                  </a:solidFill>
                </a:rPr>
              </a:br>
              <a:r>
                <a:rPr lang="cs-CZ" sz="1400" b="0">
                  <a:solidFill>
                    <a:srgbClr val="000000"/>
                  </a:solidFill>
                </a:rPr>
                <a:t>stěny artérií</a:t>
              </a:r>
            </a:p>
          </p:txBody>
        </p:sp>
      </p:grpSp>
      <p:grpSp>
        <p:nvGrpSpPr>
          <p:cNvPr id="60434" name="Group 18"/>
          <p:cNvGrpSpPr>
            <a:grpSpLocks/>
          </p:cNvGrpSpPr>
          <p:nvPr/>
        </p:nvGrpSpPr>
        <p:grpSpPr bwMode="auto">
          <a:xfrm>
            <a:off x="527050" y="3733800"/>
            <a:ext cx="1738313" cy="731838"/>
            <a:chOff x="332" y="2352"/>
            <a:chExt cx="1095" cy="461"/>
          </a:xfrm>
        </p:grpSpPr>
        <p:sp>
          <p:nvSpPr>
            <p:cNvPr id="60435" name="Text Box 19"/>
            <p:cNvSpPr txBox="1">
              <a:spLocks noChangeArrowheads="1"/>
            </p:cNvSpPr>
            <p:nvPr/>
          </p:nvSpPr>
          <p:spPr bwMode="auto">
            <a:xfrm>
              <a:off x="332" y="2352"/>
              <a:ext cx="1096" cy="4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Následky pro buňky ve stěnách artérií</a:t>
              </a:r>
            </a:p>
          </p:txBody>
        </p:sp>
      </p:grpSp>
      <p:grpSp>
        <p:nvGrpSpPr>
          <p:cNvPr id="60436" name="Group 20"/>
          <p:cNvGrpSpPr>
            <a:grpSpLocks/>
          </p:cNvGrpSpPr>
          <p:nvPr/>
        </p:nvGrpSpPr>
        <p:grpSpPr bwMode="auto">
          <a:xfrm>
            <a:off x="527050" y="2284413"/>
            <a:ext cx="1674813" cy="944562"/>
            <a:chOff x="332" y="1439"/>
            <a:chExt cx="1055" cy="595"/>
          </a:xfrm>
        </p:grpSpPr>
        <p:sp>
          <p:nvSpPr>
            <p:cNvPr id="60437" name="Text Box 21"/>
            <p:cNvSpPr txBox="1">
              <a:spLocks noChangeArrowheads="1"/>
            </p:cNvSpPr>
            <p:nvPr/>
          </p:nvSpPr>
          <p:spPr bwMode="auto">
            <a:xfrm>
              <a:off x="332" y="1439"/>
              <a:ext cx="1056" cy="59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Biologické pumpy ve stěnách každé buňky</a:t>
              </a:r>
            </a:p>
          </p:txBody>
        </p:sp>
      </p:grpSp>
      <p:grpSp>
        <p:nvGrpSpPr>
          <p:cNvPr id="60438" name="Group 22"/>
          <p:cNvGrpSpPr>
            <a:grpSpLocks/>
          </p:cNvGrpSpPr>
          <p:nvPr/>
        </p:nvGrpSpPr>
        <p:grpSpPr bwMode="auto">
          <a:xfrm>
            <a:off x="296863" y="1673225"/>
            <a:ext cx="1751012" cy="304800"/>
            <a:chOff x="187" y="1054"/>
            <a:chExt cx="1103" cy="192"/>
          </a:xfrm>
        </p:grpSpPr>
        <p:sp>
          <p:nvSpPr>
            <p:cNvPr id="60439" name="Text Box 23"/>
            <p:cNvSpPr txBox="1">
              <a:spLocks noChangeArrowheads="1"/>
            </p:cNvSpPr>
            <p:nvPr/>
          </p:nvSpPr>
          <p:spPr bwMode="auto">
            <a:xfrm>
              <a:off x="187" y="1054"/>
              <a:ext cx="1104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CC0000"/>
                  </a:solidFill>
                </a:rPr>
                <a:t>Převaha glukózy</a:t>
              </a:r>
            </a:p>
          </p:txBody>
        </p:sp>
      </p:grpSp>
      <p:grpSp>
        <p:nvGrpSpPr>
          <p:cNvPr id="60440" name="Group 24"/>
          <p:cNvGrpSpPr>
            <a:grpSpLocks/>
          </p:cNvGrpSpPr>
          <p:nvPr/>
        </p:nvGrpSpPr>
        <p:grpSpPr bwMode="auto">
          <a:xfrm>
            <a:off x="323850" y="5857875"/>
            <a:ext cx="3454400" cy="336550"/>
            <a:chOff x="204" y="3690"/>
            <a:chExt cx="2176" cy="212"/>
          </a:xfrm>
        </p:grpSpPr>
        <p:sp>
          <p:nvSpPr>
            <p:cNvPr id="60441" name="Freeform 25"/>
            <p:cNvSpPr>
              <a:spLocks noChangeArrowheads="1"/>
            </p:cNvSpPr>
            <p:nvPr/>
          </p:nvSpPr>
          <p:spPr bwMode="auto">
            <a:xfrm>
              <a:off x="204" y="3690"/>
              <a:ext cx="2177" cy="2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1" y="0"/>
                </a:cxn>
                <a:cxn ang="0">
                  <a:pos x="9601" y="938"/>
                </a:cxn>
                <a:cxn ang="0">
                  <a:pos x="0" y="938"/>
                </a:cxn>
                <a:cxn ang="0">
                  <a:pos x="0" y="0"/>
                </a:cxn>
              </a:cxnLst>
              <a:rect l="0" t="0" r="r" b="b"/>
              <a:pathLst>
                <a:path w="9602" h="939">
                  <a:moveTo>
                    <a:pt x="0" y="0"/>
                  </a:moveTo>
                  <a:lnTo>
                    <a:pt x="9601" y="0"/>
                  </a:lnTo>
                  <a:lnTo>
                    <a:pt x="9601" y="938"/>
                  </a:lnTo>
                  <a:lnTo>
                    <a:pt x="0" y="938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2" name="Text Box 26"/>
            <p:cNvSpPr txBox="1">
              <a:spLocks noChangeArrowheads="1"/>
            </p:cNvSpPr>
            <p:nvPr/>
          </p:nvSpPr>
          <p:spPr bwMode="auto">
            <a:xfrm>
              <a:off x="204" y="3690"/>
              <a:ext cx="2177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FFFFFF"/>
                  </a:solidFill>
                </a:rPr>
                <a:t>Diabetické oběhové problémy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1" name="Group 1"/>
          <p:cNvGrpSpPr>
            <a:grpSpLocks/>
          </p:cNvGrpSpPr>
          <p:nvPr/>
        </p:nvGrpSpPr>
        <p:grpSpPr bwMode="auto">
          <a:xfrm>
            <a:off x="179512" y="476672"/>
            <a:ext cx="8686801" cy="1007672"/>
            <a:chOff x="144" y="238"/>
            <a:chExt cx="5472" cy="208"/>
          </a:xfrm>
        </p:grpSpPr>
        <p:sp>
          <p:nvSpPr>
            <p:cNvPr id="61442" name="Text Box 2"/>
            <p:cNvSpPr txBox="1">
              <a:spLocks noChangeArrowheads="1"/>
            </p:cNvSpPr>
            <p:nvPr/>
          </p:nvSpPr>
          <p:spPr bwMode="auto">
            <a:xfrm>
              <a:off x="144" y="238"/>
              <a:ext cx="547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Klinická studie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cukrovky při podávání mikrovýživy  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(Institut buněčné medicíny)</a:t>
              </a:r>
              <a:endParaRPr lang="cs-CZ" sz="16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61443" name="Group 3"/>
          <p:cNvGrpSpPr>
            <a:grpSpLocks/>
          </p:cNvGrpSpPr>
          <p:nvPr/>
        </p:nvGrpSpPr>
        <p:grpSpPr bwMode="auto">
          <a:xfrm>
            <a:off x="606425" y="3278188"/>
            <a:ext cx="568325" cy="334962"/>
            <a:chOff x="382" y="2065"/>
            <a:chExt cx="358" cy="211"/>
          </a:xfrm>
        </p:grpSpPr>
        <p:sp>
          <p:nvSpPr>
            <p:cNvPr id="61444" name="Text Box 4"/>
            <p:cNvSpPr txBox="1">
              <a:spLocks noChangeArrowheads="1"/>
            </p:cNvSpPr>
            <p:nvPr/>
          </p:nvSpPr>
          <p:spPr bwMode="auto">
            <a:xfrm>
              <a:off x="382" y="2065"/>
              <a:ext cx="359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120</a:t>
              </a:r>
            </a:p>
          </p:txBody>
        </p:sp>
      </p:grpSp>
      <p:grpSp>
        <p:nvGrpSpPr>
          <p:cNvPr id="61445" name="Group 5"/>
          <p:cNvGrpSpPr>
            <a:grpSpLocks/>
          </p:cNvGrpSpPr>
          <p:nvPr/>
        </p:nvGrpSpPr>
        <p:grpSpPr bwMode="auto">
          <a:xfrm>
            <a:off x="606425" y="2668588"/>
            <a:ext cx="568325" cy="334962"/>
            <a:chOff x="382" y="1681"/>
            <a:chExt cx="358" cy="211"/>
          </a:xfrm>
        </p:grpSpPr>
        <p:sp>
          <p:nvSpPr>
            <p:cNvPr id="61446" name="Text Box 6"/>
            <p:cNvSpPr txBox="1">
              <a:spLocks noChangeArrowheads="1"/>
            </p:cNvSpPr>
            <p:nvPr/>
          </p:nvSpPr>
          <p:spPr bwMode="auto">
            <a:xfrm>
              <a:off x="382" y="1681"/>
              <a:ext cx="359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140</a:t>
              </a:r>
            </a:p>
          </p:txBody>
        </p:sp>
      </p:grpSp>
      <p:grpSp>
        <p:nvGrpSpPr>
          <p:cNvPr id="61447" name="Group 7"/>
          <p:cNvGrpSpPr>
            <a:grpSpLocks/>
          </p:cNvGrpSpPr>
          <p:nvPr/>
        </p:nvGrpSpPr>
        <p:grpSpPr bwMode="auto">
          <a:xfrm>
            <a:off x="663575" y="2035175"/>
            <a:ext cx="566738" cy="274638"/>
            <a:chOff x="418" y="1282"/>
            <a:chExt cx="357" cy="173"/>
          </a:xfrm>
        </p:grpSpPr>
        <p:sp>
          <p:nvSpPr>
            <p:cNvPr id="61448" name="Text Box 8"/>
            <p:cNvSpPr txBox="1">
              <a:spLocks noChangeArrowheads="1"/>
            </p:cNvSpPr>
            <p:nvPr/>
          </p:nvSpPr>
          <p:spPr bwMode="auto">
            <a:xfrm>
              <a:off x="418" y="1282"/>
              <a:ext cx="35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b="0">
                  <a:solidFill>
                    <a:srgbClr val="000000"/>
                  </a:solidFill>
                </a:rPr>
                <a:t>160</a:t>
              </a:r>
            </a:p>
          </p:txBody>
        </p:sp>
      </p:grpSp>
      <p:sp>
        <p:nvSpPr>
          <p:cNvPr id="61450" name="AutoShape 10"/>
          <p:cNvSpPr>
            <a:spLocks noChangeArrowheads="1"/>
          </p:cNvSpPr>
          <p:nvPr/>
        </p:nvSpPr>
        <p:spPr bwMode="auto">
          <a:xfrm>
            <a:off x="381000" y="1600200"/>
            <a:ext cx="4495801" cy="4191001"/>
          </a:xfrm>
          <a:prstGeom prst="roundRect">
            <a:avLst>
              <a:gd name="adj" fmla="val 37"/>
            </a:avLst>
          </a:prstGeom>
          <a:solidFill>
            <a:srgbClr val="FFFFFF">
              <a:alpha val="50000"/>
            </a:srgbClr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145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420888"/>
            <a:ext cx="3451622" cy="284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61452" name="Group 12"/>
          <p:cNvGrpSpPr>
            <a:grpSpLocks/>
          </p:cNvGrpSpPr>
          <p:nvPr/>
        </p:nvGrpSpPr>
        <p:grpSpPr bwMode="auto">
          <a:xfrm>
            <a:off x="3505200" y="2819400"/>
            <a:ext cx="1176338" cy="458788"/>
            <a:chOff x="2208" y="1776"/>
            <a:chExt cx="741" cy="289"/>
          </a:xfrm>
        </p:grpSpPr>
        <p:sp>
          <p:nvSpPr>
            <p:cNvPr id="61453" name="Text Box 13"/>
            <p:cNvSpPr txBox="1">
              <a:spLocks noChangeArrowheads="1"/>
            </p:cNvSpPr>
            <p:nvPr/>
          </p:nvSpPr>
          <p:spPr bwMode="auto">
            <a:xfrm>
              <a:off x="2208" y="1776"/>
              <a:ext cx="742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2400" b="0">
                  <a:solidFill>
                    <a:srgbClr val="000000"/>
                  </a:solidFill>
                </a:rPr>
                <a:t>- 23 %</a:t>
              </a:r>
            </a:p>
          </p:txBody>
        </p:sp>
      </p:grpSp>
      <p:grpSp>
        <p:nvGrpSpPr>
          <p:cNvPr id="61454" name="Group 14"/>
          <p:cNvGrpSpPr>
            <a:grpSpLocks/>
          </p:cNvGrpSpPr>
          <p:nvPr/>
        </p:nvGrpSpPr>
        <p:grpSpPr bwMode="auto">
          <a:xfrm>
            <a:off x="971550" y="5029200"/>
            <a:ext cx="1222375" cy="579438"/>
            <a:chOff x="612" y="3168"/>
            <a:chExt cx="770" cy="365"/>
          </a:xfrm>
        </p:grpSpPr>
        <p:sp>
          <p:nvSpPr>
            <p:cNvPr id="61455" name="Text Box 15"/>
            <p:cNvSpPr txBox="1">
              <a:spLocks noChangeArrowheads="1"/>
            </p:cNvSpPr>
            <p:nvPr/>
          </p:nvSpPr>
          <p:spPr bwMode="auto">
            <a:xfrm>
              <a:off x="612" y="3168"/>
              <a:ext cx="771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Na zač</a:t>
              </a:r>
              <a:r>
                <a:rPr lang="cs-CZ" sz="1600" b="0">
                  <a:solidFill>
                    <a:srgbClr val="000000"/>
                  </a:solidFill>
                </a:rPr>
                <a:t>á</a:t>
              </a:r>
              <a:r>
                <a:rPr lang="de-DE" sz="1600" b="0">
                  <a:solidFill>
                    <a:srgbClr val="000000"/>
                  </a:solidFill>
                </a:rPr>
                <a:t>tku</a:t>
              </a:r>
            </a:p>
          </p:txBody>
        </p:sp>
      </p:grpSp>
      <p:grpSp>
        <p:nvGrpSpPr>
          <p:cNvPr id="61456" name="Group 16"/>
          <p:cNvGrpSpPr>
            <a:grpSpLocks/>
          </p:cNvGrpSpPr>
          <p:nvPr/>
        </p:nvGrpSpPr>
        <p:grpSpPr bwMode="auto">
          <a:xfrm>
            <a:off x="1981200" y="5018088"/>
            <a:ext cx="963613" cy="579437"/>
            <a:chOff x="1248" y="3161"/>
            <a:chExt cx="607" cy="365"/>
          </a:xfrm>
        </p:grpSpPr>
        <p:sp>
          <p:nvSpPr>
            <p:cNvPr id="61457" name="Text Box 17"/>
            <p:cNvSpPr txBox="1">
              <a:spLocks noChangeArrowheads="1"/>
            </p:cNvSpPr>
            <p:nvPr/>
          </p:nvSpPr>
          <p:spPr bwMode="auto">
            <a:xfrm>
              <a:off x="1248" y="3161"/>
              <a:ext cx="608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2</a:t>
              </a:r>
              <a:r>
                <a:rPr lang="cs-CZ" sz="1600" b="0">
                  <a:solidFill>
                    <a:srgbClr val="000000"/>
                  </a:solidFill>
                </a:rPr>
                <a:t> měsíce</a:t>
              </a:r>
            </a:p>
          </p:txBody>
        </p:sp>
      </p:grpSp>
      <p:grpSp>
        <p:nvGrpSpPr>
          <p:cNvPr id="61458" name="Group 18"/>
          <p:cNvGrpSpPr>
            <a:grpSpLocks/>
          </p:cNvGrpSpPr>
          <p:nvPr/>
        </p:nvGrpSpPr>
        <p:grpSpPr bwMode="auto">
          <a:xfrm>
            <a:off x="2876550" y="5008563"/>
            <a:ext cx="963613" cy="579437"/>
            <a:chOff x="1812" y="3155"/>
            <a:chExt cx="607" cy="365"/>
          </a:xfrm>
        </p:grpSpPr>
        <p:sp>
          <p:nvSpPr>
            <p:cNvPr id="61459" name="Text Box 19"/>
            <p:cNvSpPr txBox="1">
              <a:spLocks noChangeArrowheads="1"/>
            </p:cNvSpPr>
            <p:nvPr/>
          </p:nvSpPr>
          <p:spPr bwMode="auto">
            <a:xfrm>
              <a:off x="1812" y="3155"/>
              <a:ext cx="608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4 m</a:t>
              </a:r>
              <a:r>
                <a:rPr lang="cs-CZ" sz="1600" b="0">
                  <a:solidFill>
                    <a:srgbClr val="000000"/>
                  </a:solidFill>
                </a:rPr>
                <a:t>ěsíce</a:t>
              </a:r>
            </a:p>
          </p:txBody>
        </p:sp>
      </p:grpSp>
      <p:grpSp>
        <p:nvGrpSpPr>
          <p:cNvPr id="61460" name="Group 20"/>
          <p:cNvGrpSpPr>
            <a:grpSpLocks/>
          </p:cNvGrpSpPr>
          <p:nvPr/>
        </p:nvGrpSpPr>
        <p:grpSpPr bwMode="auto">
          <a:xfrm>
            <a:off x="3771900" y="5029200"/>
            <a:ext cx="963613" cy="579438"/>
            <a:chOff x="2376" y="3168"/>
            <a:chExt cx="607" cy="365"/>
          </a:xfrm>
        </p:grpSpPr>
        <p:sp>
          <p:nvSpPr>
            <p:cNvPr id="61461" name="Text Box 21"/>
            <p:cNvSpPr txBox="1">
              <a:spLocks noChangeArrowheads="1"/>
            </p:cNvSpPr>
            <p:nvPr/>
          </p:nvSpPr>
          <p:spPr bwMode="auto">
            <a:xfrm>
              <a:off x="2376" y="3168"/>
              <a:ext cx="608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6 m</a:t>
              </a:r>
              <a:r>
                <a:rPr lang="cs-CZ" sz="1600" b="0">
                  <a:solidFill>
                    <a:srgbClr val="000000"/>
                  </a:solidFill>
                </a:rPr>
                <a:t>ěsíců</a:t>
              </a:r>
            </a:p>
          </p:txBody>
        </p:sp>
      </p:grpSp>
      <p:grpSp>
        <p:nvGrpSpPr>
          <p:cNvPr id="61462" name="Group 22"/>
          <p:cNvGrpSpPr>
            <a:grpSpLocks/>
          </p:cNvGrpSpPr>
          <p:nvPr/>
        </p:nvGrpSpPr>
        <p:grpSpPr bwMode="auto">
          <a:xfrm>
            <a:off x="404813" y="2566988"/>
            <a:ext cx="379412" cy="2470150"/>
            <a:chOff x="255" y="1617"/>
            <a:chExt cx="239" cy="1556"/>
          </a:xfrm>
        </p:grpSpPr>
        <p:sp>
          <p:nvSpPr>
            <p:cNvPr id="61463" name="Text Box 23"/>
            <p:cNvSpPr txBox="1">
              <a:spLocks noChangeArrowheads="1"/>
            </p:cNvSpPr>
            <p:nvPr/>
          </p:nvSpPr>
          <p:spPr bwMode="auto">
            <a:xfrm rot="16140000">
              <a:off x="-402" y="2291"/>
              <a:ext cx="1554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Cukr v krvi</a:t>
              </a:r>
              <a:r>
                <a:rPr lang="de-DE" sz="1600" b="0">
                  <a:solidFill>
                    <a:srgbClr val="000000"/>
                  </a:solidFill>
                </a:rPr>
                <a:t> (mg/dl)</a:t>
              </a:r>
            </a:p>
          </p:txBody>
        </p:sp>
      </p:grpSp>
      <p:grpSp>
        <p:nvGrpSpPr>
          <p:cNvPr id="61464" name="Group 24"/>
          <p:cNvGrpSpPr>
            <a:grpSpLocks/>
          </p:cNvGrpSpPr>
          <p:nvPr/>
        </p:nvGrpSpPr>
        <p:grpSpPr bwMode="auto">
          <a:xfrm>
            <a:off x="1042988" y="1989140"/>
            <a:ext cx="3886201" cy="566738"/>
            <a:chOff x="657" y="1253"/>
            <a:chExt cx="2448" cy="357"/>
          </a:xfrm>
        </p:grpSpPr>
        <p:sp>
          <p:nvSpPr>
            <p:cNvPr id="61465" name="Text Box 25"/>
            <p:cNvSpPr txBox="1">
              <a:spLocks noChangeArrowheads="1"/>
            </p:cNvSpPr>
            <p:nvPr/>
          </p:nvSpPr>
          <p:spPr bwMode="auto">
            <a:xfrm>
              <a:off x="657" y="1253"/>
              <a:ext cx="2448" cy="3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 smtClean="0">
                  <a:solidFill>
                    <a:srgbClr val="000000"/>
                  </a:solidFill>
                </a:rPr>
                <a:t>Pokles </a:t>
              </a:r>
              <a:r>
                <a:rPr lang="cs-CZ" sz="2000" b="0" dirty="0">
                  <a:solidFill>
                    <a:srgbClr val="000000"/>
                  </a:solidFill>
                </a:rPr>
                <a:t>cukru v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krvi je značný</a:t>
              </a:r>
              <a:endParaRPr lang="cs-CZ" sz="20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1466" name="Group 26"/>
          <p:cNvGrpSpPr>
            <a:grpSpLocks/>
          </p:cNvGrpSpPr>
          <p:nvPr/>
        </p:nvGrpSpPr>
        <p:grpSpPr bwMode="auto">
          <a:xfrm>
            <a:off x="4932040" y="1916832"/>
            <a:ext cx="4037012" cy="3784252"/>
            <a:chOff x="3125" y="1137"/>
            <a:chExt cx="2543" cy="2490"/>
          </a:xfrm>
        </p:grpSpPr>
        <p:sp>
          <p:nvSpPr>
            <p:cNvPr id="61467" name="Text Box 27"/>
            <p:cNvSpPr txBox="1">
              <a:spLocks noChangeArrowheads="1"/>
            </p:cNvSpPr>
            <p:nvPr/>
          </p:nvSpPr>
          <p:spPr bwMode="auto">
            <a:xfrm>
              <a:off x="3125" y="1137"/>
              <a:ext cx="2544" cy="24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lvl="0"/>
              <a:r>
                <a:rPr lang="cs-CZ" sz="1800" dirty="0" smtClean="0">
                  <a:solidFill>
                    <a:schemeClr val="tx1"/>
                  </a:solidFill>
                </a:rPr>
                <a:t>10 lidí se podrobilo výzkumu           v průběhu šesti měsíců. Pacienti trpěli cukrovkou.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r>
                <a:rPr lang="cs-CZ" sz="1800" dirty="0" smtClean="0"/>
                <a:t> </a:t>
              </a:r>
              <a:endParaRPr lang="en-US" sz="1800" dirty="0" smtClean="0"/>
            </a:p>
            <a:p>
              <a:pPr marL="228600" indent="-228600">
                <a:lnSpc>
                  <a:spcPct val="120000"/>
                </a:lnSpc>
                <a:spcBef>
                  <a:spcPts val="1125"/>
                </a:spcBef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endParaRPr lang="de-DE" sz="1800" b="0" dirty="0">
                <a:solidFill>
                  <a:srgbClr val="000000"/>
                </a:solidFill>
              </a:endParaRPr>
            </a:p>
            <a:p>
              <a:pPr marL="228600" indent="-228600">
                <a:lnSpc>
                  <a:spcPct val="120000"/>
                </a:lnSpc>
                <a:spcBef>
                  <a:spcPts val="1125"/>
                </a:spcBef>
                <a:buClrTx/>
                <a:buFontTx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800" b="0" dirty="0" smtClean="0">
                  <a:solidFill>
                    <a:srgbClr val="CC0000"/>
                  </a:solidFill>
                </a:rPr>
                <a:t>Po </a:t>
              </a:r>
              <a:r>
                <a:rPr lang="cs-CZ" sz="1800" b="0" dirty="0">
                  <a:solidFill>
                    <a:srgbClr val="CC0000"/>
                  </a:solidFill>
                </a:rPr>
                <a:t>6. měsících:</a:t>
              </a:r>
            </a:p>
            <a:p>
              <a:pPr lvl="0"/>
              <a:r>
                <a:rPr lang="cs-CZ" sz="1800" dirty="0" smtClean="0">
                  <a:solidFill>
                    <a:schemeClr val="tx1"/>
                  </a:solidFill>
                </a:rPr>
                <a:t>Po podávání mikrovýživových látek se hladina glukózy snížila               v průměru o 23%. Hodnota hemoglobinu A1 poklesla o 9,7%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r>
                <a:rPr lang="cs-CZ" sz="1800" dirty="0" smtClean="0">
                  <a:solidFill>
                    <a:schemeClr val="tx1"/>
                  </a:solidFill>
                </a:rPr>
                <a:t> </a:t>
              </a:r>
              <a:endParaRPr lang="en-US" sz="1800" dirty="0" smtClean="0">
                <a:solidFill>
                  <a:schemeClr val="tx1"/>
                </a:solidFill>
              </a:endParaRPr>
            </a:p>
            <a:p>
              <a:pPr marL="228600" indent="-228600">
                <a:lnSpc>
                  <a:spcPct val="120000"/>
                </a:lnSpc>
                <a:spcBef>
                  <a:spcPts val="1125"/>
                </a:spcBef>
                <a:buFont typeface="Arial" charset="0"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endParaRPr lang="de-DE" sz="18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1468" name="Group 28"/>
          <p:cNvGrpSpPr>
            <a:grpSpLocks/>
          </p:cNvGrpSpPr>
          <p:nvPr/>
        </p:nvGrpSpPr>
        <p:grpSpPr bwMode="auto">
          <a:xfrm>
            <a:off x="3995738" y="3429000"/>
            <a:ext cx="455612" cy="836613"/>
            <a:chOff x="2517" y="2160"/>
            <a:chExt cx="287" cy="527"/>
          </a:xfrm>
        </p:grpSpPr>
        <p:sp>
          <p:nvSpPr>
            <p:cNvPr id="61469" name="Freeform 29"/>
            <p:cNvSpPr>
              <a:spLocks noChangeArrowheads="1"/>
            </p:cNvSpPr>
            <p:nvPr/>
          </p:nvSpPr>
          <p:spPr bwMode="auto">
            <a:xfrm>
              <a:off x="2517" y="2160"/>
              <a:ext cx="288" cy="528"/>
            </a:xfrm>
            <a:custGeom>
              <a:avLst/>
              <a:gdLst/>
              <a:ahLst/>
              <a:cxnLst>
                <a:cxn ang="0">
                  <a:pos x="317" y="0"/>
                </a:cxn>
                <a:cxn ang="0">
                  <a:pos x="317" y="1746"/>
                </a:cxn>
                <a:cxn ang="0">
                  <a:pos x="0" y="1746"/>
                </a:cxn>
                <a:cxn ang="0">
                  <a:pos x="635" y="2329"/>
                </a:cxn>
                <a:cxn ang="0">
                  <a:pos x="1271" y="1746"/>
                </a:cxn>
                <a:cxn ang="0">
                  <a:pos x="953" y="1746"/>
                </a:cxn>
                <a:cxn ang="0">
                  <a:pos x="953" y="0"/>
                </a:cxn>
                <a:cxn ang="0">
                  <a:pos x="317" y="0"/>
                </a:cxn>
              </a:cxnLst>
              <a:rect l="0" t="0" r="r" b="b"/>
              <a:pathLst>
                <a:path w="1272" h="2330">
                  <a:moveTo>
                    <a:pt x="317" y="0"/>
                  </a:moveTo>
                  <a:lnTo>
                    <a:pt x="317" y="1746"/>
                  </a:lnTo>
                  <a:lnTo>
                    <a:pt x="0" y="1746"/>
                  </a:lnTo>
                  <a:lnTo>
                    <a:pt x="635" y="2329"/>
                  </a:lnTo>
                  <a:lnTo>
                    <a:pt x="1271" y="1746"/>
                  </a:lnTo>
                  <a:lnTo>
                    <a:pt x="953" y="1746"/>
                  </a:lnTo>
                  <a:lnTo>
                    <a:pt x="953" y="0"/>
                  </a:lnTo>
                  <a:lnTo>
                    <a:pt x="317" y="0"/>
                  </a:lnTo>
                </a:path>
              </a:pathLst>
            </a:custGeom>
            <a:solidFill>
              <a:srgbClr val="0026A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5" name="Group 1"/>
          <p:cNvGrpSpPr>
            <a:grpSpLocks/>
          </p:cNvGrpSpPr>
          <p:nvPr/>
        </p:nvGrpSpPr>
        <p:grpSpPr bwMode="auto">
          <a:xfrm>
            <a:off x="1595438" y="996950"/>
            <a:ext cx="219075" cy="365125"/>
            <a:chOff x="1005" y="628"/>
            <a:chExt cx="138" cy="230"/>
          </a:xfrm>
        </p:grpSpPr>
        <p:sp>
          <p:nvSpPr>
            <p:cNvPr id="62466" name="Text Box 2"/>
            <p:cNvSpPr txBox="1">
              <a:spLocks noChangeArrowheads="1"/>
            </p:cNvSpPr>
            <p:nvPr/>
          </p:nvSpPr>
          <p:spPr bwMode="auto">
            <a:xfrm>
              <a:off x="1005" y="628"/>
              <a:ext cx="139" cy="2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>
                  <a:solidFill>
                    <a:srgbClr val="000000"/>
                  </a:solidFill>
                </a:rPr>
                <a:t>C</a:t>
              </a:r>
            </a:p>
          </p:txBody>
        </p:sp>
      </p:grpSp>
      <p:sp>
        <p:nvSpPr>
          <p:cNvPr id="62467" name="Rectangle 3"/>
          <p:cNvSpPr>
            <a:spLocks noGrp="1" noChangeArrowheads="1"/>
          </p:cNvSpPr>
          <p:nvPr>
            <p:ph type="title"/>
          </p:nvPr>
        </p:nvSpPr>
        <p:spPr>
          <a:xfrm>
            <a:off x="527050" y="223838"/>
            <a:ext cx="8091488" cy="1143000"/>
          </a:xfrm>
          <a:solidFill>
            <a:srgbClr val="0000FF"/>
          </a:solidFill>
          <a:ln/>
        </p:spPr>
        <p:txBody>
          <a:bodyPr tIns="75024"/>
          <a:lstStyle/>
          <a:p>
            <a:pPr>
              <a:lnSpc>
                <a:spcPct val="93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200" b="1">
                <a:solidFill>
                  <a:srgbClr val="FFFFFF"/>
                </a:solidFill>
                <a:latin typeface="Arial" charset="0"/>
              </a:rPr>
              <a:t>Přínos SPCN – DiaExpert</a:t>
            </a:r>
            <a:r>
              <a:rPr lang="cs-CZ" sz="3200" b="1" i="1" baseline="33000">
                <a:solidFill>
                  <a:srgbClr val="FFFFFF"/>
                </a:solidFill>
                <a:latin typeface="Arial" charset="0"/>
              </a:rPr>
              <a:t>SPCN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539552" y="1556792"/>
            <a:ext cx="8131175" cy="5112568"/>
          </a:xfrm>
          <a:prstGeom prst="rect">
            <a:avLst/>
          </a:prstGeom>
          <a:solidFill>
            <a:srgbClr val="0000FF"/>
          </a:solidFill>
          <a:ln w="9360">
            <a:noFill/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Nízkokalorický osvěžující krémový nápoj </a:t>
            </a:r>
            <a:r>
              <a:rPr lang="cs-CZ" sz="1800" b="0" dirty="0">
                <a:solidFill>
                  <a:srgbClr val="FFFFFF"/>
                </a:solidFill>
              </a:rPr>
              <a:t>v prášku pro diabetiky I. a II. typu. Umožňuje zvýšení příjmu trojmocného chrómu a vanadu, které přispívají </a:t>
            </a:r>
            <a:r>
              <a:rPr lang="cs-CZ" sz="1800" b="0" dirty="0" smtClean="0">
                <a:solidFill>
                  <a:srgbClr val="FFFFFF"/>
                </a:solidFill>
              </a:rPr>
              <a:t>     k </a:t>
            </a:r>
            <a:r>
              <a:rPr lang="cs-CZ" sz="1800" b="0" dirty="0">
                <a:solidFill>
                  <a:srgbClr val="FFFFFF"/>
                </a:solidFill>
              </a:rPr>
              <a:t>normalizaci metabolizmu glukózy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Obsahuje všechny složky synergické výživy </a:t>
            </a:r>
            <a:r>
              <a:rPr lang="cs-CZ" sz="1800" b="0" dirty="0">
                <a:solidFill>
                  <a:srgbClr val="FFFFFF"/>
                </a:solidFill>
              </a:rPr>
              <a:t>pro </a:t>
            </a:r>
            <a:r>
              <a:rPr lang="cs-CZ" sz="1800" b="0" dirty="0" smtClean="0">
                <a:solidFill>
                  <a:srgbClr val="FFFFFF"/>
                </a:solidFill>
              </a:rPr>
              <a:t>diabetiky, </a:t>
            </a:r>
            <a:r>
              <a:rPr lang="cs-CZ" sz="1800" b="0" dirty="0">
                <a:solidFill>
                  <a:srgbClr val="FFFFFF"/>
                </a:solidFill>
              </a:rPr>
              <a:t>přírodní sladidlo </a:t>
            </a:r>
            <a:r>
              <a:rPr lang="cs-CZ" sz="1800" b="0" dirty="0" smtClean="0">
                <a:solidFill>
                  <a:srgbClr val="FFFFFF"/>
                </a:solidFill>
              </a:rPr>
              <a:t>xylitol a </a:t>
            </a:r>
            <a:r>
              <a:rPr lang="cs-CZ" sz="1800" b="0" dirty="0">
                <a:solidFill>
                  <a:srgbClr val="FFFFFF"/>
                </a:solidFill>
              </a:rPr>
              <a:t>vysoký podíl rozpustných vláknin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Žádné vedlejší účinky</a:t>
            </a:r>
            <a:r>
              <a:rPr lang="cs-CZ" sz="1800" b="0" dirty="0">
                <a:solidFill>
                  <a:srgbClr val="FFFFFF"/>
                </a:solidFill>
              </a:rPr>
              <a:t>,  jedna kůra je na 50 dnů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Hlavní cíl: </a:t>
            </a:r>
            <a:r>
              <a:rPr lang="cs-CZ" sz="1800" b="0" dirty="0">
                <a:solidFill>
                  <a:srgbClr val="FFFFFF"/>
                </a:solidFill>
              </a:rPr>
              <a:t>prevence a pomoc organizmu při cukrovce obou typů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Upozornění: </a:t>
            </a:r>
            <a:r>
              <a:rPr lang="cs-CZ" sz="1800" b="0" dirty="0">
                <a:solidFill>
                  <a:srgbClr val="FFFFFF"/>
                </a:solidFill>
              </a:rPr>
              <a:t>Na počátku konzumace, než se poměry ve </a:t>
            </a:r>
            <a:r>
              <a:rPr lang="cs-CZ" sz="1800" b="0" dirty="0" smtClean="0">
                <a:solidFill>
                  <a:srgbClr val="FFFFFF"/>
                </a:solidFill>
              </a:rPr>
              <a:t>střevě                </a:t>
            </a:r>
            <a:r>
              <a:rPr lang="cs-CZ" sz="1800" b="0" dirty="0">
                <a:solidFill>
                  <a:srgbClr val="FFFFFF"/>
                </a:solidFill>
              </a:rPr>
              <a:t>upraví, může být častější a řidší stolice, též mírně zvýšená </a:t>
            </a:r>
            <a:r>
              <a:rPr lang="cs-CZ" sz="1800" b="0" dirty="0" smtClean="0">
                <a:solidFill>
                  <a:srgbClr val="FFFFFF"/>
                </a:solidFill>
              </a:rPr>
              <a:t>ply-               natost. Tyto </a:t>
            </a:r>
            <a:r>
              <a:rPr lang="cs-CZ" sz="1800" b="0" dirty="0">
                <a:solidFill>
                  <a:srgbClr val="FFFFFF"/>
                </a:solidFill>
              </a:rPr>
              <a:t>přirozené doprovodné efekty po kratší době odezní</a:t>
            </a:r>
          </a:p>
          <a:p>
            <a:pPr marL="174625" indent="-174625">
              <a:lnSpc>
                <a:spcPct val="110000"/>
              </a:lnSpc>
              <a:spcBef>
                <a:spcPts val="2250"/>
              </a:spcBef>
              <a:buClr>
                <a:srgbClr val="FFFFFF"/>
              </a:buClr>
              <a:buFont typeface="Arial" charset="0"/>
              <a:buChar char="•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</a:pPr>
            <a:r>
              <a:rPr lang="cs-CZ" sz="1800" b="0" dirty="0">
                <a:solidFill>
                  <a:srgbClr val="FFFF00"/>
                </a:solidFill>
              </a:rPr>
              <a:t>Neprodejné, </a:t>
            </a:r>
            <a:r>
              <a:rPr lang="cs-CZ" sz="1800" b="0" dirty="0">
                <a:solidFill>
                  <a:srgbClr val="FFFFFF"/>
                </a:solidFill>
              </a:rPr>
              <a:t>jen pro interní potřebu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89" name="Group 1"/>
          <p:cNvGrpSpPr>
            <a:grpSpLocks/>
          </p:cNvGrpSpPr>
          <p:nvPr/>
        </p:nvGrpSpPr>
        <p:grpSpPr bwMode="auto">
          <a:xfrm>
            <a:off x="0" y="1341438"/>
            <a:ext cx="9144001" cy="2836863"/>
            <a:chOff x="0" y="845"/>
            <a:chExt cx="5760" cy="1787"/>
          </a:xfrm>
        </p:grpSpPr>
        <p:sp>
          <p:nvSpPr>
            <p:cNvPr id="63490" name="Text Box 2"/>
            <p:cNvSpPr txBox="1">
              <a:spLocks noChangeArrowheads="1"/>
            </p:cNvSpPr>
            <p:nvPr/>
          </p:nvSpPr>
          <p:spPr bwMode="auto">
            <a:xfrm>
              <a:off x="0" y="845"/>
              <a:ext cx="5760" cy="17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>
                  <a:solidFill>
                    <a:srgbClr val="CC0000"/>
                  </a:solidFill>
                </a:rPr>
                <a:t>Potravinová </a:t>
              </a:r>
              <a:endParaRPr lang="cs-CZ" sz="6000" b="0" dirty="0" smtClean="0">
                <a:solidFill>
                  <a:srgbClr val="CC0000"/>
                </a:solidFill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 smtClean="0">
                  <a:solidFill>
                    <a:srgbClr val="CC0000"/>
                  </a:solidFill>
                </a:rPr>
                <a:t>medicína</a:t>
              </a:r>
              <a:r>
                <a:rPr lang="cs-CZ" sz="6000" b="0" i="1" baseline="33000" dirty="0" smtClean="0">
                  <a:solidFill>
                    <a:srgbClr val="CC0000"/>
                  </a:solidFill>
                </a:rPr>
                <a:t>SPCN</a:t>
              </a:r>
              <a:endParaRPr lang="cs-CZ" sz="6000" b="0" i="1" baseline="33000" dirty="0">
                <a:solidFill>
                  <a:srgbClr val="CC0000"/>
                </a:solidFill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>
                  <a:solidFill>
                    <a:srgbClr val="CC0000"/>
                  </a:solidFill>
                </a:rPr>
                <a:t>a pohybový aparát</a:t>
              </a:r>
            </a:p>
          </p:txBody>
        </p:sp>
      </p:grpSp>
      <p:grpSp>
        <p:nvGrpSpPr>
          <p:cNvPr id="63491" name="Group 3"/>
          <p:cNvGrpSpPr>
            <a:grpSpLocks/>
          </p:cNvGrpSpPr>
          <p:nvPr/>
        </p:nvGrpSpPr>
        <p:grpSpPr bwMode="auto">
          <a:xfrm>
            <a:off x="0" y="3028950"/>
            <a:ext cx="9142413" cy="0"/>
            <a:chOff x="0" y="1908"/>
            <a:chExt cx="5759" cy="0"/>
          </a:xfrm>
        </p:grpSpPr>
        <p:sp>
          <p:nvSpPr>
            <p:cNvPr id="63492" name="AutoShape 4"/>
            <p:cNvSpPr>
              <a:spLocks noChangeArrowheads="1"/>
            </p:cNvSpPr>
            <p:nvPr/>
          </p:nvSpPr>
          <p:spPr bwMode="auto">
            <a:xfrm>
              <a:off x="0" y="1908"/>
              <a:ext cx="5760" cy="1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4779963"/>
            <a:ext cx="1162050" cy="80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 Box 1"/>
          <p:cNvSpPr txBox="1">
            <a:spLocks noChangeArrowheads="1"/>
          </p:cNvSpPr>
          <p:nvPr/>
        </p:nvSpPr>
        <p:spPr bwMode="auto">
          <a:xfrm>
            <a:off x="1539875" y="720725"/>
            <a:ext cx="6021388" cy="942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0">
                <a:solidFill>
                  <a:srgbClr val="B80047"/>
                </a:solidFill>
              </a:rPr>
              <a:t>Výživa buněk pohybového aparátu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0">
                <a:solidFill>
                  <a:srgbClr val="B80047"/>
                </a:solidFill>
              </a:rPr>
              <a:t>má své odlišnosti</a:t>
            </a:r>
          </a:p>
        </p:txBody>
      </p:sp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1619250" y="3132138"/>
            <a:ext cx="6410325" cy="1187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0" dirty="0">
                <a:solidFill>
                  <a:srgbClr val="C00000"/>
                </a:solidFill>
              </a:rPr>
              <a:t>Musí obsahovat úplný soubor </a:t>
            </a:r>
            <a:r>
              <a:rPr lang="ru-RU" sz="1800" b="0" dirty="0">
                <a:solidFill>
                  <a:srgbClr val="000000"/>
                </a:solidFill>
              </a:rPr>
              <a:t>mikroživin pro tvorbu tkání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0" dirty="0">
                <a:solidFill>
                  <a:srgbClr val="000000"/>
                </a:solidFill>
              </a:rPr>
              <a:t>pohybového aparátu a další složky potřebné pro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0" dirty="0">
                <a:solidFill>
                  <a:srgbClr val="000000"/>
                </a:solidFill>
              </a:rPr>
              <a:t>zabezpečení metabolických pochodů, k jejich obnově </a:t>
            </a:r>
          </a:p>
          <a:p>
            <a:pPr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0" dirty="0">
                <a:solidFill>
                  <a:srgbClr val="000000"/>
                </a:solidFill>
              </a:rPr>
              <a:t>a dlouhodobé stabilitě.</a:t>
            </a: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1619250" y="2160588"/>
            <a:ext cx="6488113" cy="639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0" dirty="0">
                <a:solidFill>
                  <a:srgbClr val="C00000"/>
                </a:solidFill>
              </a:rPr>
              <a:t>Musí vyživit a regenerovat </a:t>
            </a:r>
            <a:r>
              <a:rPr lang="ru-RU" sz="1800" b="0" dirty="0">
                <a:solidFill>
                  <a:srgbClr val="000000"/>
                </a:solidFill>
              </a:rPr>
              <a:t>buňky takových tkání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0" dirty="0">
                <a:solidFill>
                  <a:srgbClr val="000000"/>
                </a:solidFill>
              </a:rPr>
              <a:t>jako kosti, chrupavky vaziva a synoviální kloubní tekutina.</a:t>
            </a: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619250" y="4679950"/>
            <a:ext cx="6080125" cy="1187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0" dirty="0">
                <a:solidFill>
                  <a:srgbClr val="C00000"/>
                </a:solidFill>
              </a:rPr>
              <a:t>Kloubní výživa MOSS </a:t>
            </a:r>
            <a:r>
              <a:rPr lang="ru-RU" sz="1800" b="0" dirty="0">
                <a:solidFill>
                  <a:srgbClr val="000000"/>
                </a:solidFill>
              </a:rPr>
              <a:t>se musí podílet na zpomalování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0" dirty="0">
                <a:solidFill>
                  <a:srgbClr val="000000"/>
                </a:solidFill>
              </a:rPr>
              <a:t>nepřirozeného stárnutí tkání, artrotických změn,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0" dirty="0">
                <a:solidFill>
                  <a:srgbClr val="000000"/>
                </a:solidFill>
              </a:rPr>
              <a:t>snižování bolestivosti artrotizujících tkání, zlepšovat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0" dirty="0">
                <a:solidFill>
                  <a:srgbClr val="000000"/>
                </a:solidFill>
              </a:rPr>
              <a:t>hybnost kloubů a celkově posilovat organizmus.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7" name="Group 1"/>
          <p:cNvGrpSpPr>
            <a:grpSpLocks/>
          </p:cNvGrpSpPr>
          <p:nvPr/>
        </p:nvGrpSpPr>
        <p:grpSpPr bwMode="auto">
          <a:xfrm>
            <a:off x="1595438" y="996950"/>
            <a:ext cx="219075" cy="365125"/>
            <a:chOff x="1005" y="628"/>
            <a:chExt cx="138" cy="230"/>
          </a:xfrm>
        </p:grpSpPr>
        <p:sp>
          <p:nvSpPr>
            <p:cNvPr id="65538" name="Text Box 2"/>
            <p:cNvSpPr txBox="1">
              <a:spLocks noChangeArrowheads="1"/>
            </p:cNvSpPr>
            <p:nvPr/>
          </p:nvSpPr>
          <p:spPr bwMode="auto">
            <a:xfrm>
              <a:off x="1005" y="628"/>
              <a:ext cx="139" cy="2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>
                  <a:solidFill>
                    <a:srgbClr val="000000"/>
                  </a:solidFill>
                </a:rPr>
                <a:t>C</a:t>
              </a:r>
            </a:p>
          </p:txBody>
        </p:sp>
      </p:grpSp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>
          <a:xfrm>
            <a:off x="527050" y="223838"/>
            <a:ext cx="8091488" cy="1143000"/>
          </a:xfrm>
          <a:solidFill>
            <a:srgbClr val="0000FF"/>
          </a:solidFill>
          <a:ln/>
        </p:spPr>
        <p:txBody>
          <a:bodyPr tIns="75024"/>
          <a:lstStyle/>
          <a:p>
            <a:pPr>
              <a:lnSpc>
                <a:spcPct val="93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200" b="1">
                <a:solidFill>
                  <a:srgbClr val="FFFFFF"/>
                </a:solidFill>
                <a:latin typeface="Arial" charset="0"/>
              </a:rPr>
              <a:t>Přínos SPCN pohybovému aparátu VitArt</a:t>
            </a:r>
            <a:r>
              <a:rPr lang="cs-CZ" sz="3200" b="1" i="1" baseline="33000">
                <a:solidFill>
                  <a:srgbClr val="FFFFFF"/>
                </a:solidFill>
                <a:latin typeface="Arial" charset="0"/>
              </a:rPr>
              <a:t>SPCN</a:t>
            </a:r>
          </a:p>
        </p:txBody>
      </p:sp>
      <p:grpSp>
        <p:nvGrpSpPr>
          <p:cNvPr id="65540" name="Group 4"/>
          <p:cNvGrpSpPr>
            <a:grpSpLocks/>
          </p:cNvGrpSpPr>
          <p:nvPr/>
        </p:nvGrpSpPr>
        <p:grpSpPr bwMode="auto">
          <a:xfrm>
            <a:off x="527050" y="1597025"/>
            <a:ext cx="8142288" cy="5153025"/>
            <a:chOff x="332" y="1006"/>
            <a:chExt cx="5129" cy="3246"/>
          </a:xfrm>
          <a:solidFill>
            <a:srgbClr val="0000FF"/>
          </a:solidFill>
        </p:grpSpPr>
        <p:sp>
          <p:nvSpPr>
            <p:cNvPr id="65541" name="Freeform 5"/>
            <p:cNvSpPr>
              <a:spLocks noChangeArrowheads="1"/>
            </p:cNvSpPr>
            <p:nvPr/>
          </p:nvSpPr>
          <p:spPr bwMode="auto">
            <a:xfrm>
              <a:off x="340" y="1014"/>
              <a:ext cx="5122" cy="32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587" y="0"/>
                </a:cxn>
                <a:cxn ang="0">
                  <a:pos x="22587" y="14283"/>
                </a:cxn>
                <a:cxn ang="0">
                  <a:pos x="0" y="14283"/>
                </a:cxn>
                <a:cxn ang="0">
                  <a:pos x="0" y="0"/>
                </a:cxn>
              </a:cxnLst>
              <a:rect l="0" t="0" r="r" b="b"/>
              <a:pathLst>
                <a:path w="22588" h="14284">
                  <a:moveTo>
                    <a:pt x="0" y="0"/>
                  </a:moveTo>
                  <a:lnTo>
                    <a:pt x="22587" y="0"/>
                  </a:lnTo>
                  <a:lnTo>
                    <a:pt x="22587" y="14283"/>
                  </a:lnTo>
                  <a:lnTo>
                    <a:pt x="0" y="14283"/>
                  </a:lnTo>
                  <a:lnTo>
                    <a:pt x="0" y="0"/>
                  </a:lnTo>
                </a:path>
              </a:pathLst>
            </a:custGeom>
            <a:grpFill/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42" name="Freeform 6"/>
            <p:cNvSpPr>
              <a:spLocks noChangeArrowheads="1"/>
            </p:cNvSpPr>
            <p:nvPr/>
          </p:nvSpPr>
          <p:spPr bwMode="auto">
            <a:xfrm>
              <a:off x="332" y="1006"/>
              <a:ext cx="5122" cy="32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587" y="0"/>
                </a:cxn>
                <a:cxn ang="0">
                  <a:pos x="22587" y="14283"/>
                </a:cxn>
                <a:cxn ang="0">
                  <a:pos x="0" y="14283"/>
                </a:cxn>
                <a:cxn ang="0">
                  <a:pos x="0" y="0"/>
                </a:cxn>
              </a:cxnLst>
              <a:rect l="0" t="0" r="r" b="b"/>
              <a:pathLst>
                <a:path w="22588" h="14284">
                  <a:moveTo>
                    <a:pt x="0" y="0"/>
                  </a:moveTo>
                  <a:lnTo>
                    <a:pt x="22587" y="0"/>
                  </a:lnTo>
                  <a:lnTo>
                    <a:pt x="22587" y="14283"/>
                  </a:lnTo>
                  <a:lnTo>
                    <a:pt x="0" y="14283"/>
                  </a:lnTo>
                  <a:lnTo>
                    <a:pt x="0" y="0"/>
                  </a:lnTo>
                </a:path>
              </a:pathLst>
            </a:custGeom>
            <a:grpFill/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43" name="Text Box 7"/>
            <p:cNvSpPr txBox="1">
              <a:spLocks noChangeArrowheads="1"/>
            </p:cNvSpPr>
            <p:nvPr/>
          </p:nvSpPr>
          <p:spPr bwMode="auto">
            <a:xfrm>
              <a:off x="332" y="1006"/>
              <a:ext cx="5122" cy="3239"/>
            </a:xfrm>
            <a:prstGeom prst="rect">
              <a:avLst/>
            </a:prstGeom>
            <a:grp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Nápoj v prášku pro prvenci postižení pohybového aparátu</a:t>
              </a:r>
              <a:r>
                <a:rPr lang="cs-CZ" sz="1800" b="0" dirty="0">
                  <a:solidFill>
                    <a:srgbClr val="FFFFFF"/>
                  </a:solidFill>
                </a:rPr>
                <a:t>, obsahující všechny mikroživiny nutné pro jeho správnou funkci</a:t>
              </a:r>
            </a:p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Žádné vedlejší účinky,  </a:t>
              </a:r>
              <a:r>
                <a:rPr lang="cs-CZ" sz="1800" b="0" dirty="0">
                  <a:solidFill>
                    <a:srgbClr val="FFFFFF"/>
                  </a:solidFill>
                </a:rPr>
                <a:t>jedna kůra je na 50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dnů</a:t>
              </a:r>
              <a:endParaRPr lang="cs-CZ" sz="1800" b="0" dirty="0">
                <a:solidFill>
                  <a:srgbClr val="FFFFFF"/>
                </a:solidFill>
              </a:endParaRPr>
            </a:p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Úspěch obnovy kloubních chrupavek </a:t>
              </a:r>
              <a:r>
                <a:rPr lang="cs-CZ" sz="1800" b="0" dirty="0">
                  <a:solidFill>
                    <a:srgbClr val="FFFFFF"/>
                  </a:solidFill>
                </a:rPr>
                <a:t>a zesílení kostí je podmíněn dalšími okolnostmi. Zvláště: pitný režim, vyloučení řepného cukru, omezení konzumace výrobků z bílé mouky, náhradou kuchyňské soli draselnou solí, konzumace kysaných mléčných výrobků, olivového oleje,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               zvýšeného </a:t>
              </a:r>
              <a:r>
                <a:rPr lang="cs-CZ" sz="1800" b="0" dirty="0">
                  <a:solidFill>
                    <a:srgbClr val="FFFFFF"/>
                  </a:solidFill>
                </a:rPr>
                <a:t>příjmu zeleniny a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kolagenu</a:t>
              </a:r>
            </a:p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 smtClean="0">
                  <a:solidFill>
                    <a:srgbClr val="FFFF00"/>
                  </a:solidFill>
                </a:rPr>
                <a:t>Hlavní cíl: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prevence a pomoc pohybovému aparátu</a:t>
              </a:r>
              <a:endParaRPr lang="cs-CZ" sz="1800" b="0" dirty="0">
                <a:solidFill>
                  <a:srgbClr val="FFFFFF"/>
                </a:solidFill>
              </a:endParaRPr>
            </a:p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Upozornění: </a:t>
              </a:r>
              <a:r>
                <a:rPr lang="cs-CZ" sz="1800" b="0" dirty="0">
                  <a:solidFill>
                    <a:srgbClr val="FFFFFF"/>
                  </a:solidFill>
                </a:rPr>
                <a:t>První trvalé výsledky se dostaví po několika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                  měsících, </a:t>
              </a:r>
              <a:r>
                <a:rPr lang="cs-CZ" sz="1800" b="0" dirty="0">
                  <a:solidFill>
                    <a:srgbClr val="FFFFFF"/>
                  </a:solidFill>
                </a:rPr>
                <a:t>až půl roce pravidelného užívání</a:t>
              </a:r>
            </a:p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Neprodejné, </a:t>
              </a:r>
              <a:r>
                <a:rPr lang="cs-CZ" sz="1800" b="0" dirty="0">
                  <a:solidFill>
                    <a:srgbClr val="FFFFFF"/>
                  </a:solidFill>
                </a:rPr>
                <a:t>jen pro interní potřebu SPCN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1" name="Group 1"/>
          <p:cNvGrpSpPr>
            <a:grpSpLocks/>
          </p:cNvGrpSpPr>
          <p:nvPr/>
        </p:nvGrpSpPr>
        <p:grpSpPr bwMode="auto">
          <a:xfrm>
            <a:off x="0" y="1439863"/>
            <a:ext cx="9142413" cy="2835275"/>
            <a:chOff x="0" y="907"/>
            <a:chExt cx="5759" cy="1786"/>
          </a:xfrm>
        </p:grpSpPr>
        <p:sp>
          <p:nvSpPr>
            <p:cNvPr id="66562" name="Text Box 2"/>
            <p:cNvSpPr txBox="1">
              <a:spLocks noChangeArrowheads="1"/>
            </p:cNvSpPr>
            <p:nvPr/>
          </p:nvSpPr>
          <p:spPr bwMode="auto">
            <a:xfrm>
              <a:off x="0" y="907"/>
              <a:ext cx="5760" cy="17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>
                  <a:solidFill>
                    <a:srgbClr val="CC0000"/>
                  </a:solidFill>
                </a:rPr>
                <a:t>Potravinová </a:t>
              </a:r>
              <a:endParaRPr lang="cs-CZ" sz="6000" b="0" dirty="0" smtClean="0">
                <a:solidFill>
                  <a:srgbClr val="CC0000"/>
                </a:solidFill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 smtClean="0">
                  <a:solidFill>
                    <a:srgbClr val="CC0000"/>
                  </a:solidFill>
                </a:rPr>
                <a:t>medicína</a:t>
              </a:r>
              <a:r>
                <a:rPr lang="cs-CZ" sz="6000" b="0" i="1" baseline="33000" dirty="0" smtClean="0">
                  <a:solidFill>
                    <a:srgbClr val="CC0000"/>
                  </a:solidFill>
                </a:rPr>
                <a:t>SPCN</a:t>
              </a:r>
              <a:endParaRPr lang="cs-CZ" sz="6000" b="0" i="1" baseline="33000" dirty="0">
                <a:solidFill>
                  <a:srgbClr val="CC0000"/>
                </a:solidFill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>
                  <a:solidFill>
                    <a:srgbClr val="CC0000"/>
                  </a:solidFill>
                </a:rPr>
                <a:t>a rakovina</a:t>
              </a:r>
            </a:p>
          </p:txBody>
        </p:sp>
      </p:grpSp>
      <p:grpSp>
        <p:nvGrpSpPr>
          <p:cNvPr id="66563" name="Group 3"/>
          <p:cNvGrpSpPr>
            <a:grpSpLocks/>
          </p:cNvGrpSpPr>
          <p:nvPr/>
        </p:nvGrpSpPr>
        <p:grpSpPr bwMode="auto">
          <a:xfrm>
            <a:off x="0" y="3028950"/>
            <a:ext cx="9142413" cy="0"/>
            <a:chOff x="0" y="1908"/>
            <a:chExt cx="5759" cy="0"/>
          </a:xfrm>
        </p:grpSpPr>
        <p:sp>
          <p:nvSpPr>
            <p:cNvPr id="66564" name="AutoShape 4"/>
            <p:cNvSpPr>
              <a:spLocks noChangeArrowheads="1"/>
            </p:cNvSpPr>
            <p:nvPr/>
          </p:nvSpPr>
          <p:spPr bwMode="auto">
            <a:xfrm>
              <a:off x="0" y="1908"/>
              <a:ext cx="5760" cy="1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4797152"/>
            <a:ext cx="1162050" cy="80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5" name="Group 1"/>
          <p:cNvGrpSpPr>
            <a:grpSpLocks/>
          </p:cNvGrpSpPr>
          <p:nvPr/>
        </p:nvGrpSpPr>
        <p:grpSpPr bwMode="auto">
          <a:xfrm>
            <a:off x="4932363" y="1628775"/>
            <a:ext cx="4037012" cy="3302000"/>
            <a:chOff x="3107" y="1026"/>
            <a:chExt cx="2543" cy="2080"/>
          </a:xfrm>
        </p:grpSpPr>
        <p:sp>
          <p:nvSpPr>
            <p:cNvPr id="67586" name="Text Box 2"/>
            <p:cNvSpPr txBox="1">
              <a:spLocks noChangeArrowheads="1"/>
            </p:cNvSpPr>
            <p:nvPr/>
          </p:nvSpPr>
          <p:spPr bwMode="auto">
            <a:xfrm>
              <a:off x="3107" y="1026"/>
              <a:ext cx="2544" cy="20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marL="339725" indent="-339725">
                <a:lnSpc>
                  <a:spcPct val="110000"/>
                </a:lnSpc>
                <a:spcBef>
                  <a:spcPts val="10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339725" algn="l"/>
                  <a:tab pos="787400" algn="l"/>
                  <a:tab pos="1236663" algn="l"/>
                  <a:tab pos="1685925" algn="l"/>
                  <a:tab pos="2135188" algn="l"/>
                  <a:tab pos="2584450" algn="l"/>
                  <a:tab pos="3033713" algn="l"/>
                  <a:tab pos="3482975" algn="l"/>
                  <a:tab pos="3932238" algn="l"/>
                  <a:tab pos="4381500" algn="l"/>
                  <a:tab pos="4830763" algn="l"/>
                  <a:tab pos="5280025" algn="l"/>
                  <a:tab pos="5729288" algn="l"/>
                  <a:tab pos="6178550" algn="l"/>
                  <a:tab pos="6627813" algn="l"/>
                  <a:tab pos="7077075" algn="l"/>
                  <a:tab pos="7526338" algn="l"/>
                  <a:tab pos="7975600" algn="l"/>
                  <a:tab pos="8424863" algn="l"/>
                  <a:tab pos="8874125" algn="l"/>
                  <a:tab pos="9323388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Například v Německu</a:t>
              </a:r>
              <a:r>
                <a:rPr lang="cs-CZ" sz="1600" b="0" dirty="0">
                  <a:solidFill>
                    <a:srgbClr val="000000"/>
                  </a:solidFill>
                </a:rPr>
                <a:t> zemře každoročně více než 200 000 mužů 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 a </a:t>
              </a:r>
              <a:r>
                <a:rPr lang="cs-CZ" sz="1600" b="0" dirty="0">
                  <a:solidFill>
                    <a:srgbClr val="000000"/>
                  </a:solidFill>
                </a:rPr>
                <a:t>žen na rakovinu.</a:t>
              </a:r>
            </a:p>
            <a:p>
              <a:pPr marL="339725" indent="-339725">
                <a:lnSpc>
                  <a:spcPct val="110000"/>
                </a:lnSpc>
                <a:spcBef>
                  <a:spcPts val="10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339725" algn="l"/>
                  <a:tab pos="787400" algn="l"/>
                  <a:tab pos="1236663" algn="l"/>
                  <a:tab pos="1685925" algn="l"/>
                  <a:tab pos="2135188" algn="l"/>
                  <a:tab pos="2584450" algn="l"/>
                  <a:tab pos="3033713" algn="l"/>
                  <a:tab pos="3482975" algn="l"/>
                  <a:tab pos="3932238" algn="l"/>
                  <a:tab pos="4381500" algn="l"/>
                  <a:tab pos="4830763" algn="l"/>
                  <a:tab pos="5280025" algn="l"/>
                  <a:tab pos="5729288" algn="l"/>
                  <a:tab pos="6178550" algn="l"/>
                  <a:tab pos="6627813" algn="l"/>
                  <a:tab pos="7077075" algn="l"/>
                  <a:tab pos="7526338" algn="l"/>
                  <a:tab pos="7975600" algn="l"/>
                  <a:tab pos="8424863" algn="l"/>
                  <a:tab pos="8874125" algn="l"/>
                  <a:tab pos="9323388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To odpovídá</a:t>
              </a:r>
              <a:r>
                <a:rPr lang="cs-CZ" sz="1600" b="0" dirty="0">
                  <a:solidFill>
                    <a:srgbClr val="000000"/>
                  </a:solidFill>
                </a:rPr>
                <a:t> počtům obyvatel takových velkých měst jako jsou Münster, Augsburg, Halle Braunschweig, Aachen, Magdeburg, Rostock atd.</a:t>
              </a:r>
            </a:p>
            <a:p>
              <a:pPr marL="339725" indent="-339725">
                <a:lnSpc>
                  <a:spcPct val="110000"/>
                </a:lnSpc>
                <a:spcBef>
                  <a:spcPts val="10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339725" algn="l"/>
                  <a:tab pos="787400" algn="l"/>
                  <a:tab pos="1236663" algn="l"/>
                  <a:tab pos="1685925" algn="l"/>
                  <a:tab pos="2135188" algn="l"/>
                  <a:tab pos="2584450" algn="l"/>
                  <a:tab pos="3033713" algn="l"/>
                  <a:tab pos="3482975" algn="l"/>
                  <a:tab pos="3932238" algn="l"/>
                  <a:tab pos="4381500" algn="l"/>
                  <a:tab pos="4830763" algn="l"/>
                  <a:tab pos="5280025" algn="l"/>
                  <a:tab pos="5729288" algn="l"/>
                  <a:tab pos="6178550" algn="l"/>
                  <a:tab pos="6627813" algn="l"/>
                  <a:tab pos="7077075" algn="l"/>
                  <a:tab pos="7526338" algn="l"/>
                  <a:tab pos="7975600" algn="l"/>
                  <a:tab pos="8424863" algn="l"/>
                  <a:tab pos="8874125" algn="l"/>
                  <a:tab pos="9323388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Nebo</a:t>
              </a:r>
              <a:r>
                <a:rPr lang="cs-CZ" sz="1600" b="0" dirty="0">
                  <a:solidFill>
                    <a:srgbClr val="000000"/>
                  </a:solidFill>
                </a:rPr>
                <a:t> např. Plzeň či Ostrava</a:t>
              </a:r>
            </a:p>
            <a:p>
              <a:pPr marL="339725" indent="-339725"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339725" algn="l"/>
                  <a:tab pos="787400" algn="l"/>
                  <a:tab pos="1236663" algn="l"/>
                  <a:tab pos="1685925" algn="l"/>
                  <a:tab pos="2135188" algn="l"/>
                  <a:tab pos="2584450" algn="l"/>
                  <a:tab pos="3033713" algn="l"/>
                  <a:tab pos="3482975" algn="l"/>
                  <a:tab pos="3932238" algn="l"/>
                  <a:tab pos="4381500" algn="l"/>
                  <a:tab pos="4830763" algn="l"/>
                  <a:tab pos="5280025" algn="l"/>
                  <a:tab pos="5729288" algn="l"/>
                  <a:tab pos="6178550" algn="l"/>
                  <a:tab pos="6627813" algn="l"/>
                  <a:tab pos="7077075" algn="l"/>
                  <a:tab pos="7526338" algn="l"/>
                  <a:tab pos="7975600" algn="l"/>
                  <a:tab pos="8424863" algn="l"/>
                  <a:tab pos="8874125" algn="l"/>
                  <a:tab pos="9323388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  <a:p>
              <a:pPr marL="339725" indent="-339725"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339725" algn="l"/>
                  <a:tab pos="787400" algn="l"/>
                  <a:tab pos="1236663" algn="l"/>
                  <a:tab pos="1685925" algn="l"/>
                  <a:tab pos="2135188" algn="l"/>
                  <a:tab pos="2584450" algn="l"/>
                  <a:tab pos="3033713" algn="l"/>
                  <a:tab pos="3482975" algn="l"/>
                  <a:tab pos="3932238" algn="l"/>
                  <a:tab pos="4381500" algn="l"/>
                  <a:tab pos="4830763" algn="l"/>
                  <a:tab pos="5280025" algn="l"/>
                  <a:tab pos="5729288" algn="l"/>
                  <a:tab pos="6178550" algn="l"/>
                  <a:tab pos="6627813" algn="l"/>
                  <a:tab pos="7077075" algn="l"/>
                  <a:tab pos="7526338" algn="l"/>
                  <a:tab pos="7975600" algn="l"/>
                  <a:tab pos="8424863" algn="l"/>
                  <a:tab pos="8874125" algn="l"/>
                  <a:tab pos="9323388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7587" name="Group 3"/>
          <p:cNvGrpSpPr>
            <a:grpSpLocks/>
          </p:cNvGrpSpPr>
          <p:nvPr/>
        </p:nvGrpSpPr>
        <p:grpSpPr bwMode="auto">
          <a:xfrm>
            <a:off x="2743200" y="1781175"/>
            <a:ext cx="1979613" cy="1443038"/>
            <a:chOff x="1728" y="1122"/>
            <a:chExt cx="1247" cy="909"/>
          </a:xfrm>
        </p:grpSpPr>
        <p:sp>
          <p:nvSpPr>
            <p:cNvPr id="67588" name="Text Box 4"/>
            <p:cNvSpPr txBox="1">
              <a:spLocks noChangeArrowheads="1"/>
            </p:cNvSpPr>
            <p:nvPr/>
          </p:nvSpPr>
          <p:spPr bwMode="auto">
            <a:xfrm>
              <a:off x="1728" y="1122"/>
              <a:ext cx="1248" cy="9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7589" name="Group 5"/>
          <p:cNvGrpSpPr>
            <a:grpSpLocks/>
          </p:cNvGrpSpPr>
          <p:nvPr/>
        </p:nvGrpSpPr>
        <p:grpSpPr bwMode="auto">
          <a:xfrm>
            <a:off x="5312544" y="4581128"/>
            <a:ext cx="3363912" cy="1443037"/>
            <a:chOff x="3265" y="2977"/>
            <a:chExt cx="2119" cy="909"/>
          </a:xfrm>
        </p:grpSpPr>
        <p:sp>
          <p:nvSpPr>
            <p:cNvPr id="67590" name="Freeform 6"/>
            <p:cNvSpPr>
              <a:spLocks noChangeArrowheads="1"/>
            </p:cNvSpPr>
            <p:nvPr/>
          </p:nvSpPr>
          <p:spPr bwMode="auto">
            <a:xfrm>
              <a:off x="3273" y="2985"/>
              <a:ext cx="2112" cy="9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14" y="0"/>
                </a:cxn>
                <a:cxn ang="0">
                  <a:pos x="9314" y="3977"/>
                </a:cxn>
                <a:cxn ang="0">
                  <a:pos x="0" y="3977"/>
                </a:cxn>
                <a:cxn ang="0">
                  <a:pos x="0" y="0"/>
                </a:cxn>
              </a:cxnLst>
              <a:rect l="0" t="0" r="r" b="b"/>
              <a:pathLst>
                <a:path w="9315" h="3978">
                  <a:moveTo>
                    <a:pt x="0" y="0"/>
                  </a:moveTo>
                  <a:lnTo>
                    <a:pt x="9314" y="0"/>
                  </a:lnTo>
                  <a:lnTo>
                    <a:pt x="9314" y="3977"/>
                  </a:lnTo>
                  <a:lnTo>
                    <a:pt x="0" y="3977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591" name="Freeform 7"/>
            <p:cNvSpPr>
              <a:spLocks noChangeArrowheads="1"/>
            </p:cNvSpPr>
            <p:nvPr/>
          </p:nvSpPr>
          <p:spPr bwMode="auto">
            <a:xfrm>
              <a:off x="3265" y="2977"/>
              <a:ext cx="2112" cy="9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14" y="0"/>
                </a:cxn>
                <a:cxn ang="0">
                  <a:pos x="9314" y="3977"/>
                </a:cxn>
                <a:cxn ang="0">
                  <a:pos x="0" y="3977"/>
                </a:cxn>
                <a:cxn ang="0">
                  <a:pos x="0" y="0"/>
                </a:cxn>
              </a:cxnLst>
              <a:rect l="0" t="0" r="r" b="b"/>
              <a:pathLst>
                <a:path w="9315" h="3978">
                  <a:moveTo>
                    <a:pt x="0" y="0"/>
                  </a:moveTo>
                  <a:lnTo>
                    <a:pt x="9314" y="0"/>
                  </a:lnTo>
                  <a:lnTo>
                    <a:pt x="9314" y="3977"/>
                  </a:lnTo>
                  <a:lnTo>
                    <a:pt x="0" y="3977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592" name="Text Box 8"/>
            <p:cNvSpPr txBox="1">
              <a:spLocks noChangeArrowheads="1"/>
            </p:cNvSpPr>
            <p:nvPr/>
          </p:nvSpPr>
          <p:spPr bwMode="auto">
            <a:xfrm>
              <a:off x="3265" y="2977"/>
              <a:ext cx="2112" cy="902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FFFFFF"/>
                  </a:solidFill>
                </a:rPr>
                <a:t>Skoro čtvrt milionu lidí se v Německu stává obětí farmaceutického obchodu s rakovinou – přestože </a:t>
              </a:r>
              <a:br>
                <a:rPr lang="cs-CZ" sz="1600" b="0">
                  <a:solidFill>
                    <a:srgbClr val="FFFFFF"/>
                  </a:solidFill>
                </a:rPr>
              </a:br>
              <a:r>
                <a:rPr lang="cs-CZ" sz="1600" b="0">
                  <a:solidFill>
                    <a:srgbClr val="FFFFFF"/>
                  </a:solidFill>
                </a:rPr>
                <a:t>se rakovině dá předejít!</a:t>
              </a:r>
            </a:p>
          </p:txBody>
        </p:sp>
      </p:grpSp>
      <p:grpSp>
        <p:nvGrpSpPr>
          <p:cNvPr id="67593" name="Group 9"/>
          <p:cNvGrpSpPr>
            <a:grpSpLocks/>
          </p:cNvGrpSpPr>
          <p:nvPr/>
        </p:nvGrpSpPr>
        <p:grpSpPr bwMode="auto">
          <a:xfrm>
            <a:off x="228600" y="363538"/>
            <a:ext cx="8685213" cy="946150"/>
            <a:chOff x="144" y="229"/>
            <a:chExt cx="5471" cy="596"/>
          </a:xfrm>
        </p:grpSpPr>
        <p:sp>
          <p:nvSpPr>
            <p:cNvPr id="67594" name="Text Box 10"/>
            <p:cNvSpPr txBox="1">
              <a:spLocks noChangeArrowheads="1"/>
            </p:cNvSpPr>
            <p:nvPr/>
          </p:nvSpPr>
          <p:spPr bwMode="auto">
            <a:xfrm>
              <a:off x="144" y="229"/>
              <a:ext cx="5472" cy="5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Negativní následky farmaceutického obchodu </a:t>
              </a:r>
              <a:br>
                <a:rPr lang="cs-CZ" sz="2800" b="0">
                  <a:solidFill>
                    <a:srgbClr val="CC0000"/>
                  </a:solidFill>
                </a:rPr>
              </a:br>
              <a:r>
                <a:rPr lang="cs-CZ" sz="2800" b="0">
                  <a:solidFill>
                    <a:srgbClr val="CC0000"/>
                  </a:solidFill>
                </a:rPr>
                <a:t>s rakovinou</a:t>
              </a:r>
            </a:p>
          </p:txBody>
        </p:sp>
      </p:grpSp>
      <p:pic>
        <p:nvPicPr>
          <p:cNvPr id="6759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363" y="1465263"/>
            <a:ext cx="4464050" cy="4835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09" name="Group 1"/>
          <p:cNvGrpSpPr>
            <a:grpSpLocks/>
          </p:cNvGrpSpPr>
          <p:nvPr/>
        </p:nvGrpSpPr>
        <p:grpSpPr bwMode="auto">
          <a:xfrm>
            <a:off x="831850" y="1906588"/>
            <a:ext cx="7694613" cy="1373187"/>
            <a:chOff x="524" y="1201"/>
            <a:chExt cx="4847" cy="865"/>
          </a:xfrm>
        </p:grpSpPr>
        <p:sp>
          <p:nvSpPr>
            <p:cNvPr id="68610" name="Text Box 2"/>
            <p:cNvSpPr txBox="1">
              <a:spLocks noChangeArrowheads="1"/>
            </p:cNvSpPr>
            <p:nvPr/>
          </p:nvSpPr>
          <p:spPr bwMode="auto">
            <a:xfrm>
              <a:off x="524" y="1201"/>
              <a:ext cx="4848" cy="8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339725" indent="-339725">
                <a:lnSpc>
                  <a:spcPct val="105000"/>
                </a:lnSpc>
                <a:spcBef>
                  <a:spcPts val="875"/>
                </a:spcBef>
                <a:buFont typeface="Arial" charset="0"/>
                <a:buChar char="•"/>
                <a:tabLst>
                  <a:tab pos="339725" algn="l"/>
                  <a:tab pos="787400" algn="l"/>
                  <a:tab pos="1236663" algn="l"/>
                  <a:tab pos="1685925" algn="l"/>
                  <a:tab pos="2135188" algn="l"/>
                  <a:tab pos="2584450" algn="l"/>
                  <a:tab pos="3033713" algn="l"/>
                  <a:tab pos="3482975" algn="l"/>
                  <a:tab pos="3932238" algn="l"/>
                  <a:tab pos="4381500" algn="l"/>
                  <a:tab pos="4830763" algn="l"/>
                  <a:tab pos="5280025" algn="l"/>
                  <a:tab pos="5729288" algn="l"/>
                  <a:tab pos="6178550" algn="l"/>
                  <a:tab pos="6627813" algn="l"/>
                  <a:tab pos="7077075" algn="l"/>
                  <a:tab pos="7526338" algn="l"/>
                  <a:tab pos="7975600" algn="l"/>
                  <a:tab pos="8424863" algn="l"/>
                  <a:tab pos="8874125" algn="l"/>
                  <a:tab pos="9323388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Za posledních 30 let se utratilo víc než 200 miliard Euro na farmaceutický výzkum rakoviny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z </a:t>
              </a:r>
              <a:r>
                <a:rPr lang="cs-CZ" sz="2000" b="0" dirty="0">
                  <a:solidFill>
                    <a:srgbClr val="000000"/>
                  </a:solidFill>
                </a:rPr>
                <a:t>peněz farmaceutických firem a daňových poplatníků  </a:t>
              </a:r>
              <a:r>
                <a:rPr lang="cs-CZ" sz="2000" b="0" dirty="0">
                  <a:solidFill>
                    <a:srgbClr val="000000"/>
                  </a:solidFill>
                  <a:latin typeface="Arial Black" pitchFamily="32" charset="0"/>
                </a:rPr>
                <a:t>–</a:t>
              </a:r>
              <a:r>
                <a:rPr lang="cs-CZ" sz="2000" b="0" dirty="0">
                  <a:solidFill>
                    <a:srgbClr val="000000"/>
                  </a:solidFill>
                </a:rPr>
                <a:t> </a:t>
              </a:r>
              <a:r>
                <a:rPr lang="cs-CZ" sz="2000" b="0" dirty="0">
                  <a:solidFill>
                    <a:srgbClr val="000000"/>
                  </a:solidFill>
                  <a:latin typeface="Arial Black" pitchFamily="32" charset="0"/>
                </a:rPr>
                <a:t>aniž se našla účinná terapie.</a:t>
              </a:r>
            </a:p>
          </p:txBody>
        </p:sp>
      </p:grpSp>
      <p:grpSp>
        <p:nvGrpSpPr>
          <p:cNvPr id="68611" name="Group 3"/>
          <p:cNvGrpSpPr>
            <a:grpSpLocks/>
          </p:cNvGrpSpPr>
          <p:nvPr/>
        </p:nvGrpSpPr>
        <p:grpSpPr bwMode="auto">
          <a:xfrm>
            <a:off x="467544" y="476672"/>
            <a:ext cx="8228013" cy="709612"/>
            <a:chOff x="288" y="127"/>
            <a:chExt cx="5183" cy="447"/>
          </a:xfrm>
        </p:grpSpPr>
        <p:sp>
          <p:nvSpPr>
            <p:cNvPr id="68612" name="Text Box 4"/>
            <p:cNvSpPr txBox="1">
              <a:spLocks noChangeArrowheads="1"/>
            </p:cNvSpPr>
            <p:nvPr/>
          </p:nvSpPr>
          <p:spPr bwMode="auto">
            <a:xfrm>
              <a:off x="288" y="127"/>
              <a:ext cx="5184" cy="4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50000"/>
                </a:lnSpc>
                <a:spcBef>
                  <a:spcPts val="1688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700" b="0" dirty="0">
                  <a:solidFill>
                    <a:srgbClr val="CC0000"/>
                  </a:solidFill>
                </a:rPr>
                <a:t>Odstrašující bilance farmaceutického výzkumu</a:t>
              </a:r>
            </a:p>
          </p:txBody>
        </p:sp>
      </p:grpSp>
      <p:grpSp>
        <p:nvGrpSpPr>
          <p:cNvPr id="68613" name="Group 5"/>
          <p:cNvGrpSpPr>
            <a:grpSpLocks/>
          </p:cNvGrpSpPr>
          <p:nvPr/>
        </p:nvGrpSpPr>
        <p:grpSpPr bwMode="auto">
          <a:xfrm>
            <a:off x="831850" y="3354388"/>
            <a:ext cx="7694613" cy="1052512"/>
            <a:chOff x="524" y="2113"/>
            <a:chExt cx="4847" cy="663"/>
          </a:xfrm>
        </p:grpSpPr>
        <p:sp>
          <p:nvSpPr>
            <p:cNvPr id="68614" name="Text Box 6"/>
            <p:cNvSpPr txBox="1">
              <a:spLocks noChangeArrowheads="1"/>
            </p:cNvSpPr>
            <p:nvPr/>
          </p:nvSpPr>
          <p:spPr bwMode="auto">
            <a:xfrm>
              <a:off x="524" y="2113"/>
              <a:ext cx="4848" cy="6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358775" indent="-358775">
                <a:lnSpc>
                  <a:spcPct val="105000"/>
                </a:lnSpc>
                <a:spcBef>
                  <a:spcPts val="875"/>
                </a:spcBef>
                <a:buFont typeface="Arial" charset="0"/>
                <a:buChar char="•"/>
                <a:tabLst>
                  <a:tab pos="358775" algn="l"/>
                  <a:tab pos="806450" algn="l"/>
                  <a:tab pos="1255713" algn="l"/>
                  <a:tab pos="1704975" algn="l"/>
                  <a:tab pos="2154238" algn="l"/>
                  <a:tab pos="2603500" algn="l"/>
                  <a:tab pos="3052763" algn="l"/>
                  <a:tab pos="3502025" algn="l"/>
                  <a:tab pos="3951288" algn="l"/>
                  <a:tab pos="4400550" algn="l"/>
                  <a:tab pos="4849813" algn="l"/>
                  <a:tab pos="5299075" algn="l"/>
                  <a:tab pos="5748338" algn="l"/>
                  <a:tab pos="6197600" algn="l"/>
                  <a:tab pos="6646863" algn="l"/>
                  <a:tab pos="7096125" algn="l"/>
                  <a:tab pos="7545388" algn="l"/>
                  <a:tab pos="7994650" algn="l"/>
                  <a:tab pos="8443913" algn="l"/>
                  <a:tab pos="8893175" algn="l"/>
                  <a:tab pos="9342438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Farmaceutický průmysl zaměstnává více než 55 000 výzkumníků, kteří už desetiletí hledají účinný přípravek proti rakovině </a:t>
              </a:r>
              <a:r>
                <a:rPr lang="cs-CZ" sz="2000" b="0">
                  <a:solidFill>
                    <a:srgbClr val="000000"/>
                  </a:solidFill>
                  <a:latin typeface="Arial Black" pitchFamily="32" charset="0"/>
                </a:rPr>
                <a:t>– aniž se našla účinná terapie.</a:t>
              </a:r>
            </a:p>
          </p:txBody>
        </p:sp>
      </p:grpSp>
      <p:grpSp>
        <p:nvGrpSpPr>
          <p:cNvPr id="68615" name="Group 7"/>
          <p:cNvGrpSpPr>
            <a:grpSpLocks/>
          </p:cNvGrpSpPr>
          <p:nvPr/>
        </p:nvGrpSpPr>
        <p:grpSpPr bwMode="auto">
          <a:xfrm>
            <a:off x="831850" y="1373188"/>
            <a:ext cx="2741613" cy="396875"/>
            <a:chOff x="524" y="865"/>
            <a:chExt cx="1727" cy="250"/>
          </a:xfrm>
        </p:grpSpPr>
        <p:sp>
          <p:nvSpPr>
            <p:cNvPr id="68616" name="Text Box 8"/>
            <p:cNvSpPr txBox="1">
              <a:spLocks noChangeArrowheads="1"/>
            </p:cNvSpPr>
            <p:nvPr/>
          </p:nvSpPr>
          <p:spPr bwMode="auto">
            <a:xfrm>
              <a:off x="524" y="865"/>
              <a:ext cx="1728" cy="2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Věděli jste, že:</a:t>
              </a:r>
            </a:p>
          </p:txBody>
        </p:sp>
      </p:grpSp>
      <p:grpSp>
        <p:nvGrpSpPr>
          <p:cNvPr id="68617" name="Group 9"/>
          <p:cNvGrpSpPr>
            <a:grpSpLocks/>
          </p:cNvGrpSpPr>
          <p:nvPr/>
        </p:nvGrpSpPr>
        <p:grpSpPr bwMode="auto">
          <a:xfrm>
            <a:off x="831850" y="4497388"/>
            <a:ext cx="7694613" cy="731837"/>
            <a:chOff x="524" y="2833"/>
            <a:chExt cx="4847" cy="461"/>
          </a:xfrm>
        </p:grpSpPr>
        <p:sp>
          <p:nvSpPr>
            <p:cNvPr id="68618" name="Text Box 10"/>
            <p:cNvSpPr txBox="1">
              <a:spLocks noChangeArrowheads="1"/>
            </p:cNvSpPr>
            <p:nvPr/>
          </p:nvSpPr>
          <p:spPr bwMode="auto">
            <a:xfrm>
              <a:off x="524" y="2833"/>
              <a:ext cx="4848" cy="4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358775" indent="-358775">
                <a:lnSpc>
                  <a:spcPct val="105000"/>
                </a:lnSpc>
                <a:spcBef>
                  <a:spcPts val="875"/>
                </a:spcBef>
                <a:buFont typeface="Arial" charset="0"/>
                <a:buChar char="•"/>
                <a:tabLst>
                  <a:tab pos="358775" algn="l"/>
                  <a:tab pos="806450" algn="l"/>
                  <a:tab pos="1255713" algn="l"/>
                  <a:tab pos="1704975" algn="l"/>
                  <a:tab pos="2154238" algn="l"/>
                  <a:tab pos="2603500" algn="l"/>
                  <a:tab pos="3052763" algn="l"/>
                  <a:tab pos="3502025" algn="l"/>
                  <a:tab pos="3951288" algn="l"/>
                  <a:tab pos="4400550" algn="l"/>
                  <a:tab pos="4849813" algn="l"/>
                  <a:tab pos="5299075" algn="l"/>
                  <a:tab pos="5748338" algn="l"/>
                  <a:tab pos="6197600" algn="l"/>
                  <a:tab pos="6646863" algn="l"/>
                  <a:tab pos="7096125" algn="l"/>
                  <a:tab pos="7545388" algn="l"/>
                  <a:tab pos="7994650" algn="l"/>
                  <a:tab pos="8443913" algn="l"/>
                  <a:tab pos="8893175" algn="l"/>
                  <a:tab pos="9342438" algn="l"/>
                </a:tabLst>
              </a:pPr>
              <a:r>
                <a:rPr lang="cs-CZ" sz="2000" b="0">
                  <a:solidFill>
                    <a:srgbClr val="000000"/>
                  </a:solidFill>
                </a:rPr>
                <a:t>Byly uděleny mnohé Nobelovy ceny </a:t>
              </a:r>
              <a:r>
                <a:rPr lang="cs-CZ" sz="2000" b="0">
                  <a:solidFill>
                    <a:srgbClr val="000000"/>
                  </a:solidFill>
                  <a:latin typeface="Arial Black" pitchFamily="32" charset="0"/>
                </a:rPr>
                <a:t>– aniž se našla účinná terapie.</a:t>
              </a:r>
            </a:p>
          </p:txBody>
        </p:sp>
      </p:grpSp>
      <p:grpSp>
        <p:nvGrpSpPr>
          <p:cNvPr id="68619" name="Group 11"/>
          <p:cNvGrpSpPr>
            <a:grpSpLocks/>
          </p:cNvGrpSpPr>
          <p:nvPr/>
        </p:nvGrpSpPr>
        <p:grpSpPr bwMode="auto">
          <a:xfrm>
            <a:off x="723900" y="5661025"/>
            <a:ext cx="7707313" cy="488950"/>
            <a:chOff x="456" y="3566"/>
            <a:chExt cx="4855" cy="308"/>
          </a:xfrm>
        </p:grpSpPr>
        <p:sp>
          <p:nvSpPr>
            <p:cNvPr id="68620" name="Freeform 12"/>
            <p:cNvSpPr>
              <a:spLocks noChangeArrowheads="1"/>
            </p:cNvSpPr>
            <p:nvPr/>
          </p:nvSpPr>
          <p:spPr bwMode="auto">
            <a:xfrm>
              <a:off x="464" y="3574"/>
              <a:ext cx="4848" cy="3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79" y="0"/>
                </a:cxn>
                <a:cxn ang="0">
                  <a:pos x="21379" y="1328"/>
                </a:cxn>
                <a:cxn ang="0">
                  <a:pos x="0" y="1328"/>
                </a:cxn>
                <a:cxn ang="0">
                  <a:pos x="0" y="0"/>
                </a:cxn>
              </a:cxnLst>
              <a:rect l="0" t="0" r="r" b="b"/>
              <a:pathLst>
                <a:path w="21380" h="1329">
                  <a:moveTo>
                    <a:pt x="0" y="0"/>
                  </a:moveTo>
                  <a:lnTo>
                    <a:pt x="21379" y="0"/>
                  </a:lnTo>
                  <a:lnTo>
                    <a:pt x="21379" y="1328"/>
                  </a:lnTo>
                  <a:lnTo>
                    <a:pt x="0" y="1328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1" name="Freeform 13"/>
            <p:cNvSpPr>
              <a:spLocks noChangeArrowheads="1"/>
            </p:cNvSpPr>
            <p:nvPr/>
          </p:nvSpPr>
          <p:spPr bwMode="auto">
            <a:xfrm>
              <a:off x="456" y="3566"/>
              <a:ext cx="4848" cy="3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79" y="0"/>
                </a:cxn>
                <a:cxn ang="0">
                  <a:pos x="21379" y="1328"/>
                </a:cxn>
                <a:cxn ang="0">
                  <a:pos x="0" y="1328"/>
                </a:cxn>
                <a:cxn ang="0">
                  <a:pos x="0" y="0"/>
                </a:cxn>
              </a:cxnLst>
              <a:rect l="0" t="0" r="r" b="b"/>
              <a:pathLst>
                <a:path w="21380" h="1329">
                  <a:moveTo>
                    <a:pt x="0" y="0"/>
                  </a:moveTo>
                  <a:lnTo>
                    <a:pt x="21379" y="0"/>
                  </a:lnTo>
                  <a:lnTo>
                    <a:pt x="21379" y="1328"/>
                  </a:lnTo>
                  <a:lnTo>
                    <a:pt x="0" y="1328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2" name="Text Box 14"/>
            <p:cNvSpPr txBox="1">
              <a:spLocks noChangeArrowheads="1"/>
            </p:cNvSpPr>
            <p:nvPr/>
          </p:nvSpPr>
          <p:spPr bwMode="auto">
            <a:xfrm>
              <a:off x="456" y="3566"/>
              <a:ext cx="4848" cy="3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228600" indent="-225425" algn="ctr">
                <a:lnSpc>
                  <a:spcPct val="105000"/>
                </a:lnSpc>
                <a:spcBef>
                  <a:spcPts val="788"/>
                </a:spcBef>
                <a:buClrTx/>
                <a:buFontTx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2400" b="0">
                  <a:solidFill>
                    <a:srgbClr val="FFFFFF"/>
                  </a:solidFill>
                </a:rPr>
                <a:t>Přesto se rakovinová onemocnění šíří stále víc !</a:t>
              </a:r>
              <a:r>
                <a:rPr lang="cs-CZ" sz="1800" b="0">
                  <a:solidFill>
                    <a:srgbClr val="FFFFFF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3" name="Group 1"/>
          <p:cNvGrpSpPr>
            <a:grpSpLocks/>
          </p:cNvGrpSpPr>
          <p:nvPr/>
        </p:nvGrpSpPr>
        <p:grpSpPr bwMode="auto">
          <a:xfrm>
            <a:off x="827088" y="1916113"/>
            <a:ext cx="7848601" cy="3771901"/>
            <a:chOff x="521" y="1207"/>
            <a:chExt cx="4944" cy="2376"/>
          </a:xfrm>
        </p:grpSpPr>
        <p:sp>
          <p:nvSpPr>
            <p:cNvPr id="69634" name="Text Box 2"/>
            <p:cNvSpPr txBox="1">
              <a:spLocks noChangeArrowheads="1"/>
            </p:cNvSpPr>
            <p:nvPr/>
          </p:nvSpPr>
          <p:spPr bwMode="auto">
            <a:xfrm>
              <a:off x="521" y="1207"/>
              <a:ext cx="4944" cy="237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30000"/>
                </a:lnSpc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CC0000"/>
                  </a:solidFill>
                </a:rPr>
                <a:t>Věděli jste, že poslední měsíce života pacienta trpícího rakovinou jsou druhým největším trhem farmaceutického průmyslu ?</a:t>
              </a:r>
            </a:p>
            <a:p>
              <a:pPr>
                <a:lnSpc>
                  <a:spcPct val="130000"/>
                </a:lnSpc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000" b="0" dirty="0">
                <a:solidFill>
                  <a:srgbClr val="CC0000"/>
                </a:solidFill>
              </a:endParaRPr>
            </a:p>
            <a:p>
              <a:pPr>
                <a:lnSpc>
                  <a:spcPct val="130000"/>
                </a:lnSpc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Tento trh posledních měsíců zahrnuje:</a:t>
              </a:r>
            </a:p>
            <a:p>
              <a:pPr>
                <a:lnSpc>
                  <a:spcPct val="130000"/>
                </a:lnSpc>
                <a:spcBef>
                  <a:spcPts val="12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miliardový trh analgetik, kortizonu a jiných farmaceutických </a:t>
              </a:r>
              <a:br>
                <a:rPr lang="cs-CZ" sz="2000" b="0" dirty="0">
                  <a:solidFill>
                    <a:srgbClr val="000000"/>
                  </a:solidFill>
                </a:rPr>
              </a:br>
              <a:r>
                <a:rPr lang="cs-CZ" sz="2000" b="0" dirty="0">
                  <a:solidFill>
                    <a:srgbClr val="000000"/>
                  </a:solidFill>
                </a:rPr>
                <a:t>chemosubstancí, které způsobují závažné vedlejší účinky</a:t>
              </a:r>
            </a:p>
          </p:txBody>
        </p:sp>
      </p:grpSp>
      <p:grpSp>
        <p:nvGrpSpPr>
          <p:cNvPr id="69635" name="Group 3"/>
          <p:cNvGrpSpPr>
            <a:grpSpLocks/>
          </p:cNvGrpSpPr>
          <p:nvPr/>
        </p:nvGrpSpPr>
        <p:grpSpPr bwMode="auto">
          <a:xfrm>
            <a:off x="7915275" y="5943600"/>
            <a:ext cx="782638" cy="392113"/>
            <a:chOff x="4986" y="3744"/>
            <a:chExt cx="493" cy="247"/>
          </a:xfrm>
        </p:grpSpPr>
        <p:sp>
          <p:nvSpPr>
            <p:cNvPr id="69636" name="Freeform 4"/>
            <p:cNvSpPr>
              <a:spLocks noChangeArrowheads="1"/>
            </p:cNvSpPr>
            <p:nvPr/>
          </p:nvSpPr>
          <p:spPr bwMode="auto">
            <a:xfrm>
              <a:off x="4994" y="3752"/>
              <a:ext cx="486" cy="240"/>
            </a:xfrm>
            <a:custGeom>
              <a:avLst/>
              <a:gdLst/>
              <a:ahLst/>
              <a:cxnLst>
                <a:cxn ang="0">
                  <a:pos x="0" y="265"/>
                </a:cxn>
                <a:cxn ang="0">
                  <a:pos x="1704" y="265"/>
                </a:cxn>
                <a:cxn ang="0">
                  <a:pos x="1704" y="0"/>
                </a:cxn>
                <a:cxn ang="0">
                  <a:pos x="2144" y="529"/>
                </a:cxn>
                <a:cxn ang="0">
                  <a:pos x="1704" y="1059"/>
                </a:cxn>
                <a:cxn ang="0">
                  <a:pos x="1704" y="793"/>
                </a:cxn>
                <a:cxn ang="0">
                  <a:pos x="0" y="793"/>
                </a:cxn>
                <a:cxn ang="0">
                  <a:pos x="0" y="265"/>
                </a:cxn>
              </a:cxnLst>
              <a:rect l="0" t="0" r="r" b="b"/>
              <a:pathLst>
                <a:path w="2145" h="1060">
                  <a:moveTo>
                    <a:pt x="0" y="265"/>
                  </a:moveTo>
                  <a:lnTo>
                    <a:pt x="1704" y="265"/>
                  </a:lnTo>
                  <a:lnTo>
                    <a:pt x="1704" y="0"/>
                  </a:lnTo>
                  <a:lnTo>
                    <a:pt x="2144" y="529"/>
                  </a:lnTo>
                  <a:lnTo>
                    <a:pt x="1704" y="1059"/>
                  </a:lnTo>
                  <a:lnTo>
                    <a:pt x="1704" y="793"/>
                  </a:lnTo>
                  <a:lnTo>
                    <a:pt x="0" y="793"/>
                  </a:lnTo>
                  <a:lnTo>
                    <a:pt x="0" y="265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37" name="Freeform 5"/>
            <p:cNvSpPr>
              <a:spLocks noChangeArrowheads="1"/>
            </p:cNvSpPr>
            <p:nvPr/>
          </p:nvSpPr>
          <p:spPr bwMode="auto">
            <a:xfrm>
              <a:off x="4986" y="3744"/>
              <a:ext cx="486" cy="240"/>
            </a:xfrm>
            <a:custGeom>
              <a:avLst/>
              <a:gdLst/>
              <a:ahLst/>
              <a:cxnLst>
                <a:cxn ang="0">
                  <a:pos x="0" y="265"/>
                </a:cxn>
                <a:cxn ang="0">
                  <a:pos x="1704" y="265"/>
                </a:cxn>
                <a:cxn ang="0">
                  <a:pos x="1704" y="0"/>
                </a:cxn>
                <a:cxn ang="0">
                  <a:pos x="2144" y="529"/>
                </a:cxn>
                <a:cxn ang="0">
                  <a:pos x="1704" y="1059"/>
                </a:cxn>
                <a:cxn ang="0">
                  <a:pos x="1704" y="793"/>
                </a:cxn>
                <a:cxn ang="0">
                  <a:pos x="0" y="793"/>
                </a:cxn>
                <a:cxn ang="0">
                  <a:pos x="0" y="265"/>
                </a:cxn>
              </a:cxnLst>
              <a:rect l="0" t="0" r="r" b="b"/>
              <a:pathLst>
                <a:path w="2145" h="1060">
                  <a:moveTo>
                    <a:pt x="0" y="265"/>
                  </a:moveTo>
                  <a:lnTo>
                    <a:pt x="1704" y="265"/>
                  </a:lnTo>
                  <a:lnTo>
                    <a:pt x="1704" y="0"/>
                  </a:lnTo>
                  <a:lnTo>
                    <a:pt x="2144" y="529"/>
                  </a:lnTo>
                  <a:lnTo>
                    <a:pt x="1704" y="1059"/>
                  </a:lnTo>
                  <a:lnTo>
                    <a:pt x="1704" y="793"/>
                  </a:lnTo>
                  <a:lnTo>
                    <a:pt x="0" y="793"/>
                  </a:lnTo>
                  <a:lnTo>
                    <a:pt x="0" y="265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9638" name="Group 6"/>
          <p:cNvGrpSpPr>
            <a:grpSpLocks/>
          </p:cNvGrpSpPr>
          <p:nvPr/>
        </p:nvGrpSpPr>
        <p:grpSpPr bwMode="auto">
          <a:xfrm>
            <a:off x="679450" y="681038"/>
            <a:ext cx="7770813" cy="519112"/>
            <a:chOff x="428" y="429"/>
            <a:chExt cx="4895" cy="327"/>
          </a:xfrm>
        </p:grpSpPr>
        <p:sp>
          <p:nvSpPr>
            <p:cNvPr id="69639" name="Text Box 7"/>
            <p:cNvSpPr txBox="1">
              <a:spLocks noChangeArrowheads="1"/>
            </p:cNvSpPr>
            <p:nvPr/>
          </p:nvSpPr>
          <p:spPr bwMode="auto">
            <a:xfrm>
              <a:off x="428" y="429"/>
              <a:ext cx="4896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Rakovina je miliardový trh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"/>
          <p:cNvGrpSpPr>
            <a:grpSpLocks/>
          </p:cNvGrpSpPr>
          <p:nvPr/>
        </p:nvGrpSpPr>
        <p:grpSpPr bwMode="auto">
          <a:xfrm>
            <a:off x="831850" y="985838"/>
            <a:ext cx="7161213" cy="4479925"/>
            <a:chOff x="524" y="621"/>
            <a:chExt cx="4511" cy="2822"/>
          </a:xfrm>
        </p:grpSpPr>
        <p:sp>
          <p:nvSpPr>
            <p:cNvPr id="70658" name="Text Box 2"/>
            <p:cNvSpPr txBox="1">
              <a:spLocks noChangeArrowheads="1"/>
            </p:cNvSpPr>
            <p:nvPr/>
          </p:nvSpPr>
          <p:spPr bwMode="auto">
            <a:xfrm>
              <a:off x="524" y="621"/>
              <a:ext cx="4512" cy="28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46800" rIns="90000" bIns="46800"/>
            <a:lstStyle/>
            <a:p>
              <a:pPr marL="342900" algn="ctr">
                <a:lnSpc>
                  <a:spcPct val="120000"/>
                </a:lnSpc>
                <a:buClrTx/>
                <a:buFontTx/>
                <a:buNone/>
                <a:tabLst>
                  <a:tab pos="342900" algn="l"/>
                  <a:tab pos="790575" algn="l"/>
                  <a:tab pos="1239838" algn="l"/>
                  <a:tab pos="1689100" algn="l"/>
                  <a:tab pos="2138363" algn="l"/>
                  <a:tab pos="2587625" algn="l"/>
                  <a:tab pos="3036888" algn="l"/>
                  <a:tab pos="3486150" algn="l"/>
                  <a:tab pos="3935413" algn="l"/>
                  <a:tab pos="4384675" algn="l"/>
                  <a:tab pos="4833938" algn="l"/>
                  <a:tab pos="5283200" algn="l"/>
                  <a:tab pos="5732463" algn="l"/>
                  <a:tab pos="6181725" algn="l"/>
                  <a:tab pos="6630988" algn="l"/>
                  <a:tab pos="7080250" algn="l"/>
                  <a:tab pos="7529513" algn="l"/>
                  <a:tab pos="7978775" algn="l"/>
                  <a:tab pos="8428038" algn="l"/>
                  <a:tab pos="8877300" algn="l"/>
                  <a:tab pos="9326563" algn="l"/>
                </a:tabLst>
              </a:pPr>
              <a:r>
                <a:rPr lang="de-LU" sz="4000" b="0">
                  <a:solidFill>
                    <a:srgbClr val="CC0000"/>
                  </a:solidFill>
                </a:rPr>
                <a:t>Farmaceutický průmysl neprojevuje zájem </a:t>
              </a:r>
            </a:p>
            <a:p>
              <a:pPr marL="342900" algn="ctr">
                <a:lnSpc>
                  <a:spcPct val="120000"/>
                </a:lnSpc>
                <a:buClrTx/>
                <a:buFontTx/>
                <a:buNone/>
                <a:tabLst>
                  <a:tab pos="342900" algn="l"/>
                  <a:tab pos="790575" algn="l"/>
                  <a:tab pos="1239838" algn="l"/>
                  <a:tab pos="1689100" algn="l"/>
                  <a:tab pos="2138363" algn="l"/>
                  <a:tab pos="2587625" algn="l"/>
                  <a:tab pos="3036888" algn="l"/>
                  <a:tab pos="3486150" algn="l"/>
                  <a:tab pos="3935413" algn="l"/>
                  <a:tab pos="4384675" algn="l"/>
                  <a:tab pos="4833938" algn="l"/>
                  <a:tab pos="5283200" algn="l"/>
                  <a:tab pos="5732463" algn="l"/>
                  <a:tab pos="6181725" algn="l"/>
                  <a:tab pos="6630988" algn="l"/>
                  <a:tab pos="7080250" algn="l"/>
                  <a:tab pos="7529513" algn="l"/>
                  <a:tab pos="7978775" algn="l"/>
                  <a:tab pos="8428038" algn="l"/>
                  <a:tab pos="8877300" algn="l"/>
                  <a:tab pos="9326563" algn="l"/>
                </a:tabLst>
              </a:pPr>
              <a:r>
                <a:rPr lang="de-LU" sz="4000" b="0">
                  <a:solidFill>
                    <a:srgbClr val="CC0000"/>
                  </a:solidFill>
                </a:rPr>
                <a:t>o vyléčení rakoviny. Udržování rakovinové epidemie mu přináší každoročně obrovské zisky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7175" y="1757363"/>
            <a:ext cx="2659063" cy="234950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4" cstate="print"/>
          <a:srcRect l="1772" t="1025" r="1953" b="3395"/>
          <a:stretch>
            <a:fillRect/>
          </a:stretch>
        </p:blipFill>
        <p:spPr bwMode="auto">
          <a:xfrm>
            <a:off x="3008313" y="3665538"/>
            <a:ext cx="2241550" cy="2236787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5" cstate="print"/>
          <a:srcRect l="1744" t="3036" r="1495" b="3297"/>
          <a:stretch>
            <a:fillRect/>
          </a:stretch>
        </p:blipFill>
        <p:spPr bwMode="auto">
          <a:xfrm>
            <a:off x="366713" y="3665538"/>
            <a:ext cx="2203450" cy="2236787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/>
        </p:spPr>
      </p:pic>
      <p:sp>
        <p:nvSpPr>
          <p:cNvPr id="71684" name="Line 4"/>
          <p:cNvSpPr>
            <a:spLocks noChangeShapeType="1"/>
          </p:cNvSpPr>
          <p:nvPr/>
        </p:nvSpPr>
        <p:spPr bwMode="auto">
          <a:xfrm flipH="1">
            <a:off x="1665288" y="2608263"/>
            <a:ext cx="1758950" cy="1892300"/>
          </a:xfrm>
          <a:prstGeom prst="line">
            <a:avLst/>
          </a:prstGeom>
          <a:noFill/>
          <a:ln w="152280">
            <a:solidFill>
              <a:srgbClr val="CC0000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grpSp>
        <p:nvGrpSpPr>
          <p:cNvPr id="71685" name="Group 5"/>
          <p:cNvGrpSpPr>
            <a:grpSpLocks/>
          </p:cNvGrpSpPr>
          <p:nvPr/>
        </p:nvGrpSpPr>
        <p:grpSpPr bwMode="auto">
          <a:xfrm>
            <a:off x="5435600" y="1412875"/>
            <a:ext cx="3706813" cy="4814888"/>
            <a:chOff x="3424" y="890"/>
            <a:chExt cx="2335" cy="3033"/>
          </a:xfrm>
        </p:grpSpPr>
        <p:sp>
          <p:nvSpPr>
            <p:cNvPr id="71686" name="AutoShape 6"/>
            <p:cNvSpPr>
              <a:spLocks noChangeArrowheads="1"/>
            </p:cNvSpPr>
            <p:nvPr/>
          </p:nvSpPr>
          <p:spPr bwMode="auto">
            <a:xfrm>
              <a:off x="3424" y="890"/>
              <a:ext cx="2336" cy="2965"/>
            </a:xfrm>
            <a:prstGeom prst="roundRect">
              <a:avLst>
                <a:gd name="adj" fmla="val 42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87" name="Text Box 7"/>
            <p:cNvSpPr txBox="1">
              <a:spLocks noChangeArrowheads="1"/>
            </p:cNvSpPr>
            <p:nvPr/>
          </p:nvSpPr>
          <p:spPr bwMode="auto">
            <a:xfrm>
              <a:off x="3424" y="890"/>
              <a:ext cx="2336" cy="303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Toto jsou </a:t>
              </a:r>
              <a:r>
                <a:rPr lang="cs-CZ" sz="1600" b="0" dirty="0">
                  <a:solidFill>
                    <a:srgbClr val="000000"/>
                  </a:solidFill>
                </a:rPr>
                <a:t>rentgenové snímky Wernera Pilnioka. V 70 letech u něj lékaři diagnostikovali nádor na plicích</a:t>
              </a:r>
              <a:br>
                <a:rPr lang="cs-CZ" sz="1600" b="0" dirty="0">
                  <a:solidFill>
                    <a:srgbClr val="000000"/>
                  </a:solidFill>
                </a:rPr>
              </a:br>
              <a:r>
                <a:rPr lang="cs-CZ" sz="1600" b="0" dirty="0">
                  <a:solidFill>
                    <a:srgbClr val="000000"/>
                  </a:solidFill>
                </a:rPr>
                <a:t>(viz. rentgenové snímky nahoře  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       </a:t>
              </a:r>
              <a:r>
                <a:rPr lang="cs-CZ" sz="1600" b="0" dirty="0">
                  <a:solidFill>
                    <a:srgbClr val="000000"/>
                  </a:solidFill>
                </a:rPr>
                <a:t>a vlevo dole). </a:t>
              </a:r>
            </a:p>
            <a:p>
              <a:pPr>
                <a:lnSpc>
                  <a:spcPct val="110000"/>
                </a:lnSpc>
                <a:spcBef>
                  <a:spcPts val="1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Pan Pilniok</a:t>
              </a:r>
              <a:r>
                <a:rPr lang="cs-CZ" sz="1600" b="0" dirty="0">
                  <a:solidFill>
                    <a:srgbClr val="000000"/>
                  </a:solidFill>
                </a:rPr>
                <a:t> se rozhodl absolvovat program přirozené obrany   mikrovýživovými látkami.</a:t>
              </a:r>
            </a:p>
            <a:p>
              <a:pPr>
                <a:lnSpc>
                  <a:spcPct val="110000"/>
                </a:lnSpc>
                <a:spcBef>
                  <a:spcPts val="1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Po 7 měsících</a:t>
              </a:r>
              <a:r>
                <a:rPr lang="cs-CZ" sz="1600" b="0" dirty="0">
                  <a:solidFill>
                    <a:srgbClr val="000000"/>
                  </a:solidFill>
                </a:rPr>
                <a:t> kúry se plicní nádor nedal prokázat (rentgenový snímek vpravo dole).</a:t>
              </a:r>
            </a:p>
            <a:p>
              <a:pPr>
                <a:lnSpc>
                  <a:spcPct val="110000"/>
                </a:lnSpc>
                <a:spcBef>
                  <a:spcPts val="1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Odtehdy již uplynulo více let a pan Pilniok se dodnes cítí zcela zdráv.</a:t>
              </a:r>
            </a:p>
            <a:p>
              <a:pPr>
                <a:lnSpc>
                  <a:spcPct val="110000"/>
                </a:lnSpc>
                <a:spcBef>
                  <a:spcPts val="1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71688" name="Group 8"/>
          <p:cNvGrpSpPr>
            <a:grpSpLocks/>
          </p:cNvGrpSpPr>
          <p:nvPr/>
        </p:nvGrpSpPr>
        <p:grpSpPr bwMode="auto">
          <a:xfrm>
            <a:off x="373063" y="5567363"/>
            <a:ext cx="2208212" cy="334962"/>
            <a:chOff x="235" y="3507"/>
            <a:chExt cx="1391" cy="211"/>
          </a:xfrm>
        </p:grpSpPr>
        <p:sp>
          <p:nvSpPr>
            <p:cNvPr id="71689" name="Text Box 9"/>
            <p:cNvSpPr txBox="1">
              <a:spLocks noChangeArrowheads="1"/>
            </p:cNvSpPr>
            <p:nvPr/>
          </p:nvSpPr>
          <p:spPr bwMode="auto">
            <a:xfrm>
              <a:off x="235" y="3507"/>
              <a:ext cx="1392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FFFFFF"/>
                  </a:solidFill>
                </a:rPr>
                <a:t>předtím</a:t>
              </a:r>
            </a:p>
          </p:txBody>
        </p:sp>
      </p:grpSp>
      <p:grpSp>
        <p:nvGrpSpPr>
          <p:cNvPr id="71690" name="Group 10"/>
          <p:cNvGrpSpPr>
            <a:grpSpLocks/>
          </p:cNvGrpSpPr>
          <p:nvPr/>
        </p:nvGrpSpPr>
        <p:grpSpPr bwMode="auto">
          <a:xfrm>
            <a:off x="373063" y="6024563"/>
            <a:ext cx="4875212" cy="334962"/>
            <a:chOff x="235" y="3795"/>
            <a:chExt cx="3071" cy="211"/>
          </a:xfrm>
        </p:grpSpPr>
        <p:sp>
          <p:nvSpPr>
            <p:cNvPr id="71691" name="Text Box 11"/>
            <p:cNvSpPr txBox="1">
              <a:spLocks noChangeArrowheads="1"/>
            </p:cNvSpPr>
            <p:nvPr/>
          </p:nvSpPr>
          <p:spPr bwMode="auto">
            <a:xfrm>
              <a:off x="235" y="3795"/>
              <a:ext cx="3072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 ..... to dokáže program cílené mikrovýživy</a:t>
              </a:r>
            </a:p>
          </p:txBody>
        </p:sp>
      </p:grpSp>
      <p:grpSp>
        <p:nvGrpSpPr>
          <p:cNvPr id="71692" name="Group 12"/>
          <p:cNvGrpSpPr>
            <a:grpSpLocks/>
          </p:cNvGrpSpPr>
          <p:nvPr/>
        </p:nvGrpSpPr>
        <p:grpSpPr bwMode="auto">
          <a:xfrm>
            <a:off x="3008313" y="5567363"/>
            <a:ext cx="2239962" cy="334962"/>
            <a:chOff x="1895" y="3507"/>
            <a:chExt cx="1411" cy="211"/>
          </a:xfrm>
        </p:grpSpPr>
        <p:sp>
          <p:nvSpPr>
            <p:cNvPr id="71693" name="Text Box 13"/>
            <p:cNvSpPr txBox="1">
              <a:spLocks noChangeArrowheads="1"/>
            </p:cNvSpPr>
            <p:nvPr/>
          </p:nvSpPr>
          <p:spPr bwMode="auto">
            <a:xfrm>
              <a:off x="1895" y="3507"/>
              <a:ext cx="1412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FFFFFF"/>
                  </a:solidFill>
                </a:rPr>
                <a:t>poté</a:t>
              </a:r>
            </a:p>
          </p:txBody>
        </p:sp>
      </p:grpSp>
      <p:grpSp>
        <p:nvGrpSpPr>
          <p:cNvPr id="71694" name="Group 14"/>
          <p:cNvGrpSpPr>
            <a:grpSpLocks/>
          </p:cNvGrpSpPr>
          <p:nvPr/>
        </p:nvGrpSpPr>
        <p:grpSpPr bwMode="auto">
          <a:xfrm>
            <a:off x="0" y="1825625"/>
            <a:ext cx="1370013" cy="1552575"/>
            <a:chOff x="0" y="1150"/>
            <a:chExt cx="863" cy="978"/>
          </a:xfrm>
        </p:grpSpPr>
        <p:sp>
          <p:nvSpPr>
            <p:cNvPr id="71695" name="Text Box 15"/>
            <p:cNvSpPr txBox="1">
              <a:spLocks noChangeArrowheads="1"/>
            </p:cNvSpPr>
            <p:nvPr/>
          </p:nvSpPr>
          <p:spPr bwMode="auto">
            <a:xfrm>
              <a:off x="0" y="1150"/>
              <a:ext cx="864" cy="97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b="0">
                <a:solidFill>
                  <a:srgbClr val="000000"/>
                </a:solidFill>
              </a:endParaRPr>
            </a:p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b="0">
                <a:solidFill>
                  <a:srgbClr val="000000"/>
                </a:solidFill>
              </a:endParaRPr>
            </a:p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b="0">
                <a:solidFill>
                  <a:srgbClr val="000000"/>
                </a:solidFill>
              </a:endParaRPr>
            </a:p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 celý snímek</a:t>
              </a:r>
            </a:p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b="0">
                <a:solidFill>
                  <a:srgbClr val="000000"/>
                </a:solidFill>
              </a:endParaRPr>
            </a:p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b="0">
                <a:solidFill>
                  <a:srgbClr val="000000"/>
                </a:solidFill>
              </a:endParaRPr>
            </a:p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Dole: zvětšenina</a:t>
              </a:r>
            </a:p>
          </p:txBody>
        </p:sp>
      </p:grpSp>
      <p:grpSp>
        <p:nvGrpSpPr>
          <p:cNvPr id="71696" name="Group 16"/>
          <p:cNvGrpSpPr>
            <a:grpSpLocks/>
          </p:cNvGrpSpPr>
          <p:nvPr/>
        </p:nvGrpSpPr>
        <p:grpSpPr bwMode="auto">
          <a:xfrm>
            <a:off x="685800" y="371475"/>
            <a:ext cx="7770813" cy="1593850"/>
            <a:chOff x="432" y="234"/>
            <a:chExt cx="4895" cy="1004"/>
          </a:xfrm>
        </p:grpSpPr>
        <p:sp>
          <p:nvSpPr>
            <p:cNvPr id="71697" name="Text Box 17"/>
            <p:cNvSpPr txBox="1">
              <a:spLocks noChangeArrowheads="1"/>
            </p:cNvSpPr>
            <p:nvPr/>
          </p:nvSpPr>
          <p:spPr bwMode="auto">
            <a:xfrm>
              <a:off x="432" y="234"/>
              <a:ext cx="4896" cy="10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 smtClean="0">
                  <a:solidFill>
                    <a:srgbClr val="CC0000"/>
                  </a:solidFill>
                </a:rPr>
                <a:t>Úspěchy Potravinové medicíny</a:t>
              </a:r>
              <a:r>
                <a:rPr lang="cs-CZ" sz="2800" b="0" i="1" baseline="33000" dirty="0" smtClean="0">
                  <a:solidFill>
                    <a:srgbClr val="CC0000"/>
                  </a:solidFill>
                </a:rPr>
                <a:t>SPCN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 při léčbě rakoviny plic 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(Institut buněčné medicíny)</a:t>
              </a:r>
            </a:p>
            <a:p>
              <a:pPr algn="ctr"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8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71698" name="Group 18"/>
          <p:cNvGrpSpPr>
            <a:grpSpLocks/>
          </p:cNvGrpSpPr>
          <p:nvPr/>
        </p:nvGrpSpPr>
        <p:grpSpPr bwMode="auto">
          <a:xfrm>
            <a:off x="468312" y="1341137"/>
            <a:ext cx="3348038" cy="359815"/>
            <a:chOff x="295" y="877"/>
            <a:chExt cx="2109" cy="307"/>
          </a:xfrm>
        </p:grpSpPr>
        <p:sp>
          <p:nvSpPr>
            <p:cNvPr id="71699" name="Text Box 19"/>
            <p:cNvSpPr txBox="1">
              <a:spLocks noChangeArrowheads="1"/>
            </p:cNvSpPr>
            <p:nvPr/>
          </p:nvSpPr>
          <p:spPr bwMode="auto">
            <a:xfrm>
              <a:off x="295" y="877"/>
              <a:ext cx="2109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Rentgenový snímek plic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1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484188" y="1636713"/>
            <a:ext cx="3251200" cy="204470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  <p:sp>
        <p:nvSpPr>
          <p:cNvPr id="72706" name="Line 2"/>
          <p:cNvSpPr>
            <a:spLocks noChangeShapeType="1"/>
          </p:cNvSpPr>
          <p:nvPr/>
        </p:nvSpPr>
        <p:spPr bwMode="auto">
          <a:xfrm flipH="1">
            <a:off x="1522413" y="1501775"/>
            <a:ext cx="212725" cy="990600"/>
          </a:xfrm>
          <a:prstGeom prst="line">
            <a:avLst/>
          </a:prstGeom>
          <a:noFill/>
          <a:ln w="152280">
            <a:solidFill>
              <a:srgbClr val="FFFFFF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000000"/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2788" y="3917950"/>
            <a:ext cx="2895600" cy="2249488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  <p:sp>
        <p:nvSpPr>
          <p:cNvPr id="72708" name="Line 4"/>
          <p:cNvSpPr>
            <a:spLocks noChangeShapeType="1"/>
          </p:cNvSpPr>
          <p:nvPr/>
        </p:nvSpPr>
        <p:spPr bwMode="auto">
          <a:xfrm flipH="1">
            <a:off x="2970213" y="3863975"/>
            <a:ext cx="461962" cy="1447800"/>
          </a:xfrm>
          <a:prstGeom prst="line">
            <a:avLst/>
          </a:prstGeom>
          <a:noFill/>
          <a:ln w="152280">
            <a:solidFill>
              <a:srgbClr val="FFFFFF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000000"/>
            </a:outerShdw>
          </a:effectLst>
        </p:spPr>
        <p:txBody>
          <a:bodyPr/>
          <a:lstStyle/>
          <a:p>
            <a:endParaRPr lang="en-US"/>
          </a:p>
        </p:txBody>
      </p:sp>
      <p:grpSp>
        <p:nvGrpSpPr>
          <p:cNvPr id="72709" name="Group 5"/>
          <p:cNvGrpSpPr>
            <a:grpSpLocks/>
          </p:cNvGrpSpPr>
          <p:nvPr/>
        </p:nvGrpSpPr>
        <p:grpSpPr bwMode="auto">
          <a:xfrm>
            <a:off x="411163" y="179388"/>
            <a:ext cx="8228012" cy="1258887"/>
            <a:chOff x="259" y="113"/>
            <a:chExt cx="5183" cy="793"/>
          </a:xfrm>
        </p:grpSpPr>
        <p:sp>
          <p:nvSpPr>
            <p:cNvPr id="72710" name="AutoShape 6"/>
            <p:cNvSpPr>
              <a:spLocks noChangeArrowheads="1"/>
            </p:cNvSpPr>
            <p:nvPr/>
          </p:nvSpPr>
          <p:spPr bwMode="auto">
            <a:xfrm>
              <a:off x="259" y="113"/>
              <a:ext cx="5184" cy="701"/>
            </a:xfrm>
            <a:prstGeom prst="roundRect">
              <a:avLst>
                <a:gd name="adj" fmla="val 139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1" name="Text Box 7"/>
            <p:cNvSpPr txBox="1">
              <a:spLocks noChangeArrowheads="1"/>
            </p:cNvSpPr>
            <p:nvPr/>
          </p:nvSpPr>
          <p:spPr bwMode="auto">
            <a:xfrm>
              <a:off x="259" y="113"/>
              <a:ext cx="5184" cy="7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Úspěchy Potravinové medicíny</a:t>
              </a:r>
              <a:r>
                <a:rPr lang="cs-CZ" sz="2800" b="0" i="1" baseline="33000" dirty="0">
                  <a:solidFill>
                    <a:srgbClr val="CC0000"/>
                  </a:solidFill>
                </a:rPr>
                <a:t>SPCN</a:t>
              </a:r>
              <a:r>
                <a:rPr lang="cs-CZ" sz="2800" b="0" dirty="0">
                  <a:solidFill>
                    <a:srgbClr val="CC0000"/>
                  </a:solidFill>
                </a:rPr>
                <a:t> při </a:t>
              </a:r>
              <a:br>
                <a:rPr lang="cs-CZ" sz="2800" b="0" dirty="0">
                  <a:solidFill>
                    <a:srgbClr val="CC0000"/>
                  </a:solidFill>
                </a:rPr>
              </a:br>
              <a:r>
                <a:rPr lang="cs-CZ" sz="2800" b="0" dirty="0">
                  <a:solidFill>
                    <a:srgbClr val="CC0000"/>
                  </a:solidFill>
                </a:rPr>
                <a:t>léčbě dalších druhů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rakoviny 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(Institut buněčné  medicíny)</a:t>
              </a:r>
              <a:endParaRPr lang="cs-CZ" sz="16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72712" name="Group 8"/>
          <p:cNvGrpSpPr>
            <a:grpSpLocks/>
          </p:cNvGrpSpPr>
          <p:nvPr/>
        </p:nvGrpSpPr>
        <p:grpSpPr bwMode="auto">
          <a:xfrm>
            <a:off x="5219700" y="1644650"/>
            <a:ext cx="3709988" cy="4473575"/>
            <a:chOff x="3288" y="1036"/>
            <a:chExt cx="2337" cy="2818"/>
          </a:xfrm>
        </p:grpSpPr>
        <p:sp>
          <p:nvSpPr>
            <p:cNvPr id="72713" name="AutoShape 9"/>
            <p:cNvSpPr>
              <a:spLocks noChangeArrowheads="1"/>
            </p:cNvSpPr>
            <p:nvPr/>
          </p:nvSpPr>
          <p:spPr bwMode="auto">
            <a:xfrm>
              <a:off x="3288" y="1036"/>
              <a:ext cx="2338" cy="2819"/>
            </a:xfrm>
            <a:prstGeom prst="roundRect">
              <a:avLst>
                <a:gd name="adj" fmla="val 42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4" name="Text Box 10"/>
            <p:cNvSpPr txBox="1">
              <a:spLocks noChangeArrowheads="1"/>
            </p:cNvSpPr>
            <p:nvPr/>
          </p:nvSpPr>
          <p:spPr bwMode="auto">
            <a:xfrm>
              <a:off x="3288" y="1036"/>
              <a:ext cx="2338" cy="263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Dva další zdokumentované příklady Institutu buněčné medicíny:</a:t>
              </a:r>
            </a:p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Obrázek nahoře: </a:t>
              </a:r>
              <a:r>
                <a:rPr lang="cs-CZ" sz="1600" b="0" dirty="0">
                  <a:solidFill>
                    <a:srgbClr val="000000"/>
                  </a:solidFill>
                </a:rPr>
                <a:t>Paní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Schmidtové      v  50ti </a:t>
              </a:r>
              <a:r>
                <a:rPr lang="cs-CZ" sz="1600" b="0" dirty="0">
                  <a:solidFill>
                    <a:srgbClr val="000000"/>
                  </a:solidFill>
                </a:rPr>
                <a:t>diagnostikovali mozkový nádor. Po 5-ti měsících užívání buněčných výživových látek nádor nebyl prokazatelný.</a:t>
              </a:r>
            </a:p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Obrázek dole: </a:t>
              </a:r>
              <a:r>
                <a:rPr lang="cs-CZ" sz="1600" b="0" dirty="0">
                  <a:solidFill>
                    <a:srgbClr val="000000"/>
                  </a:solidFill>
                </a:rPr>
                <a:t>Nádor kosti paní Moschikové (metastáze) po pěti měsících programu s buněčnými výživovými látkami u paní Moschikové nebyl prokazatelný.</a:t>
              </a:r>
            </a:p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2715" name="Group 11"/>
          <p:cNvGrpSpPr>
            <a:grpSpLocks/>
          </p:cNvGrpSpPr>
          <p:nvPr/>
        </p:nvGrpSpPr>
        <p:grpSpPr bwMode="auto">
          <a:xfrm>
            <a:off x="1038225" y="3406775"/>
            <a:ext cx="1446213" cy="274638"/>
            <a:chOff x="654" y="2146"/>
            <a:chExt cx="911" cy="173"/>
          </a:xfrm>
        </p:grpSpPr>
        <p:sp>
          <p:nvSpPr>
            <p:cNvPr id="72716" name="Text Box 12"/>
            <p:cNvSpPr txBox="1">
              <a:spLocks noChangeArrowheads="1"/>
            </p:cNvSpPr>
            <p:nvPr/>
          </p:nvSpPr>
          <p:spPr bwMode="auto">
            <a:xfrm>
              <a:off x="654" y="2146"/>
              <a:ext cx="912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FFFFF"/>
                  </a:solidFill>
                </a:rPr>
                <a:t>předtím</a:t>
              </a:r>
            </a:p>
          </p:txBody>
        </p:sp>
      </p:grpSp>
      <p:grpSp>
        <p:nvGrpSpPr>
          <p:cNvPr id="72717" name="Group 13"/>
          <p:cNvGrpSpPr>
            <a:grpSpLocks/>
          </p:cNvGrpSpPr>
          <p:nvPr/>
        </p:nvGrpSpPr>
        <p:grpSpPr bwMode="auto">
          <a:xfrm>
            <a:off x="2613025" y="3406775"/>
            <a:ext cx="1598613" cy="274638"/>
            <a:chOff x="1646" y="2146"/>
            <a:chExt cx="1007" cy="173"/>
          </a:xfrm>
        </p:grpSpPr>
        <p:sp>
          <p:nvSpPr>
            <p:cNvPr id="72718" name="Text Box 14"/>
            <p:cNvSpPr txBox="1">
              <a:spLocks noChangeArrowheads="1"/>
            </p:cNvSpPr>
            <p:nvPr/>
          </p:nvSpPr>
          <p:spPr bwMode="auto">
            <a:xfrm>
              <a:off x="1646" y="2146"/>
              <a:ext cx="100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FFFFF"/>
                  </a:solidFill>
                </a:rPr>
                <a:t>potom</a:t>
              </a:r>
            </a:p>
          </p:txBody>
        </p:sp>
      </p:grpSp>
      <p:grpSp>
        <p:nvGrpSpPr>
          <p:cNvPr id="72719" name="Group 15"/>
          <p:cNvGrpSpPr>
            <a:grpSpLocks/>
          </p:cNvGrpSpPr>
          <p:nvPr/>
        </p:nvGrpSpPr>
        <p:grpSpPr bwMode="auto">
          <a:xfrm>
            <a:off x="382588" y="5464175"/>
            <a:ext cx="1522412" cy="639763"/>
            <a:chOff x="241" y="3442"/>
            <a:chExt cx="959" cy="403"/>
          </a:xfrm>
        </p:grpSpPr>
        <p:sp>
          <p:nvSpPr>
            <p:cNvPr id="72720" name="Text Box 16"/>
            <p:cNvSpPr txBox="1">
              <a:spLocks noChangeArrowheads="1"/>
            </p:cNvSpPr>
            <p:nvPr/>
          </p:nvSpPr>
          <p:spPr bwMode="auto">
            <a:xfrm>
              <a:off x="241" y="3442"/>
              <a:ext cx="960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CT snímky rakoviny kosti paní Moschikové</a:t>
              </a:r>
            </a:p>
          </p:txBody>
        </p:sp>
      </p:grpSp>
      <p:grpSp>
        <p:nvGrpSpPr>
          <p:cNvPr id="72721" name="Group 17"/>
          <p:cNvGrpSpPr>
            <a:grpSpLocks/>
          </p:cNvGrpSpPr>
          <p:nvPr/>
        </p:nvGrpSpPr>
        <p:grpSpPr bwMode="auto">
          <a:xfrm>
            <a:off x="1982788" y="5892800"/>
            <a:ext cx="1370012" cy="274638"/>
            <a:chOff x="1249" y="3712"/>
            <a:chExt cx="863" cy="173"/>
          </a:xfrm>
        </p:grpSpPr>
        <p:sp>
          <p:nvSpPr>
            <p:cNvPr id="72722" name="Text Box 18"/>
            <p:cNvSpPr txBox="1">
              <a:spLocks noChangeArrowheads="1"/>
            </p:cNvSpPr>
            <p:nvPr/>
          </p:nvSpPr>
          <p:spPr bwMode="auto">
            <a:xfrm>
              <a:off x="1249" y="3712"/>
              <a:ext cx="864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FFFFF"/>
                  </a:solidFill>
                </a:rPr>
                <a:t>predtím</a:t>
              </a:r>
            </a:p>
          </p:txBody>
        </p:sp>
      </p:grpSp>
      <p:grpSp>
        <p:nvGrpSpPr>
          <p:cNvPr id="72723" name="Group 19"/>
          <p:cNvGrpSpPr>
            <a:grpSpLocks/>
          </p:cNvGrpSpPr>
          <p:nvPr/>
        </p:nvGrpSpPr>
        <p:grpSpPr bwMode="auto">
          <a:xfrm>
            <a:off x="3506788" y="5892800"/>
            <a:ext cx="1370012" cy="274638"/>
            <a:chOff x="2209" y="3712"/>
            <a:chExt cx="863" cy="173"/>
          </a:xfrm>
        </p:grpSpPr>
        <p:sp>
          <p:nvSpPr>
            <p:cNvPr id="72724" name="Text Box 20"/>
            <p:cNvSpPr txBox="1">
              <a:spLocks noChangeArrowheads="1"/>
            </p:cNvSpPr>
            <p:nvPr/>
          </p:nvSpPr>
          <p:spPr bwMode="auto">
            <a:xfrm>
              <a:off x="2209" y="3712"/>
              <a:ext cx="864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FFFFFF"/>
                  </a:solidFill>
                </a:rPr>
                <a:t> potom</a:t>
              </a:r>
            </a:p>
          </p:txBody>
        </p:sp>
      </p:grpSp>
      <p:grpSp>
        <p:nvGrpSpPr>
          <p:cNvPr id="72725" name="Group 21"/>
          <p:cNvGrpSpPr>
            <a:grpSpLocks/>
          </p:cNvGrpSpPr>
          <p:nvPr/>
        </p:nvGrpSpPr>
        <p:grpSpPr bwMode="auto">
          <a:xfrm>
            <a:off x="3811588" y="1882775"/>
            <a:ext cx="1217612" cy="822325"/>
            <a:chOff x="2401" y="1186"/>
            <a:chExt cx="767" cy="518"/>
          </a:xfrm>
        </p:grpSpPr>
        <p:sp>
          <p:nvSpPr>
            <p:cNvPr id="72726" name="Text Box 22"/>
            <p:cNvSpPr txBox="1">
              <a:spLocks noChangeArrowheads="1"/>
            </p:cNvSpPr>
            <p:nvPr/>
          </p:nvSpPr>
          <p:spPr bwMode="auto">
            <a:xfrm>
              <a:off x="2401" y="1186"/>
              <a:ext cx="768" cy="51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CT-snímky tumoru mozku paní Schmidtové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29" name="Group 1"/>
          <p:cNvGrpSpPr>
            <a:grpSpLocks/>
          </p:cNvGrpSpPr>
          <p:nvPr/>
        </p:nvGrpSpPr>
        <p:grpSpPr bwMode="auto">
          <a:xfrm>
            <a:off x="457200" y="1352550"/>
            <a:ext cx="2678113" cy="5040313"/>
            <a:chOff x="288" y="852"/>
            <a:chExt cx="1687" cy="3175"/>
          </a:xfrm>
        </p:grpSpPr>
        <p:sp>
          <p:nvSpPr>
            <p:cNvPr id="73730" name="AutoShape 2"/>
            <p:cNvSpPr>
              <a:spLocks noChangeArrowheads="1"/>
            </p:cNvSpPr>
            <p:nvPr/>
          </p:nvSpPr>
          <p:spPr bwMode="auto">
            <a:xfrm>
              <a:off x="296" y="860"/>
              <a:ext cx="1680" cy="3168"/>
            </a:xfrm>
            <a:prstGeom prst="roundRect">
              <a:avLst>
                <a:gd name="adj" fmla="val 56"/>
              </a:avLst>
            </a:prstGeom>
            <a:solidFill>
              <a:srgbClr val="B2B2B2"/>
            </a:solidFill>
            <a:ln w="9360">
              <a:solidFill>
                <a:srgbClr val="B2B2B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1" name="AutoShape 3"/>
            <p:cNvSpPr>
              <a:spLocks noChangeArrowheads="1"/>
            </p:cNvSpPr>
            <p:nvPr/>
          </p:nvSpPr>
          <p:spPr bwMode="auto">
            <a:xfrm>
              <a:off x="288" y="852"/>
              <a:ext cx="1680" cy="3168"/>
            </a:xfrm>
            <a:prstGeom prst="roundRect">
              <a:avLst>
                <a:gd name="adj" fmla="val 56"/>
              </a:avLst>
            </a:pr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3732" name="Group 4"/>
          <p:cNvGrpSpPr>
            <a:grpSpLocks/>
          </p:cNvGrpSpPr>
          <p:nvPr/>
        </p:nvGrpSpPr>
        <p:grpSpPr bwMode="auto">
          <a:xfrm>
            <a:off x="228600" y="285750"/>
            <a:ext cx="8685213" cy="1152525"/>
            <a:chOff x="144" y="180"/>
            <a:chExt cx="5471" cy="726"/>
          </a:xfrm>
        </p:grpSpPr>
        <p:sp>
          <p:nvSpPr>
            <p:cNvPr id="73733" name="AutoShape 5"/>
            <p:cNvSpPr>
              <a:spLocks noChangeArrowheads="1"/>
            </p:cNvSpPr>
            <p:nvPr/>
          </p:nvSpPr>
          <p:spPr bwMode="auto">
            <a:xfrm>
              <a:off x="144" y="180"/>
              <a:ext cx="5472" cy="727"/>
            </a:xfrm>
            <a:prstGeom prst="roundRect">
              <a:avLst>
                <a:gd name="adj" fmla="val 134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4" name="Text Box 6"/>
            <p:cNvSpPr txBox="1">
              <a:spLocks noChangeArrowheads="1"/>
            </p:cNvSpPr>
            <p:nvPr/>
          </p:nvSpPr>
          <p:spPr bwMode="auto">
            <a:xfrm>
              <a:off x="144" y="180"/>
              <a:ext cx="5472" cy="4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Rakovina už není přímým odsouzením ke smrti !</a:t>
              </a:r>
            </a:p>
          </p:txBody>
        </p:sp>
      </p:grpSp>
      <p:grpSp>
        <p:nvGrpSpPr>
          <p:cNvPr id="73735" name="Group 7"/>
          <p:cNvGrpSpPr>
            <a:grpSpLocks/>
          </p:cNvGrpSpPr>
          <p:nvPr/>
        </p:nvGrpSpPr>
        <p:grpSpPr bwMode="auto">
          <a:xfrm>
            <a:off x="6353175" y="2700338"/>
            <a:ext cx="2436813" cy="3300412"/>
            <a:chOff x="4002" y="1701"/>
            <a:chExt cx="1535" cy="2079"/>
          </a:xfrm>
        </p:grpSpPr>
        <p:sp>
          <p:nvSpPr>
            <p:cNvPr id="73736" name="AutoShape 8"/>
            <p:cNvSpPr>
              <a:spLocks noChangeArrowheads="1"/>
            </p:cNvSpPr>
            <p:nvPr/>
          </p:nvSpPr>
          <p:spPr bwMode="auto">
            <a:xfrm>
              <a:off x="4002" y="1701"/>
              <a:ext cx="1536" cy="2080"/>
            </a:xfrm>
            <a:prstGeom prst="roundRect">
              <a:avLst>
                <a:gd name="adj" fmla="val 65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3737" name="Group 9"/>
          <p:cNvGrpSpPr>
            <a:grpSpLocks/>
          </p:cNvGrpSpPr>
          <p:nvPr/>
        </p:nvGrpSpPr>
        <p:grpSpPr bwMode="auto">
          <a:xfrm>
            <a:off x="6381750" y="3200400"/>
            <a:ext cx="2436813" cy="922338"/>
            <a:chOff x="4020" y="2016"/>
            <a:chExt cx="1535" cy="581"/>
          </a:xfrm>
        </p:grpSpPr>
        <p:sp>
          <p:nvSpPr>
            <p:cNvPr id="73738" name="Text Box 10"/>
            <p:cNvSpPr txBox="1">
              <a:spLocks noChangeArrowheads="1"/>
            </p:cNvSpPr>
            <p:nvPr/>
          </p:nvSpPr>
          <p:spPr bwMode="auto">
            <a:xfrm>
              <a:off x="4020" y="2016"/>
              <a:ext cx="1536" cy="5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30000"/>
                </a:lnSpc>
                <a:spcBef>
                  <a:spcPts val="3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Nelze garantovat 100 % vyléčení, hlavně </a:t>
              </a:r>
              <a:br>
                <a:rPr lang="cs-CZ" sz="1400" b="0">
                  <a:solidFill>
                    <a:srgbClr val="000000"/>
                  </a:solidFill>
                </a:rPr>
              </a:br>
              <a:r>
                <a:rPr lang="cs-CZ" sz="1400" b="0">
                  <a:solidFill>
                    <a:srgbClr val="000000"/>
                  </a:solidFill>
                </a:rPr>
                <a:t>pokud :</a:t>
              </a:r>
            </a:p>
          </p:txBody>
        </p:sp>
      </p:grpSp>
      <p:grpSp>
        <p:nvGrpSpPr>
          <p:cNvPr id="73739" name="Group 11"/>
          <p:cNvGrpSpPr>
            <a:grpSpLocks/>
          </p:cNvGrpSpPr>
          <p:nvPr/>
        </p:nvGrpSpPr>
        <p:grpSpPr bwMode="auto">
          <a:xfrm>
            <a:off x="6381750" y="4025900"/>
            <a:ext cx="2436813" cy="1868488"/>
            <a:chOff x="4020" y="2536"/>
            <a:chExt cx="1535" cy="1177"/>
          </a:xfrm>
        </p:grpSpPr>
        <p:sp>
          <p:nvSpPr>
            <p:cNvPr id="73740" name="Text Box 12"/>
            <p:cNvSpPr txBox="1">
              <a:spLocks noChangeArrowheads="1"/>
            </p:cNvSpPr>
            <p:nvPr/>
          </p:nvSpPr>
          <p:spPr bwMode="auto">
            <a:xfrm>
              <a:off x="4020" y="2536"/>
              <a:ext cx="1536" cy="11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74625" indent="-174625">
                <a:lnSpc>
                  <a:spcPct val="130000"/>
                </a:lnSpc>
                <a:spcBef>
                  <a:spcPts val="350"/>
                </a:spcBef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nemoc dosáhla pokročilého, nevratného stádia</a:t>
              </a:r>
            </a:p>
            <a:p>
              <a:pPr marL="174625" indent="-174625">
                <a:lnSpc>
                  <a:spcPct val="130000"/>
                </a:lnSpc>
                <a:spcBef>
                  <a:spcPts val="350"/>
                </a:spcBef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imunitní systém je poškozen chemoterapií</a:t>
              </a:r>
            </a:p>
            <a:p>
              <a:pPr marL="174625" indent="-174625">
                <a:lnSpc>
                  <a:spcPct val="130000"/>
                </a:lnSpc>
                <a:spcBef>
                  <a:spcPts val="350"/>
                </a:spcBef>
                <a:buFont typeface="Arial" charset="0"/>
                <a:buNone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endParaRPr lang="cs-CZ" sz="1400" b="0">
                <a:solidFill>
                  <a:srgbClr val="000000"/>
                </a:solidFill>
              </a:endParaRPr>
            </a:p>
          </p:txBody>
        </p:sp>
      </p:grpSp>
      <p:pic>
        <p:nvPicPr>
          <p:cNvPr id="73741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504950"/>
            <a:ext cx="1585913" cy="2284413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>
            <a:outerShdw dist="17819" dir="2700000" algn="ctr" rotWithShape="0">
              <a:srgbClr val="B2B2B2"/>
            </a:outerShdw>
          </a:effectLst>
        </p:spPr>
      </p:pic>
      <p:grpSp>
        <p:nvGrpSpPr>
          <p:cNvPr id="73742" name="Group 14"/>
          <p:cNvGrpSpPr>
            <a:grpSpLocks/>
          </p:cNvGrpSpPr>
          <p:nvPr/>
        </p:nvGrpSpPr>
        <p:grpSpPr bwMode="auto">
          <a:xfrm>
            <a:off x="3579813" y="985838"/>
            <a:ext cx="5127625" cy="2252662"/>
            <a:chOff x="2255" y="621"/>
            <a:chExt cx="3230" cy="1419"/>
          </a:xfrm>
        </p:grpSpPr>
        <p:sp>
          <p:nvSpPr>
            <p:cNvPr id="73743" name="Text Box 15"/>
            <p:cNvSpPr txBox="1">
              <a:spLocks noChangeArrowheads="1"/>
            </p:cNvSpPr>
            <p:nvPr/>
          </p:nvSpPr>
          <p:spPr bwMode="auto">
            <a:xfrm>
              <a:off x="2255" y="621"/>
              <a:ext cx="3231" cy="142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20000"/>
                </a:lnSpc>
                <a:spcBef>
                  <a:spcPts val="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Výsledky výzkumů Institutu buněčné medicíny jednoznačně dokazují, že se růst všech druhů rakovinných buněk dá pomocí buněčných mikrovýživových látek úplně zastavit.</a:t>
              </a:r>
            </a:p>
            <a:p>
              <a:pPr>
                <a:lnSpc>
                  <a:spcPct val="120000"/>
                </a:lnSpc>
                <a:spcBef>
                  <a:spcPts val="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Mezi jinými :</a:t>
              </a:r>
            </a:p>
          </p:txBody>
        </p:sp>
      </p:grpSp>
      <p:grpSp>
        <p:nvGrpSpPr>
          <p:cNvPr id="73744" name="Group 16"/>
          <p:cNvGrpSpPr>
            <a:grpSpLocks/>
          </p:cNvGrpSpPr>
          <p:nvPr/>
        </p:nvGrpSpPr>
        <p:grpSpPr bwMode="auto">
          <a:xfrm>
            <a:off x="3579813" y="2592388"/>
            <a:ext cx="2898775" cy="3884612"/>
            <a:chOff x="2255" y="1633"/>
            <a:chExt cx="1826" cy="2447"/>
          </a:xfrm>
        </p:grpSpPr>
        <p:sp>
          <p:nvSpPr>
            <p:cNvPr id="73745" name="Text Box 17"/>
            <p:cNvSpPr txBox="1">
              <a:spLocks noChangeArrowheads="1"/>
            </p:cNvSpPr>
            <p:nvPr/>
          </p:nvSpPr>
          <p:spPr bwMode="auto">
            <a:xfrm>
              <a:off x="2255" y="1633"/>
              <a:ext cx="1827" cy="24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79388" indent="-179388">
                <a:lnSpc>
                  <a:spcPct val="130000"/>
                </a:lnSpc>
                <a:buFont typeface="Arial" charset="0"/>
                <a:buChar char="•"/>
                <a:tabLst>
                  <a:tab pos="179388" algn="l"/>
                  <a:tab pos="627063" algn="l"/>
                  <a:tab pos="1076325" algn="l"/>
                  <a:tab pos="1525588" algn="l"/>
                  <a:tab pos="1974850" algn="l"/>
                  <a:tab pos="2424113" algn="l"/>
                  <a:tab pos="2873375" algn="l"/>
                  <a:tab pos="3322638" algn="l"/>
                  <a:tab pos="3771900" algn="l"/>
                  <a:tab pos="4221163" algn="l"/>
                  <a:tab pos="4670425" algn="l"/>
                  <a:tab pos="5119688" algn="l"/>
                  <a:tab pos="5568950" algn="l"/>
                  <a:tab pos="6018213" algn="l"/>
                  <a:tab pos="6467475" algn="l"/>
                  <a:tab pos="6916738" algn="l"/>
                  <a:tab pos="7366000" algn="l"/>
                  <a:tab pos="7815263" algn="l"/>
                  <a:tab pos="8264525" algn="l"/>
                  <a:tab pos="8713788" algn="l"/>
                  <a:tab pos="9163050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rakovina plic</a:t>
              </a:r>
            </a:p>
            <a:p>
              <a:pPr marL="179388" indent="-179388">
                <a:lnSpc>
                  <a:spcPct val="130000"/>
                </a:lnSpc>
                <a:buFont typeface="Arial" charset="0"/>
                <a:buChar char="•"/>
                <a:tabLst>
                  <a:tab pos="179388" algn="l"/>
                  <a:tab pos="627063" algn="l"/>
                  <a:tab pos="1076325" algn="l"/>
                  <a:tab pos="1525588" algn="l"/>
                  <a:tab pos="1974850" algn="l"/>
                  <a:tab pos="2424113" algn="l"/>
                  <a:tab pos="2873375" algn="l"/>
                  <a:tab pos="3322638" algn="l"/>
                  <a:tab pos="3771900" algn="l"/>
                  <a:tab pos="4221163" algn="l"/>
                  <a:tab pos="4670425" algn="l"/>
                  <a:tab pos="5119688" algn="l"/>
                  <a:tab pos="5568950" algn="l"/>
                  <a:tab pos="6018213" algn="l"/>
                  <a:tab pos="6467475" algn="l"/>
                  <a:tab pos="6916738" algn="l"/>
                  <a:tab pos="7366000" algn="l"/>
                  <a:tab pos="7815263" algn="l"/>
                  <a:tab pos="8264525" algn="l"/>
                  <a:tab pos="8713788" algn="l"/>
                  <a:tab pos="9163050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rakovina prsu</a:t>
              </a:r>
            </a:p>
            <a:p>
              <a:pPr marL="179388" indent="-179388">
                <a:lnSpc>
                  <a:spcPct val="130000"/>
                </a:lnSpc>
                <a:buFont typeface="Arial" charset="0"/>
                <a:buChar char="•"/>
                <a:tabLst>
                  <a:tab pos="179388" algn="l"/>
                  <a:tab pos="627063" algn="l"/>
                  <a:tab pos="1076325" algn="l"/>
                  <a:tab pos="1525588" algn="l"/>
                  <a:tab pos="1974850" algn="l"/>
                  <a:tab pos="2424113" algn="l"/>
                  <a:tab pos="2873375" algn="l"/>
                  <a:tab pos="3322638" algn="l"/>
                  <a:tab pos="3771900" algn="l"/>
                  <a:tab pos="4221163" algn="l"/>
                  <a:tab pos="4670425" algn="l"/>
                  <a:tab pos="5119688" algn="l"/>
                  <a:tab pos="5568950" algn="l"/>
                  <a:tab pos="6018213" algn="l"/>
                  <a:tab pos="6467475" algn="l"/>
                  <a:tab pos="6916738" algn="l"/>
                  <a:tab pos="7366000" algn="l"/>
                  <a:tab pos="7815263" algn="l"/>
                  <a:tab pos="8264525" algn="l"/>
                  <a:tab pos="8713788" algn="l"/>
                  <a:tab pos="9163050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rakovina prostaty</a:t>
              </a:r>
            </a:p>
            <a:p>
              <a:pPr marL="179388" indent="-179388">
                <a:lnSpc>
                  <a:spcPct val="130000"/>
                </a:lnSpc>
                <a:buFont typeface="Arial" charset="0"/>
                <a:buChar char="•"/>
                <a:tabLst>
                  <a:tab pos="179388" algn="l"/>
                  <a:tab pos="627063" algn="l"/>
                  <a:tab pos="1076325" algn="l"/>
                  <a:tab pos="1525588" algn="l"/>
                  <a:tab pos="1974850" algn="l"/>
                  <a:tab pos="2424113" algn="l"/>
                  <a:tab pos="2873375" algn="l"/>
                  <a:tab pos="3322638" algn="l"/>
                  <a:tab pos="3771900" algn="l"/>
                  <a:tab pos="4221163" algn="l"/>
                  <a:tab pos="4670425" algn="l"/>
                  <a:tab pos="5119688" algn="l"/>
                  <a:tab pos="5568950" algn="l"/>
                  <a:tab pos="6018213" algn="l"/>
                  <a:tab pos="6467475" algn="l"/>
                  <a:tab pos="6916738" algn="l"/>
                  <a:tab pos="7366000" algn="l"/>
                  <a:tab pos="7815263" algn="l"/>
                  <a:tab pos="8264525" algn="l"/>
                  <a:tab pos="8713788" algn="l"/>
                  <a:tab pos="9163050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rakovina střeva</a:t>
              </a:r>
            </a:p>
            <a:p>
              <a:pPr marL="179388" indent="-179388">
                <a:lnSpc>
                  <a:spcPct val="130000"/>
                </a:lnSpc>
                <a:buFont typeface="Arial" charset="0"/>
                <a:buChar char="•"/>
                <a:tabLst>
                  <a:tab pos="179388" algn="l"/>
                  <a:tab pos="627063" algn="l"/>
                  <a:tab pos="1076325" algn="l"/>
                  <a:tab pos="1525588" algn="l"/>
                  <a:tab pos="1974850" algn="l"/>
                  <a:tab pos="2424113" algn="l"/>
                  <a:tab pos="2873375" algn="l"/>
                  <a:tab pos="3322638" algn="l"/>
                  <a:tab pos="3771900" algn="l"/>
                  <a:tab pos="4221163" algn="l"/>
                  <a:tab pos="4670425" algn="l"/>
                  <a:tab pos="5119688" algn="l"/>
                  <a:tab pos="5568950" algn="l"/>
                  <a:tab pos="6018213" algn="l"/>
                  <a:tab pos="6467475" algn="l"/>
                  <a:tab pos="6916738" algn="l"/>
                  <a:tab pos="7366000" algn="l"/>
                  <a:tab pos="7815263" algn="l"/>
                  <a:tab pos="8264525" algn="l"/>
                  <a:tab pos="8713788" algn="l"/>
                  <a:tab pos="9163050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rakovina jater</a:t>
              </a:r>
            </a:p>
            <a:p>
              <a:pPr marL="179388" indent="-179388">
                <a:lnSpc>
                  <a:spcPct val="130000"/>
                </a:lnSpc>
                <a:buFont typeface="Arial" charset="0"/>
                <a:buChar char="•"/>
                <a:tabLst>
                  <a:tab pos="179388" algn="l"/>
                  <a:tab pos="627063" algn="l"/>
                  <a:tab pos="1076325" algn="l"/>
                  <a:tab pos="1525588" algn="l"/>
                  <a:tab pos="1974850" algn="l"/>
                  <a:tab pos="2424113" algn="l"/>
                  <a:tab pos="2873375" algn="l"/>
                  <a:tab pos="3322638" algn="l"/>
                  <a:tab pos="3771900" algn="l"/>
                  <a:tab pos="4221163" algn="l"/>
                  <a:tab pos="4670425" algn="l"/>
                  <a:tab pos="5119688" algn="l"/>
                  <a:tab pos="5568950" algn="l"/>
                  <a:tab pos="6018213" algn="l"/>
                  <a:tab pos="6467475" algn="l"/>
                  <a:tab pos="6916738" algn="l"/>
                  <a:tab pos="7366000" algn="l"/>
                  <a:tab pos="7815263" algn="l"/>
                  <a:tab pos="8264525" algn="l"/>
                  <a:tab pos="8713788" algn="l"/>
                  <a:tab pos="9163050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rakovina kůže</a:t>
              </a:r>
            </a:p>
            <a:p>
              <a:pPr marL="179388" indent="-179388">
                <a:lnSpc>
                  <a:spcPct val="130000"/>
                </a:lnSpc>
                <a:buFont typeface="Arial" charset="0"/>
                <a:buChar char="•"/>
                <a:tabLst>
                  <a:tab pos="179388" algn="l"/>
                  <a:tab pos="627063" algn="l"/>
                  <a:tab pos="1076325" algn="l"/>
                  <a:tab pos="1525588" algn="l"/>
                  <a:tab pos="1974850" algn="l"/>
                  <a:tab pos="2424113" algn="l"/>
                  <a:tab pos="2873375" algn="l"/>
                  <a:tab pos="3322638" algn="l"/>
                  <a:tab pos="3771900" algn="l"/>
                  <a:tab pos="4221163" algn="l"/>
                  <a:tab pos="4670425" algn="l"/>
                  <a:tab pos="5119688" algn="l"/>
                  <a:tab pos="5568950" algn="l"/>
                  <a:tab pos="6018213" algn="l"/>
                  <a:tab pos="6467475" algn="l"/>
                  <a:tab pos="6916738" algn="l"/>
                  <a:tab pos="7366000" algn="l"/>
                  <a:tab pos="7815263" algn="l"/>
                  <a:tab pos="8264525" algn="l"/>
                  <a:tab pos="8713788" algn="l"/>
                  <a:tab pos="9163050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rakovina pankreasu</a:t>
              </a:r>
            </a:p>
            <a:p>
              <a:pPr marL="179388" indent="-179388">
                <a:lnSpc>
                  <a:spcPct val="130000"/>
                </a:lnSpc>
                <a:buFont typeface="Arial" charset="0"/>
                <a:buChar char="•"/>
                <a:tabLst>
                  <a:tab pos="179388" algn="l"/>
                  <a:tab pos="627063" algn="l"/>
                  <a:tab pos="1076325" algn="l"/>
                  <a:tab pos="1525588" algn="l"/>
                  <a:tab pos="1974850" algn="l"/>
                  <a:tab pos="2424113" algn="l"/>
                  <a:tab pos="2873375" algn="l"/>
                  <a:tab pos="3322638" algn="l"/>
                  <a:tab pos="3771900" algn="l"/>
                  <a:tab pos="4221163" algn="l"/>
                  <a:tab pos="4670425" algn="l"/>
                  <a:tab pos="5119688" algn="l"/>
                  <a:tab pos="5568950" algn="l"/>
                  <a:tab pos="6018213" algn="l"/>
                  <a:tab pos="6467475" algn="l"/>
                  <a:tab pos="6916738" algn="l"/>
                  <a:tab pos="7366000" algn="l"/>
                  <a:tab pos="7815263" algn="l"/>
                  <a:tab pos="8264525" algn="l"/>
                  <a:tab pos="8713788" algn="l"/>
                  <a:tab pos="9163050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rakovina kostí</a:t>
              </a:r>
            </a:p>
            <a:p>
              <a:pPr marL="179388" indent="-179388">
                <a:lnSpc>
                  <a:spcPct val="130000"/>
                </a:lnSpc>
                <a:buFont typeface="Arial" charset="0"/>
                <a:buChar char="•"/>
                <a:tabLst>
                  <a:tab pos="179388" algn="l"/>
                  <a:tab pos="627063" algn="l"/>
                  <a:tab pos="1076325" algn="l"/>
                  <a:tab pos="1525588" algn="l"/>
                  <a:tab pos="1974850" algn="l"/>
                  <a:tab pos="2424113" algn="l"/>
                  <a:tab pos="2873375" algn="l"/>
                  <a:tab pos="3322638" algn="l"/>
                  <a:tab pos="3771900" algn="l"/>
                  <a:tab pos="4221163" algn="l"/>
                  <a:tab pos="4670425" algn="l"/>
                  <a:tab pos="5119688" algn="l"/>
                  <a:tab pos="5568950" algn="l"/>
                  <a:tab pos="6018213" algn="l"/>
                  <a:tab pos="6467475" algn="l"/>
                  <a:tab pos="6916738" algn="l"/>
                  <a:tab pos="7366000" algn="l"/>
                  <a:tab pos="7815263" algn="l"/>
                  <a:tab pos="8264525" algn="l"/>
                  <a:tab pos="8713788" algn="l"/>
                  <a:tab pos="9163050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rakovina pojivové tkáně (fibrom, fibrosarkom)</a:t>
              </a:r>
            </a:p>
            <a:p>
              <a:pPr marL="179388" indent="-179388">
                <a:lnSpc>
                  <a:spcPct val="130000"/>
                </a:lnSpc>
                <a:buFont typeface="Arial" charset="0"/>
                <a:buChar char="•"/>
                <a:tabLst>
                  <a:tab pos="179388" algn="l"/>
                  <a:tab pos="627063" algn="l"/>
                  <a:tab pos="1076325" algn="l"/>
                  <a:tab pos="1525588" algn="l"/>
                  <a:tab pos="1974850" algn="l"/>
                  <a:tab pos="2424113" algn="l"/>
                  <a:tab pos="2873375" algn="l"/>
                  <a:tab pos="3322638" algn="l"/>
                  <a:tab pos="3771900" algn="l"/>
                  <a:tab pos="4221163" algn="l"/>
                  <a:tab pos="4670425" algn="l"/>
                  <a:tab pos="5119688" algn="l"/>
                  <a:tab pos="5568950" algn="l"/>
                  <a:tab pos="6018213" algn="l"/>
                  <a:tab pos="6467475" algn="l"/>
                  <a:tab pos="6916738" algn="l"/>
                  <a:tab pos="7366000" algn="l"/>
                  <a:tab pos="7815263" algn="l"/>
                  <a:tab pos="8264525" algn="l"/>
                  <a:tab pos="8713788" algn="l"/>
                  <a:tab pos="9163050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rakovina trávícího traktu</a:t>
              </a:r>
            </a:p>
            <a:p>
              <a:pPr marL="179388" indent="-179388">
                <a:lnSpc>
                  <a:spcPct val="130000"/>
                </a:lnSpc>
                <a:buClrTx/>
                <a:buFontTx/>
                <a:buNone/>
                <a:tabLst>
                  <a:tab pos="179388" algn="l"/>
                  <a:tab pos="627063" algn="l"/>
                  <a:tab pos="1076325" algn="l"/>
                  <a:tab pos="1525588" algn="l"/>
                  <a:tab pos="1974850" algn="l"/>
                  <a:tab pos="2424113" algn="l"/>
                  <a:tab pos="2873375" algn="l"/>
                  <a:tab pos="3322638" algn="l"/>
                  <a:tab pos="3771900" algn="l"/>
                  <a:tab pos="4221163" algn="l"/>
                  <a:tab pos="4670425" algn="l"/>
                  <a:tab pos="5119688" algn="l"/>
                  <a:tab pos="5568950" algn="l"/>
                  <a:tab pos="6018213" algn="l"/>
                  <a:tab pos="6467475" algn="l"/>
                  <a:tab pos="6916738" algn="l"/>
                  <a:tab pos="7366000" algn="l"/>
                  <a:tab pos="7815263" algn="l"/>
                  <a:tab pos="8264525" algn="l"/>
                  <a:tab pos="8713788" algn="l"/>
                  <a:tab pos="9163050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   </a:t>
              </a:r>
            </a:p>
          </p:txBody>
        </p:sp>
      </p:grpSp>
      <p:grpSp>
        <p:nvGrpSpPr>
          <p:cNvPr id="73746" name="Group 18"/>
          <p:cNvGrpSpPr>
            <a:grpSpLocks/>
          </p:cNvGrpSpPr>
          <p:nvPr/>
        </p:nvGrpSpPr>
        <p:grpSpPr bwMode="auto">
          <a:xfrm>
            <a:off x="457200" y="3967163"/>
            <a:ext cx="2665413" cy="2122487"/>
            <a:chOff x="288" y="2499"/>
            <a:chExt cx="1679" cy="1337"/>
          </a:xfrm>
        </p:grpSpPr>
        <p:sp>
          <p:nvSpPr>
            <p:cNvPr id="73747" name="Text Box 19"/>
            <p:cNvSpPr txBox="1">
              <a:spLocks noChangeArrowheads="1"/>
            </p:cNvSpPr>
            <p:nvPr/>
          </p:nvSpPr>
          <p:spPr bwMode="auto">
            <a:xfrm>
              <a:off x="288" y="2499"/>
              <a:ext cx="1680" cy="133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2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 dirty="0">
                  <a:solidFill>
                    <a:srgbClr val="FFFFFF"/>
                  </a:solidFill>
                </a:rPr>
                <a:t>Výzkumný ústav  buněčné medicíny Dr. Ratha v Kalifornii je na předním místě ve výzkumu přírodních prostředků léčby rakoviny.</a:t>
              </a:r>
            </a:p>
            <a:p>
              <a:pPr>
                <a:lnSpc>
                  <a:spcPct val="110000"/>
                </a:lnSpc>
                <a:spcBef>
                  <a:spcPts val="12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 dirty="0">
                  <a:solidFill>
                    <a:srgbClr val="FFFFFF"/>
                  </a:solidFill>
                </a:rPr>
                <a:t>Finanční náklady zabezpečuje výhradně Výzkumný ústav</a:t>
              </a:r>
            </a:p>
          </p:txBody>
        </p:sp>
      </p:grpSp>
      <p:grpSp>
        <p:nvGrpSpPr>
          <p:cNvPr id="73748" name="Group 20"/>
          <p:cNvGrpSpPr>
            <a:grpSpLocks/>
          </p:cNvGrpSpPr>
          <p:nvPr/>
        </p:nvGrpSpPr>
        <p:grpSpPr bwMode="auto">
          <a:xfrm>
            <a:off x="676275" y="3352800"/>
            <a:ext cx="1446213" cy="363538"/>
            <a:chOff x="426" y="2112"/>
            <a:chExt cx="911" cy="229"/>
          </a:xfrm>
        </p:grpSpPr>
        <p:sp>
          <p:nvSpPr>
            <p:cNvPr id="73749" name="Freeform 21"/>
            <p:cNvSpPr>
              <a:spLocks noChangeArrowheads="1"/>
            </p:cNvSpPr>
            <p:nvPr/>
          </p:nvSpPr>
          <p:spPr bwMode="auto">
            <a:xfrm>
              <a:off x="426" y="2112"/>
              <a:ext cx="912" cy="2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022" y="0"/>
                </a:cxn>
                <a:cxn ang="0">
                  <a:pos x="4022" y="1016"/>
                </a:cxn>
                <a:cxn ang="0">
                  <a:pos x="0" y="1016"/>
                </a:cxn>
                <a:cxn ang="0">
                  <a:pos x="0" y="0"/>
                </a:cxn>
              </a:cxnLst>
              <a:rect l="0" t="0" r="r" b="b"/>
              <a:pathLst>
                <a:path w="4023" h="1017">
                  <a:moveTo>
                    <a:pt x="0" y="0"/>
                  </a:moveTo>
                  <a:lnTo>
                    <a:pt x="4022" y="0"/>
                  </a:lnTo>
                  <a:lnTo>
                    <a:pt x="4022" y="1016"/>
                  </a:lnTo>
                  <a:lnTo>
                    <a:pt x="0" y="1016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50" name="Text Box 22"/>
            <p:cNvSpPr txBox="1">
              <a:spLocks noChangeArrowheads="1"/>
            </p:cNvSpPr>
            <p:nvPr/>
          </p:nvSpPr>
          <p:spPr bwMode="auto">
            <a:xfrm>
              <a:off x="426" y="2112"/>
              <a:ext cx="912" cy="2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Vedoucí výzkumu : Dr. A. Niedzwiecká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Line 1"/>
          <p:cNvSpPr>
            <a:spLocks noChangeShapeType="1"/>
          </p:cNvSpPr>
          <p:nvPr/>
        </p:nvSpPr>
        <p:spPr bwMode="auto">
          <a:xfrm flipV="1">
            <a:off x="1514475" y="3684588"/>
            <a:ext cx="1588" cy="387350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74754" name="Group 2"/>
          <p:cNvGrpSpPr>
            <a:grpSpLocks/>
          </p:cNvGrpSpPr>
          <p:nvPr/>
        </p:nvGrpSpPr>
        <p:grpSpPr bwMode="auto">
          <a:xfrm>
            <a:off x="4287838" y="1482725"/>
            <a:ext cx="4418012" cy="2554288"/>
            <a:chOff x="2701" y="934"/>
            <a:chExt cx="2783" cy="1609"/>
          </a:xfrm>
        </p:grpSpPr>
        <p:sp>
          <p:nvSpPr>
            <p:cNvPr id="74755" name="Text Box 3"/>
            <p:cNvSpPr txBox="1">
              <a:spLocks noChangeArrowheads="1"/>
            </p:cNvSpPr>
            <p:nvPr/>
          </p:nvSpPr>
          <p:spPr bwMode="auto">
            <a:xfrm>
              <a:off x="2701" y="934"/>
              <a:ext cx="2784" cy="16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74625" indent="-174625">
                <a:lnSpc>
                  <a:spcPct val="120000"/>
                </a:lnSpc>
                <a:spcBef>
                  <a:spcPts val="1000"/>
                </a:spcBef>
                <a:buFont typeface="Arial" charset="0"/>
                <a:buNone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Rakovinné buňky produkují biologicky narušené enzymy </a:t>
              </a:r>
              <a:r>
                <a:rPr lang="cs-CZ" sz="1600" b="0" dirty="0">
                  <a:solidFill>
                    <a:srgbClr val="C00000"/>
                  </a:solidFill>
                </a:rPr>
                <a:t>(kolagenázy)</a:t>
              </a:r>
              <a:r>
                <a:rPr lang="cs-CZ" sz="1600" b="0" dirty="0">
                  <a:solidFill>
                    <a:srgbClr val="FF0000"/>
                  </a:solidFill>
                </a:rPr>
                <a:t>, </a:t>
              </a:r>
              <a:r>
                <a:rPr lang="cs-CZ" sz="1600" b="0" dirty="0">
                  <a:solidFill>
                    <a:srgbClr val="000000"/>
                  </a:solidFill>
                </a:rPr>
                <a:t>pomocí kterých zničí okolní pojivová kolagenová vlákna jako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nůžtičkami. Rakovinové buňky </a:t>
              </a:r>
              <a:r>
                <a:rPr lang="cs-CZ" sz="1600" b="0" dirty="0">
                  <a:solidFill>
                    <a:srgbClr val="000000"/>
                  </a:solidFill>
                </a:rPr>
                <a:t>se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pak mohou </a:t>
              </a:r>
              <a:r>
                <a:rPr lang="cs-CZ" sz="1600" b="0" dirty="0">
                  <a:solidFill>
                    <a:srgbClr val="000000"/>
                  </a:solidFill>
                </a:rPr>
                <a:t>rozmnožovat a šířit. Podobně jako expedice do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hloubi pralesa</a:t>
              </a:r>
              <a:r>
                <a:rPr lang="cs-CZ" sz="1600" b="0" dirty="0">
                  <a:solidFill>
                    <a:srgbClr val="000000"/>
                  </a:solidFill>
                </a:rPr>
                <a:t>, která si pomocí mačet razí cestu.</a:t>
              </a:r>
            </a:p>
            <a:p>
              <a:pPr marL="174625" indent="-174625">
                <a:lnSpc>
                  <a:spcPct val="120000"/>
                </a:lnSpc>
                <a:spcBef>
                  <a:spcPts val="1000"/>
                </a:spcBef>
                <a:buFont typeface="Arial" charset="0"/>
                <a:buNone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4756" name="Group 4"/>
          <p:cNvGrpSpPr>
            <a:grpSpLocks/>
          </p:cNvGrpSpPr>
          <p:nvPr/>
        </p:nvGrpSpPr>
        <p:grpSpPr bwMode="auto">
          <a:xfrm>
            <a:off x="411163" y="360363"/>
            <a:ext cx="8228012" cy="992187"/>
            <a:chOff x="259" y="227"/>
            <a:chExt cx="5183" cy="625"/>
          </a:xfrm>
        </p:grpSpPr>
        <p:sp>
          <p:nvSpPr>
            <p:cNvPr id="74757" name="AutoShape 5"/>
            <p:cNvSpPr>
              <a:spLocks noChangeArrowheads="1"/>
            </p:cNvSpPr>
            <p:nvPr/>
          </p:nvSpPr>
          <p:spPr bwMode="auto">
            <a:xfrm>
              <a:off x="259" y="227"/>
              <a:ext cx="5184" cy="626"/>
            </a:xfrm>
            <a:prstGeom prst="roundRect">
              <a:avLst>
                <a:gd name="adj" fmla="val 15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58" name="Text Box 6"/>
            <p:cNvSpPr txBox="1">
              <a:spLocks noChangeArrowheads="1"/>
            </p:cNvSpPr>
            <p:nvPr/>
          </p:nvSpPr>
          <p:spPr bwMode="auto">
            <a:xfrm>
              <a:off x="259" y="227"/>
              <a:ext cx="5184" cy="3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Jak se rozšiřují rakovinné buňky</a:t>
              </a:r>
            </a:p>
          </p:txBody>
        </p:sp>
      </p:grpSp>
      <p:grpSp>
        <p:nvGrpSpPr>
          <p:cNvPr id="74759" name="Group 7"/>
          <p:cNvGrpSpPr>
            <a:grpSpLocks/>
          </p:cNvGrpSpPr>
          <p:nvPr/>
        </p:nvGrpSpPr>
        <p:grpSpPr bwMode="auto">
          <a:xfrm>
            <a:off x="523875" y="6049963"/>
            <a:ext cx="3351213" cy="608012"/>
            <a:chOff x="330" y="3811"/>
            <a:chExt cx="2111" cy="383"/>
          </a:xfrm>
        </p:grpSpPr>
        <p:sp>
          <p:nvSpPr>
            <p:cNvPr id="74760" name="AutoShape 8"/>
            <p:cNvSpPr>
              <a:spLocks noChangeArrowheads="1"/>
            </p:cNvSpPr>
            <p:nvPr/>
          </p:nvSpPr>
          <p:spPr bwMode="auto">
            <a:xfrm>
              <a:off x="330" y="3811"/>
              <a:ext cx="2112" cy="384"/>
            </a:xfrm>
            <a:prstGeom prst="roundRect">
              <a:avLst>
                <a:gd name="adj" fmla="val 259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4761" name="Group 9"/>
          <p:cNvGrpSpPr>
            <a:grpSpLocks/>
          </p:cNvGrpSpPr>
          <p:nvPr/>
        </p:nvGrpSpPr>
        <p:grpSpPr bwMode="auto">
          <a:xfrm>
            <a:off x="523875" y="1403350"/>
            <a:ext cx="3370263" cy="4494213"/>
            <a:chOff x="330" y="884"/>
            <a:chExt cx="2123" cy="2831"/>
          </a:xfrm>
        </p:grpSpPr>
        <p:pic>
          <p:nvPicPr>
            <p:cNvPr id="74762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0" y="884"/>
              <a:ext cx="2124" cy="2832"/>
            </a:xfrm>
            <a:prstGeom prst="rect">
              <a:avLst/>
            </a:prstGeom>
            <a:noFill/>
            <a:ln w="9360">
              <a:solidFill>
                <a:srgbClr val="808080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B2B2B2"/>
              </a:outerShdw>
            </a:effectLst>
          </p:spPr>
        </p:pic>
        <p:sp>
          <p:nvSpPr>
            <p:cNvPr id="74763" name="Line 11"/>
            <p:cNvSpPr>
              <a:spLocks noChangeShapeType="1"/>
            </p:cNvSpPr>
            <p:nvPr/>
          </p:nvSpPr>
          <p:spPr bwMode="auto">
            <a:xfrm flipV="1">
              <a:off x="2106" y="1985"/>
              <a:ext cx="1" cy="388"/>
            </a:xfrm>
            <a:prstGeom prst="line">
              <a:avLst/>
            </a:prstGeom>
            <a:noFill/>
            <a:ln w="101520">
              <a:solidFill>
                <a:srgbClr val="808080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B2B2B2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74764" name="Line 12"/>
            <p:cNvSpPr>
              <a:spLocks noChangeShapeType="1"/>
            </p:cNvSpPr>
            <p:nvPr/>
          </p:nvSpPr>
          <p:spPr bwMode="auto">
            <a:xfrm>
              <a:off x="2154" y="2563"/>
              <a:ext cx="1" cy="336"/>
            </a:xfrm>
            <a:prstGeom prst="line">
              <a:avLst/>
            </a:prstGeom>
            <a:noFill/>
            <a:ln w="101520">
              <a:solidFill>
                <a:srgbClr val="808080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B2B2B2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4765" name="Group 13"/>
            <p:cNvGrpSpPr>
              <a:grpSpLocks/>
            </p:cNvGrpSpPr>
            <p:nvPr/>
          </p:nvGrpSpPr>
          <p:grpSpPr bwMode="auto">
            <a:xfrm>
              <a:off x="1242" y="2323"/>
              <a:ext cx="1207" cy="319"/>
              <a:chOff x="1242" y="2323"/>
              <a:chExt cx="1207" cy="319"/>
            </a:xfrm>
          </p:grpSpPr>
          <p:sp>
            <p:nvSpPr>
              <p:cNvPr id="74766" name="Freeform 14"/>
              <p:cNvSpPr>
                <a:spLocks noChangeArrowheads="1"/>
              </p:cNvSpPr>
              <p:nvPr/>
            </p:nvSpPr>
            <p:spPr bwMode="auto">
              <a:xfrm>
                <a:off x="1250" y="2331"/>
                <a:ext cx="1200" cy="3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92" y="0"/>
                  </a:cxn>
                  <a:cxn ang="0">
                    <a:pos x="5292" y="1376"/>
                  </a:cxn>
                  <a:cxn ang="0">
                    <a:pos x="0" y="1376"/>
                  </a:cxn>
                  <a:cxn ang="0">
                    <a:pos x="0" y="0"/>
                  </a:cxn>
                </a:cxnLst>
                <a:rect l="0" t="0" r="r" b="b"/>
                <a:pathLst>
                  <a:path w="5293" h="1377">
                    <a:moveTo>
                      <a:pt x="0" y="0"/>
                    </a:moveTo>
                    <a:lnTo>
                      <a:pt x="5292" y="0"/>
                    </a:lnTo>
                    <a:lnTo>
                      <a:pt x="5292" y="1376"/>
                    </a:lnTo>
                    <a:lnTo>
                      <a:pt x="0" y="137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B2B2"/>
              </a:solidFill>
              <a:ln w="9360">
                <a:solidFill>
                  <a:srgbClr val="B2B2B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67" name="Freeform 15"/>
              <p:cNvSpPr>
                <a:spLocks noChangeArrowheads="1"/>
              </p:cNvSpPr>
              <p:nvPr/>
            </p:nvSpPr>
            <p:spPr bwMode="auto">
              <a:xfrm>
                <a:off x="1242" y="2323"/>
                <a:ext cx="1200" cy="3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92" y="0"/>
                  </a:cxn>
                  <a:cxn ang="0">
                    <a:pos x="5292" y="1376"/>
                  </a:cxn>
                  <a:cxn ang="0">
                    <a:pos x="0" y="1376"/>
                  </a:cxn>
                  <a:cxn ang="0">
                    <a:pos x="0" y="0"/>
                  </a:cxn>
                </a:cxnLst>
                <a:rect l="0" t="0" r="r" b="b"/>
                <a:pathLst>
                  <a:path w="5293" h="1377">
                    <a:moveTo>
                      <a:pt x="0" y="0"/>
                    </a:moveTo>
                    <a:lnTo>
                      <a:pt x="5292" y="0"/>
                    </a:lnTo>
                    <a:lnTo>
                      <a:pt x="5292" y="1376"/>
                    </a:lnTo>
                    <a:lnTo>
                      <a:pt x="0" y="137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>
                  <a:alpha val="50000"/>
                </a:srgbClr>
              </a:solidFill>
              <a:ln w="936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68" name="Text Box 16"/>
              <p:cNvSpPr txBox="1">
                <a:spLocks noChangeArrowheads="1"/>
              </p:cNvSpPr>
              <p:nvPr/>
            </p:nvSpPr>
            <p:spPr bwMode="auto">
              <a:xfrm>
                <a:off x="1242" y="2323"/>
                <a:ext cx="1200" cy="312"/>
              </a:xfrm>
              <a:prstGeom prst="rect">
                <a:avLst/>
              </a:prstGeom>
              <a:noFill/>
              <a:ln w="9360">
                <a:noFill/>
                <a:miter lim="800000"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ct val="110000"/>
                  </a:lnSpc>
                  <a:spcBef>
                    <a:spcPts val="30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000000"/>
                    </a:solidFill>
                  </a:rPr>
                  <a:t>Kolagen odbourávající enzym (kolagenáza)</a:t>
                </a:r>
              </a:p>
            </p:txBody>
          </p:sp>
        </p:grpSp>
        <p:sp>
          <p:nvSpPr>
            <p:cNvPr id="74769" name="Line 17"/>
            <p:cNvSpPr>
              <a:spLocks noChangeShapeType="1"/>
            </p:cNvSpPr>
            <p:nvPr/>
          </p:nvSpPr>
          <p:spPr bwMode="auto">
            <a:xfrm flipV="1">
              <a:off x="426" y="1649"/>
              <a:ext cx="1" cy="676"/>
            </a:xfrm>
            <a:prstGeom prst="line">
              <a:avLst/>
            </a:prstGeom>
            <a:noFill/>
            <a:ln w="101520">
              <a:solidFill>
                <a:srgbClr val="808080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B2B2B2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4770" name="Group 18"/>
            <p:cNvGrpSpPr>
              <a:grpSpLocks/>
            </p:cNvGrpSpPr>
            <p:nvPr/>
          </p:nvGrpSpPr>
          <p:grpSpPr bwMode="auto">
            <a:xfrm>
              <a:off x="330" y="2131"/>
              <a:ext cx="823" cy="319"/>
              <a:chOff x="330" y="2131"/>
              <a:chExt cx="823" cy="319"/>
            </a:xfrm>
          </p:grpSpPr>
          <p:sp>
            <p:nvSpPr>
              <p:cNvPr id="74771" name="Freeform 19"/>
              <p:cNvSpPr>
                <a:spLocks noChangeArrowheads="1"/>
              </p:cNvSpPr>
              <p:nvPr/>
            </p:nvSpPr>
            <p:spPr bwMode="auto">
              <a:xfrm>
                <a:off x="338" y="2139"/>
                <a:ext cx="816" cy="3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599" y="0"/>
                  </a:cxn>
                  <a:cxn ang="0">
                    <a:pos x="3599" y="1376"/>
                  </a:cxn>
                  <a:cxn ang="0">
                    <a:pos x="0" y="1376"/>
                  </a:cxn>
                  <a:cxn ang="0">
                    <a:pos x="0" y="0"/>
                  </a:cxn>
                </a:cxnLst>
                <a:rect l="0" t="0" r="r" b="b"/>
                <a:pathLst>
                  <a:path w="3600" h="1377">
                    <a:moveTo>
                      <a:pt x="0" y="0"/>
                    </a:moveTo>
                    <a:lnTo>
                      <a:pt x="3599" y="0"/>
                    </a:lnTo>
                    <a:lnTo>
                      <a:pt x="3599" y="1376"/>
                    </a:lnTo>
                    <a:lnTo>
                      <a:pt x="0" y="137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B2B2"/>
              </a:solidFill>
              <a:ln w="9360">
                <a:solidFill>
                  <a:srgbClr val="B2B2B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2" name="Freeform 20"/>
              <p:cNvSpPr>
                <a:spLocks noChangeArrowheads="1"/>
              </p:cNvSpPr>
              <p:nvPr/>
            </p:nvSpPr>
            <p:spPr bwMode="auto">
              <a:xfrm>
                <a:off x="330" y="2131"/>
                <a:ext cx="816" cy="3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599" y="0"/>
                  </a:cxn>
                  <a:cxn ang="0">
                    <a:pos x="3599" y="1376"/>
                  </a:cxn>
                  <a:cxn ang="0">
                    <a:pos x="0" y="1376"/>
                  </a:cxn>
                  <a:cxn ang="0">
                    <a:pos x="0" y="0"/>
                  </a:cxn>
                </a:cxnLst>
                <a:rect l="0" t="0" r="r" b="b"/>
                <a:pathLst>
                  <a:path w="3600" h="1377">
                    <a:moveTo>
                      <a:pt x="0" y="0"/>
                    </a:moveTo>
                    <a:lnTo>
                      <a:pt x="3599" y="0"/>
                    </a:lnTo>
                    <a:lnTo>
                      <a:pt x="3599" y="1376"/>
                    </a:lnTo>
                    <a:lnTo>
                      <a:pt x="0" y="137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>
                  <a:alpha val="50000"/>
                </a:srgbClr>
              </a:solidFill>
              <a:ln w="936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3" name="Text Box 21"/>
              <p:cNvSpPr txBox="1">
                <a:spLocks noChangeArrowheads="1"/>
              </p:cNvSpPr>
              <p:nvPr/>
            </p:nvSpPr>
            <p:spPr bwMode="auto">
              <a:xfrm>
                <a:off x="330" y="2131"/>
                <a:ext cx="816" cy="312"/>
              </a:xfrm>
              <a:prstGeom prst="rect">
                <a:avLst/>
              </a:prstGeom>
              <a:noFill/>
              <a:ln w="9360">
                <a:noFill/>
                <a:miter lim="800000"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lnSpc>
                    <a:spcPct val="110000"/>
                  </a:lnSpc>
                  <a:spcBef>
                    <a:spcPts val="300"/>
                  </a:spcBef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cs-CZ" b="0">
                    <a:solidFill>
                      <a:srgbClr val="000000"/>
                    </a:solidFill>
                  </a:rPr>
                  <a:t>Kolagenové vlákno </a:t>
                </a:r>
              </a:p>
            </p:txBody>
          </p:sp>
        </p:grpSp>
      </p:grpSp>
      <p:grpSp>
        <p:nvGrpSpPr>
          <p:cNvPr id="74774" name="Group 22"/>
          <p:cNvGrpSpPr>
            <a:grpSpLocks/>
          </p:cNvGrpSpPr>
          <p:nvPr/>
        </p:nvGrpSpPr>
        <p:grpSpPr bwMode="auto">
          <a:xfrm>
            <a:off x="4387850" y="4040187"/>
            <a:ext cx="4433888" cy="1621061"/>
            <a:chOff x="2764" y="2545"/>
            <a:chExt cx="2793" cy="1104"/>
          </a:xfrm>
        </p:grpSpPr>
        <p:sp>
          <p:nvSpPr>
            <p:cNvPr id="74775" name="Freeform 23"/>
            <p:cNvSpPr>
              <a:spLocks noChangeArrowheads="1"/>
            </p:cNvSpPr>
            <p:nvPr/>
          </p:nvSpPr>
          <p:spPr bwMode="auto">
            <a:xfrm>
              <a:off x="2772" y="2553"/>
              <a:ext cx="2785" cy="10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278" y="0"/>
                </a:cxn>
                <a:cxn ang="0">
                  <a:pos x="12278" y="4832"/>
                </a:cxn>
                <a:cxn ang="0">
                  <a:pos x="0" y="4832"/>
                </a:cxn>
                <a:cxn ang="0">
                  <a:pos x="0" y="0"/>
                </a:cxn>
              </a:cxnLst>
              <a:rect l="0" t="0" r="r" b="b"/>
              <a:pathLst>
                <a:path w="12279" h="4833">
                  <a:moveTo>
                    <a:pt x="0" y="0"/>
                  </a:moveTo>
                  <a:lnTo>
                    <a:pt x="12278" y="0"/>
                  </a:lnTo>
                  <a:lnTo>
                    <a:pt x="12278" y="4832"/>
                  </a:lnTo>
                  <a:lnTo>
                    <a:pt x="0" y="4832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6" name="Freeform 24"/>
            <p:cNvSpPr>
              <a:spLocks noChangeArrowheads="1"/>
            </p:cNvSpPr>
            <p:nvPr/>
          </p:nvSpPr>
          <p:spPr bwMode="auto">
            <a:xfrm>
              <a:off x="2764" y="2545"/>
              <a:ext cx="2785" cy="10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278" y="0"/>
                </a:cxn>
                <a:cxn ang="0">
                  <a:pos x="12278" y="4832"/>
                </a:cxn>
                <a:cxn ang="0">
                  <a:pos x="0" y="4832"/>
                </a:cxn>
                <a:cxn ang="0">
                  <a:pos x="0" y="0"/>
                </a:cxn>
              </a:cxnLst>
              <a:rect l="0" t="0" r="r" b="b"/>
              <a:pathLst>
                <a:path w="12279" h="4833">
                  <a:moveTo>
                    <a:pt x="0" y="0"/>
                  </a:moveTo>
                  <a:lnTo>
                    <a:pt x="12278" y="0"/>
                  </a:lnTo>
                  <a:lnTo>
                    <a:pt x="12278" y="4832"/>
                  </a:lnTo>
                  <a:lnTo>
                    <a:pt x="0" y="4832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7" name="Text Box 25"/>
            <p:cNvSpPr txBox="1">
              <a:spLocks noChangeArrowheads="1"/>
            </p:cNvSpPr>
            <p:nvPr/>
          </p:nvSpPr>
          <p:spPr bwMode="auto">
            <a:xfrm>
              <a:off x="2764" y="2545"/>
              <a:ext cx="2784" cy="976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77800">
                <a:lnSpc>
                  <a:spcPct val="120000"/>
                </a:lnSpc>
                <a:spcBef>
                  <a:spcPts val="1125"/>
                </a:spcBef>
                <a:buClrTx/>
                <a:buFontTx/>
                <a:buNone/>
                <a:tabLst>
                  <a:tab pos="177800" algn="l"/>
                  <a:tab pos="625475" algn="l"/>
                  <a:tab pos="1074738" algn="l"/>
                  <a:tab pos="1524000" algn="l"/>
                  <a:tab pos="1973263" algn="l"/>
                  <a:tab pos="2422525" algn="l"/>
                  <a:tab pos="2871788" algn="l"/>
                  <a:tab pos="3321050" algn="l"/>
                  <a:tab pos="3770313" algn="l"/>
                  <a:tab pos="4219575" algn="l"/>
                  <a:tab pos="4668838" algn="l"/>
                  <a:tab pos="5118100" algn="l"/>
                  <a:tab pos="5567363" algn="l"/>
                  <a:tab pos="6016625" algn="l"/>
                  <a:tab pos="6465888" algn="l"/>
                  <a:tab pos="6915150" algn="l"/>
                  <a:tab pos="7364413" algn="l"/>
                  <a:tab pos="7813675" algn="l"/>
                  <a:tab pos="8262938" algn="l"/>
                  <a:tab pos="8712200" algn="l"/>
                  <a:tab pos="9161463" algn="l"/>
                </a:tabLst>
              </a:pPr>
              <a:r>
                <a:rPr lang="cs-CZ" sz="1800" b="0" dirty="0">
                  <a:solidFill>
                    <a:srgbClr val="FFFFFF"/>
                  </a:solidFill>
                </a:rPr>
                <a:t>Čím více enzymů jednoho rakovinného druhu se vyprodukuje, tím zhoubnější je rakovina a tím menší jsou šance pacienta na vyléčení.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875" y="1524000"/>
            <a:ext cx="3440113" cy="472440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>
            <a:outerShdw dist="17819" dir="2700000" algn="ctr" rotWithShape="0">
              <a:srgbClr val="B2B2B2"/>
            </a:outerShdw>
          </a:effectLst>
        </p:spPr>
      </p:pic>
      <p:grpSp>
        <p:nvGrpSpPr>
          <p:cNvPr id="75778" name="Group 2"/>
          <p:cNvGrpSpPr>
            <a:grpSpLocks/>
          </p:cNvGrpSpPr>
          <p:nvPr/>
        </p:nvGrpSpPr>
        <p:grpSpPr bwMode="auto">
          <a:xfrm>
            <a:off x="692150" y="336550"/>
            <a:ext cx="7739063" cy="922338"/>
            <a:chOff x="436" y="212"/>
            <a:chExt cx="4875" cy="581"/>
          </a:xfrm>
        </p:grpSpPr>
        <p:sp>
          <p:nvSpPr>
            <p:cNvPr id="75779" name="AutoShape 3"/>
            <p:cNvSpPr>
              <a:spLocks noChangeArrowheads="1"/>
            </p:cNvSpPr>
            <p:nvPr/>
          </p:nvSpPr>
          <p:spPr bwMode="auto">
            <a:xfrm>
              <a:off x="436" y="212"/>
              <a:ext cx="4876" cy="582"/>
            </a:xfrm>
            <a:prstGeom prst="roundRect">
              <a:avLst>
                <a:gd name="adj" fmla="val 171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80" name="Text Box 4"/>
            <p:cNvSpPr txBox="1">
              <a:spLocks noChangeArrowheads="1"/>
            </p:cNvSpPr>
            <p:nvPr/>
          </p:nvSpPr>
          <p:spPr bwMode="auto">
            <a:xfrm>
              <a:off x="436" y="212"/>
              <a:ext cx="4876" cy="3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spcBef>
                  <a:spcPts val="10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Jak se rozšiřuje rakovina v organismu</a:t>
              </a:r>
            </a:p>
          </p:txBody>
        </p:sp>
      </p:grpSp>
      <p:grpSp>
        <p:nvGrpSpPr>
          <p:cNvPr id="75781" name="Group 5"/>
          <p:cNvGrpSpPr>
            <a:grpSpLocks/>
          </p:cNvGrpSpPr>
          <p:nvPr/>
        </p:nvGrpSpPr>
        <p:grpSpPr bwMode="auto">
          <a:xfrm>
            <a:off x="4095750" y="1265238"/>
            <a:ext cx="4875213" cy="895350"/>
            <a:chOff x="2580" y="797"/>
            <a:chExt cx="3071" cy="564"/>
          </a:xfrm>
        </p:grpSpPr>
        <p:sp>
          <p:nvSpPr>
            <p:cNvPr id="75782" name="AutoShape 6"/>
            <p:cNvSpPr>
              <a:spLocks noChangeArrowheads="1"/>
            </p:cNvSpPr>
            <p:nvPr/>
          </p:nvSpPr>
          <p:spPr bwMode="auto">
            <a:xfrm>
              <a:off x="2580" y="797"/>
              <a:ext cx="3072" cy="565"/>
            </a:xfrm>
            <a:prstGeom prst="roundRect">
              <a:avLst>
                <a:gd name="adj" fmla="val 176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83" name="Text Box 7"/>
            <p:cNvSpPr txBox="1">
              <a:spLocks noChangeArrowheads="1"/>
            </p:cNvSpPr>
            <p:nvPr/>
          </p:nvSpPr>
          <p:spPr bwMode="auto">
            <a:xfrm>
              <a:off x="2580" y="797"/>
              <a:ext cx="3072" cy="5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Přerušování kolagenových vláken kolagenázou je rozhodující při metastázování rakoviny do jiných orgánů a děje se ve dvou krocích</a:t>
              </a:r>
            </a:p>
          </p:txBody>
        </p:sp>
      </p:grpSp>
      <p:grpSp>
        <p:nvGrpSpPr>
          <p:cNvPr id="75784" name="Group 8"/>
          <p:cNvGrpSpPr>
            <a:grpSpLocks/>
          </p:cNvGrpSpPr>
          <p:nvPr/>
        </p:nvGrpSpPr>
        <p:grpSpPr bwMode="auto">
          <a:xfrm>
            <a:off x="3819525" y="4267200"/>
            <a:ext cx="5322888" cy="1965325"/>
            <a:chOff x="2406" y="2688"/>
            <a:chExt cx="3353" cy="1238"/>
          </a:xfrm>
        </p:grpSpPr>
        <p:sp>
          <p:nvSpPr>
            <p:cNvPr id="75785" name="AutoShape 9"/>
            <p:cNvSpPr>
              <a:spLocks noChangeArrowheads="1"/>
            </p:cNvSpPr>
            <p:nvPr/>
          </p:nvSpPr>
          <p:spPr bwMode="auto">
            <a:xfrm>
              <a:off x="2406" y="2688"/>
              <a:ext cx="3354" cy="1239"/>
            </a:xfrm>
            <a:prstGeom prst="roundRect">
              <a:avLst>
                <a:gd name="adj" fmla="val 79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86" name="Text Box 10"/>
            <p:cNvSpPr txBox="1">
              <a:spLocks noChangeArrowheads="1"/>
            </p:cNvSpPr>
            <p:nvPr/>
          </p:nvSpPr>
          <p:spPr bwMode="auto">
            <a:xfrm>
              <a:off x="2406" y="2688"/>
              <a:ext cx="3354" cy="12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457200" indent="-454025">
                <a:lnSpc>
                  <a:spcPct val="110000"/>
                </a:lnSpc>
                <a:buClrTx/>
                <a:buFontTx/>
                <a:buNone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    2. Druhý krok :</a:t>
              </a:r>
            </a:p>
            <a:p>
              <a:pPr marL="457200" indent="-454025">
                <a:lnSpc>
                  <a:spcPct val="110000"/>
                </a:lnSpc>
                <a:buClrTx/>
                <a:buFontTx/>
                <a:buNone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    	Pomocí stejných enzymů se rakovinové buňky </a:t>
              </a:r>
            </a:p>
            <a:p>
              <a:pPr marL="457200" indent="-454025">
                <a:lnSpc>
                  <a:spcPct val="110000"/>
                </a:lnSpc>
                <a:buClrTx/>
                <a:buFontTx/>
                <a:buNone/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        z tepny prokoušou ven a přes nedostatečnou kolagenovou ochranu pojivových tkání metastázují do jiných orgánů. Tak například jaterní rakovinová buňka může vytvořit metastázi v plicích.</a:t>
              </a:r>
            </a:p>
          </p:txBody>
        </p:sp>
      </p:grpSp>
      <p:sp>
        <p:nvSpPr>
          <p:cNvPr id="75787" name="Line 11"/>
          <p:cNvSpPr>
            <a:spLocks noChangeShapeType="1"/>
          </p:cNvSpPr>
          <p:nvPr/>
        </p:nvSpPr>
        <p:spPr bwMode="auto">
          <a:xfrm>
            <a:off x="1295400" y="1828800"/>
            <a:ext cx="1588" cy="685800"/>
          </a:xfrm>
          <a:prstGeom prst="line">
            <a:avLst/>
          </a:prstGeom>
          <a:noFill/>
          <a:ln w="7632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88" name="Line 12"/>
          <p:cNvSpPr>
            <a:spLocks noChangeShapeType="1"/>
          </p:cNvSpPr>
          <p:nvPr/>
        </p:nvSpPr>
        <p:spPr bwMode="auto">
          <a:xfrm>
            <a:off x="2819400" y="2209800"/>
            <a:ext cx="1588" cy="381000"/>
          </a:xfrm>
          <a:prstGeom prst="line">
            <a:avLst/>
          </a:prstGeom>
          <a:noFill/>
          <a:ln w="7632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89" name="Line 13"/>
          <p:cNvSpPr>
            <a:spLocks noChangeShapeType="1"/>
          </p:cNvSpPr>
          <p:nvPr/>
        </p:nvSpPr>
        <p:spPr bwMode="auto">
          <a:xfrm flipH="1">
            <a:off x="2359025" y="2819400"/>
            <a:ext cx="1682750" cy="1588"/>
          </a:xfrm>
          <a:prstGeom prst="line">
            <a:avLst/>
          </a:prstGeom>
          <a:noFill/>
          <a:ln w="114480">
            <a:solidFill>
              <a:srgbClr val="F00000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00000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5790" name="Line 14"/>
          <p:cNvSpPr>
            <a:spLocks noChangeShapeType="1"/>
          </p:cNvSpPr>
          <p:nvPr/>
        </p:nvSpPr>
        <p:spPr bwMode="auto">
          <a:xfrm flipH="1">
            <a:off x="2282825" y="4648200"/>
            <a:ext cx="1911350" cy="1588"/>
          </a:xfrm>
          <a:prstGeom prst="line">
            <a:avLst/>
          </a:prstGeom>
          <a:noFill/>
          <a:ln w="114480">
            <a:solidFill>
              <a:srgbClr val="F00000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000000"/>
            </a:outerShdw>
          </a:effectLst>
        </p:spPr>
        <p:txBody>
          <a:bodyPr/>
          <a:lstStyle/>
          <a:p>
            <a:endParaRPr lang="en-US"/>
          </a:p>
        </p:txBody>
      </p:sp>
      <p:grpSp>
        <p:nvGrpSpPr>
          <p:cNvPr id="75791" name="Group 15"/>
          <p:cNvGrpSpPr>
            <a:grpSpLocks/>
          </p:cNvGrpSpPr>
          <p:nvPr/>
        </p:nvGrpSpPr>
        <p:grpSpPr bwMode="auto">
          <a:xfrm>
            <a:off x="3733800" y="2514600"/>
            <a:ext cx="5103813" cy="1430338"/>
            <a:chOff x="2352" y="1584"/>
            <a:chExt cx="3215" cy="901"/>
          </a:xfrm>
        </p:grpSpPr>
        <p:sp>
          <p:nvSpPr>
            <p:cNvPr id="75792" name="Text Box 16"/>
            <p:cNvSpPr txBox="1">
              <a:spLocks noChangeArrowheads="1"/>
            </p:cNvSpPr>
            <p:nvPr/>
          </p:nvSpPr>
          <p:spPr bwMode="auto">
            <a:xfrm>
              <a:off x="2352" y="1584"/>
              <a:ext cx="3216" cy="9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635000" indent="-631825">
                <a:lnSpc>
                  <a:spcPct val="110000"/>
                </a:lnSpc>
                <a:buClrTx/>
                <a:buFontTx/>
                <a:buNone/>
                <a:tabLst>
                  <a:tab pos="635000" algn="l"/>
                  <a:tab pos="1082675" algn="l"/>
                  <a:tab pos="1531938" algn="l"/>
                  <a:tab pos="1981200" algn="l"/>
                  <a:tab pos="2430463" algn="l"/>
                  <a:tab pos="2879725" algn="l"/>
                  <a:tab pos="3328988" algn="l"/>
                  <a:tab pos="3778250" algn="l"/>
                  <a:tab pos="4227513" algn="l"/>
                  <a:tab pos="4676775" algn="l"/>
                  <a:tab pos="5126038" algn="l"/>
                  <a:tab pos="5575300" algn="l"/>
                  <a:tab pos="6024563" algn="l"/>
                  <a:tab pos="6473825" algn="l"/>
                  <a:tab pos="6923088" algn="l"/>
                  <a:tab pos="7372350" algn="l"/>
                  <a:tab pos="7821613" algn="l"/>
                  <a:tab pos="8270875" algn="l"/>
                  <a:tab pos="8720138" algn="l"/>
                  <a:tab pos="9169400" algn="l"/>
                  <a:tab pos="9618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      1. První krok 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:</a:t>
              </a:r>
              <a:endParaRPr lang="cs-CZ" sz="1600" b="0" dirty="0">
                <a:solidFill>
                  <a:srgbClr val="CC0000"/>
                </a:solidFill>
              </a:endParaRPr>
            </a:p>
            <a:p>
              <a:pPr marL="635000" indent="-631825">
                <a:lnSpc>
                  <a:spcPct val="110000"/>
                </a:lnSpc>
                <a:buClrTx/>
                <a:buFontTx/>
                <a:buNone/>
                <a:tabLst>
                  <a:tab pos="635000" algn="l"/>
                  <a:tab pos="1082675" algn="l"/>
                  <a:tab pos="1531938" algn="l"/>
                  <a:tab pos="1981200" algn="l"/>
                  <a:tab pos="2430463" algn="l"/>
                  <a:tab pos="2879725" algn="l"/>
                  <a:tab pos="3328988" algn="l"/>
                  <a:tab pos="3778250" algn="l"/>
                  <a:tab pos="4227513" algn="l"/>
                  <a:tab pos="4676775" algn="l"/>
                  <a:tab pos="5126038" algn="l"/>
                  <a:tab pos="5575300" algn="l"/>
                  <a:tab pos="6024563" algn="l"/>
                  <a:tab pos="6473825" algn="l"/>
                  <a:tab pos="6923088" algn="l"/>
                  <a:tab pos="7372350" algn="l"/>
                  <a:tab pos="7821613" algn="l"/>
                  <a:tab pos="8270875" algn="l"/>
                  <a:tab pos="8720138" algn="l"/>
                  <a:tab pos="9169400" algn="l"/>
                  <a:tab pos="9618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    </a:t>
              </a:r>
              <a:r>
                <a:rPr lang="cs-CZ" sz="1600" b="0" dirty="0">
                  <a:solidFill>
                    <a:srgbClr val="000000"/>
                  </a:solidFill>
                </a:rPr>
                <a:t>     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Pomocí  </a:t>
              </a:r>
              <a:r>
                <a:rPr lang="cs-CZ" sz="1600" b="0" dirty="0">
                  <a:solidFill>
                    <a:srgbClr val="000000"/>
                  </a:solidFill>
                </a:rPr>
                <a:t>enzymů přerušujících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kolagen </a:t>
              </a:r>
            </a:p>
            <a:p>
              <a:pPr marL="635000" indent="-631825">
                <a:lnSpc>
                  <a:spcPct val="110000"/>
                </a:lnSpc>
                <a:buClrTx/>
                <a:buFontTx/>
                <a:buNone/>
                <a:tabLst>
                  <a:tab pos="635000" algn="l"/>
                  <a:tab pos="1082675" algn="l"/>
                  <a:tab pos="1531938" algn="l"/>
                  <a:tab pos="1981200" algn="l"/>
                  <a:tab pos="2430463" algn="l"/>
                  <a:tab pos="2879725" algn="l"/>
                  <a:tab pos="3328988" algn="l"/>
                  <a:tab pos="3778250" algn="l"/>
                  <a:tab pos="4227513" algn="l"/>
                  <a:tab pos="4676775" algn="l"/>
                  <a:tab pos="5126038" algn="l"/>
                  <a:tab pos="5575300" algn="l"/>
                  <a:tab pos="6024563" algn="l"/>
                  <a:tab pos="6473825" algn="l"/>
                  <a:tab pos="6923088" algn="l"/>
                  <a:tab pos="7372350" algn="l"/>
                  <a:tab pos="7821613" algn="l"/>
                  <a:tab pos="8270875" algn="l"/>
                  <a:tab pos="8720138" algn="l"/>
                  <a:tab pos="9169400" algn="l"/>
                  <a:tab pos="9618663" algn="l"/>
                </a:tabLst>
              </a:pPr>
              <a:r>
                <a:rPr lang="cs-CZ" sz="1600" b="0" dirty="0" smtClean="0">
                  <a:solidFill>
                    <a:srgbClr val="000000"/>
                  </a:solidFill>
                </a:rPr>
                <a:t>          (kolagenázy</a:t>
              </a:r>
              <a:r>
                <a:rPr lang="cs-CZ" sz="1600" b="0" dirty="0">
                  <a:solidFill>
                    <a:srgbClr val="000000"/>
                  </a:solidFill>
                </a:rPr>
                <a:t>) se rakovinová buňka dostává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do</a:t>
              </a:r>
            </a:p>
            <a:p>
              <a:pPr marL="635000" indent="-631825">
                <a:lnSpc>
                  <a:spcPct val="110000"/>
                </a:lnSpc>
                <a:buClrTx/>
                <a:buFontTx/>
                <a:buNone/>
                <a:tabLst>
                  <a:tab pos="635000" algn="l"/>
                  <a:tab pos="1082675" algn="l"/>
                  <a:tab pos="1531938" algn="l"/>
                  <a:tab pos="1981200" algn="l"/>
                  <a:tab pos="2430463" algn="l"/>
                  <a:tab pos="2879725" algn="l"/>
                  <a:tab pos="3328988" algn="l"/>
                  <a:tab pos="3778250" algn="l"/>
                  <a:tab pos="4227513" algn="l"/>
                  <a:tab pos="4676775" algn="l"/>
                  <a:tab pos="5126038" algn="l"/>
                  <a:tab pos="5575300" algn="l"/>
                  <a:tab pos="6024563" algn="l"/>
                  <a:tab pos="6473825" algn="l"/>
                  <a:tab pos="6923088" algn="l"/>
                  <a:tab pos="7372350" algn="l"/>
                  <a:tab pos="7821613" algn="l"/>
                  <a:tab pos="8270875" algn="l"/>
                  <a:tab pos="8720138" algn="l"/>
                  <a:tab pos="9169400" algn="l"/>
                  <a:tab pos="9618663" algn="l"/>
                </a:tabLst>
              </a:pPr>
              <a:r>
                <a:rPr lang="cs-CZ" sz="1600" b="0" dirty="0" smtClean="0">
                  <a:solidFill>
                    <a:srgbClr val="000000"/>
                  </a:solidFill>
                </a:rPr>
                <a:t>          </a:t>
              </a:r>
              <a:r>
                <a:rPr lang="cs-CZ" sz="1600" b="0" dirty="0">
                  <a:solidFill>
                    <a:srgbClr val="000000"/>
                  </a:solidFill>
                </a:rPr>
                <a:t>cév a krevním řečištěm do orgánů </a:t>
              </a:r>
              <a:endParaRPr lang="cs-CZ" sz="1600" b="0" dirty="0" smtClean="0">
                <a:solidFill>
                  <a:srgbClr val="000000"/>
                </a:solidFill>
              </a:endParaRPr>
            </a:p>
            <a:p>
              <a:pPr marL="635000" indent="-631825">
                <a:lnSpc>
                  <a:spcPct val="110000"/>
                </a:lnSpc>
                <a:buClrTx/>
                <a:buFontTx/>
                <a:buNone/>
                <a:tabLst>
                  <a:tab pos="635000" algn="l"/>
                  <a:tab pos="1082675" algn="l"/>
                  <a:tab pos="1531938" algn="l"/>
                  <a:tab pos="1981200" algn="l"/>
                  <a:tab pos="2430463" algn="l"/>
                  <a:tab pos="2879725" algn="l"/>
                  <a:tab pos="3328988" algn="l"/>
                  <a:tab pos="3778250" algn="l"/>
                  <a:tab pos="4227513" algn="l"/>
                  <a:tab pos="4676775" algn="l"/>
                  <a:tab pos="5126038" algn="l"/>
                  <a:tab pos="5575300" algn="l"/>
                  <a:tab pos="6024563" algn="l"/>
                  <a:tab pos="6473825" algn="l"/>
                  <a:tab pos="6923088" algn="l"/>
                  <a:tab pos="7372350" algn="l"/>
                  <a:tab pos="7821613" algn="l"/>
                  <a:tab pos="8270875" algn="l"/>
                  <a:tab pos="8720138" algn="l"/>
                  <a:tab pos="9169400" algn="l"/>
                  <a:tab pos="9618663" algn="l"/>
                </a:tabLst>
              </a:pPr>
              <a:r>
                <a:rPr lang="cs-CZ" sz="1600" b="0" dirty="0" smtClean="0">
                  <a:solidFill>
                    <a:srgbClr val="000000"/>
                  </a:solidFill>
                </a:rPr>
                <a:t>          (</a:t>
              </a:r>
              <a:r>
                <a:rPr lang="cs-CZ" sz="1600" b="0" dirty="0">
                  <a:solidFill>
                    <a:srgbClr val="000000"/>
                  </a:solidFill>
                </a:rPr>
                <a:t>např. do plic).</a:t>
              </a:r>
            </a:p>
          </p:txBody>
        </p:sp>
      </p:grpSp>
      <p:sp>
        <p:nvSpPr>
          <p:cNvPr id="75793" name="Line 17"/>
          <p:cNvSpPr>
            <a:spLocks noChangeShapeType="1"/>
          </p:cNvSpPr>
          <p:nvPr/>
        </p:nvSpPr>
        <p:spPr bwMode="auto">
          <a:xfrm>
            <a:off x="609600" y="1371600"/>
            <a:ext cx="1588" cy="304800"/>
          </a:xfrm>
          <a:prstGeom prst="line">
            <a:avLst/>
          </a:prstGeom>
          <a:noFill/>
          <a:ln w="7632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75794" name="Group 18"/>
          <p:cNvGrpSpPr>
            <a:grpSpLocks/>
          </p:cNvGrpSpPr>
          <p:nvPr/>
        </p:nvGrpSpPr>
        <p:grpSpPr bwMode="auto">
          <a:xfrm>
            <a:off x="1043608" y="1412776"/>
            <a:ext cx="1827213" cy="420688"/>
            <a:chOff x="672" y="912"/>
            <a:chExt cx="1151" cy="265"/>
          </a:xfrm>
        </p:grpSpPr>
        <p:sp>
          <p:nvSpPr>
            <p:cNvPr id="75795" name="AutoShape 19"/>
            <p:cNvSpPr>
              <a:spLocks noChangeArrowheads="1"/>
            </p:cNvSpPr>
            <p:nvPr/>
          </p:nvSpPr>
          <p:spPr bwMode="auto">
            <a:xfrm>
              <a:off x="672" y="912"/>
              <a:ext cx="1152" cy="266"/>
            </a:xfrm>
            <a:prstGeom prst="roundRect">
              <a:avLst>
                <a:gd name="adj" fmla="val 375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6" name="Text Box 20"/>
            <p:cNvSpPr txBox="1">
              <a:spLocks noChangeArrowheads="1"/>
            </p:cNvSpPr>
            <p:nvPr/>
          </p:nvSpPr>
          <p:spPr bwMode="auto">
            <a:xfrm>
              <a:off x="672" y="912"/>
              <a:ext cx="1152" cy="266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9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rozmnožené  rakovinové buňky </a:t>
              </a:r>
            </a:p>
          </p:txBody>
        </p:sp>
      </p:grpSp>
      <p:grpSp>
        <p:nvGrpSpPr>
          <p:cNvPr id="75797" name="Group 21"/>
          <p:cNvGrpSpPr>
            <a:grpSpLocks/>
          </p:cNvGrpSpPr>
          <p:nvPr/>
        </p:nvGrpSpPr>
        <p:grpSpPr bwMode="auto">
          <a:xfrm>
            <a:off x="2676525" y="1800225"/>
            <a:ext cx="1112838" cy="420688"/>
            <a:chOff x="1686" y="1134"/>
            <a:chExt cx="701" cy="265"/>
          </a:xfrm>
        </p:grpSpPr>
        <p:sp>
          <p:nvSpPr>
            <p:cNvPr id="75798" name="AutoShape 22"/>
            <p:cNvSpPr>
              <a:spLocks noChangeArrowheads="1"/>
            </p:cNvSpPr>
            <p:nvPr/>
          </p:nvSpPr>
          <p:spPr bwMode="auto">
            <a:xfrm>
              <a:off x="1686" y="1134"/>
              <a:ext cx="702" cy="266"/>
            </a:xfrm>
            <a:prstGeom prst="roundRect">
              <a:avLst>
                <a:gd name="adj" fmla="val 375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9" name="Text Box 23"/>
            <p:cNvSpPr txBox="1">
              <a:spLocks noChangeArrowheads="1"/>
            </p:cNvSpPr>
            <p:nvPr/>
          </p:nvSpPr>
          <p:spPr bwMode="auto">
            <a:xfrm>
              <a:off x="1686" y="1134"/>
              <a:ext cx="702" cy="266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9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krevní céva v játrech</a:t>
              </a:r>
            </a:p>
          </p:txBody>
        </p:sp>
      </p:grpSp>
      <p:grpSp>
        <p:nvGrpSpPr>
          <p:cNvPr id="75800" name="Group 24"/>
          <p:cNvGrpSpPr>
            <a:grpSpLocks/>
          </p:cNvGrpSpPr>
          <p:nvPr/>
        </p:nvGrpSpPr>
        <p:grpSpPr bwMode="auto">
          <a:xfrm>
            <a:off x="152400" y="1062038"/>
            <a:ext cx="1827213" cy="269875"/>
            <a:chOff x="96" y="669"/>
            <a:chExt cx="1151" cy="170"/>
          </a:xfrm>
        </p:grpSpPr>
        <p:sp>
          <p:nvSpPr>
            <p:cNvPr id="75801" name="AutoShape 25"/>
            <p:cNvSpPr>
              <a:spLocks noChangeArrowheads="1"/>
            </p:cNvSpPr>
            <p:nvPr/>
          </p:nvSpPr>
          <p:spPr bwMode="auto">
            <a:xfrm>
              <a:off x="96" y="669"/>
              <a:ext cx="1152" cy="171"/>
            </a:xfrm>
            <a:prstGeom prst="roundRect">
              <a:avLst>
                <a:gd name="adj" fmla="val 588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2" name="Text Box 26"/>
            <p:cNvSpPr txBox="1">
              <a:spLocks noChangeArrowheads="1"/>
            </p:cNvSpPr>
            <p:nvPr/>
          </p:nvSpPr>
          <p:spPr bwMode="auto">
            <a:xfrm>
              <a:off x="96" y="669"/>
              <a:ext cx="1152" cy="171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9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300" b="0">
                  <a:solidFill>
                    <a:srgbClr val="000000"/>
                  </a:solidFill>
                </a:rPr>
                <a:t>Nádor na játrech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5" name="Group 1"/>
          <p:cNvGrpSpPr>
            <a:grpSpLocks/>
          </p:cNvGrpSpPr>
          <p:nvPr/>
        </p:nvGrpSpPr>
        <p:grpSpPr bwMode="auto">
          <a:xfrm>
            <a:off x="0" y="482600"/>
            <a:ext cx="8818563" cy="955675"/>
            <a:chOff x="0" y="304"/>
            <a:chExt cx="5555" cy="602"/>
          </a:xfrm>
        </p:grpSpPr>
        <p:sp>
          <p:nvSpPr>
            <p:cNvPr id="77826" name="AutoShape 2"/>
            <p:cNvSpPr>
              <a:spLocks noChangeArrowheads="1"/>
            </p:cNvSpPr>
            <p:nvPr/>
          </p:nvSpPr>
          <p:spPr bwMode="auto">
            <a:xfrm>
              <a:off x="0" y="304"/>
              <a:ext cx="5556" cy="603"/>
            </a:xfrm>
            <a:prstGeom prst="roundRect">
              <a:avLst>
                <a:gd name="adj" fmla="val 162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27" name="Text Box 3"/>
            <p:cNvSpPr txBox="1">
              <a:spLocks noChangeArrowheads="1"/>
            </p:cNvSpPr>
            <p:nvPr/>
          </p:nvSpPr>
          <p:spPr bwMode="auto">
            <a:xfrm>
              <a:off x="0" y="304"/>
              <a:ext cx="5556" cy="3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Vědecké důkazy blokády rakovinných buněk</a:t>
              </a:r>
            </a:p>
          </p:txBody>
        </p:sp>
      </p:grpSp>
      <p:grpSp>
        <p:nvGrpSpPr>
          <p:cNvPr id="77828" name="Group 4"/>
          <p:cNvGrpSpPr>
            <a:grpSpLocks/>
          </p:cNvGrpSpPr>
          <p:nvPr/>
        </p:nvGrpSpPr>
        <p:grpSpPr bwMode="auto">
          <a:xfrm>
            <a:off x="5076825" y="1341438"/>
            <a:ext cx="3656013" cy="4559300"/>
            <a:chOff x="3198" y="845"/>
            <a:chExt cx="2303" cy="2872"/>
          </a:xfrm>
        </p:grpSpPr>
        <p:sp>
          <p:nvSpPr>
            <p:cNvPr id="77829" name="Text Box 5"/>
            <p:cNvSpPr txBox="1">
              <a:spLocks noChangeArrowheads="1"/>
            </p:cNvSpPr>
            <p:nvPr/>
          </p:nvSpPr>
          <p:spPr bwMode="auto">
            <a:xfrm>
              <a:off x="3198" y="845"/>
              <a:ext cx="2304" cy="28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2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První fáze kompletního vědeckého důkazu Výzkumného institutu buněčné medicíny Dr. Ratha byla provedena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   s </a:t>
              </a:r>
              <a:r>
                <a:rPr lang="cs-CZ" sz="1600" b="0" dirty="0">
                  <a:solidFill>
                    <a:srgbClr val="000000"/>
                  </a:solidFill>
                </a:rPr>
                <a:t>rakovinnými buňkami, mikrovýživinami a kolagenem.</a:t>
              </a:r>
            </a:p>
            <a:p>
              <a:pPr>
                <a:lnSpc>
                  <a:spcPct val="12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Obrázek A:</a:t>
              </a:r>
              <a:r>
                <a:rPr lang="cs-CZ" sz="1600" b="0" dirty="0">
                  <a:solidFill>
                    <a:srgbClr val="000000"/>
                  </a:solidFill>
                </a:rPr>
                <a:t> Kontrola bez mikroživin. Rakovinné buňky se rozmnožují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       </a:t>
              </a:r>
              <a:r>
                <a:rPr lang="cs-CZ" sz="1600" b="0" dirty="0">
                  <a:solidFill>
                    <a:srgbClr val="000000"/>
                  </a:solidFill>
                </a:rPr>
                <a:t>a šíří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se tkání bez </a:t>
              </a:r>
              <a:r>
                <a:rPr lang="cs-CZ" sz="1600" b="0" dirty="0">
                  <a:solidFill>
                    <a:srgbClr val="000000"/>
                  </a:solidFill>
                </a:rPr>
                <a:t>překážky.</a:t>
              </a:r>
            </a:p>
            <a:p>
              <a:pPr>
                <a:lnSpc>
                  <a:spcPct val="12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Obrázek B:</a:t>
              </a:r>
              <a:r>
                <a:rPr lang="cs-CZ" sz="1600" b="0" dirty="0">
                  <a:solidFill>
                    <a:srgbClr val="000000"/>
                  </a:solidFill>
                </a:rPr>
                <a:t> Potrava byla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obohacena  </a:t>
              </a:r>
              <a:r>
                <a:rPr lang="cs-CZ" sz="1600" b="0" dirty="0">
                  <a:solidFill>
                    <a:srgbClr val="000000"/>
                  </a:solidFill>
                </a:rPr>
                <a:t>o mikroživiny. Rakovinné buňky se nebyly schopny dostat přes kolagenové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mřížky. Metastáze se zastavila</a:t>
              </a:r>
              <a:r>
                <a:rPr lang="cs-CZ" sz="1600" b="0" dirty="0">
                  <a:solidFill>
                    <a:srgbClr val="000000"/>
                  </a:solidFill>
                </a:rPr>
                <a:t>.</a:t>
              </a:r>
            </a:p>
            <a:p>
              <a:pPr>
                <a:lnSpc>
                  <a:spcPct val="12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77830" name="Group 6"/>
          <p:cNvGrpSpPr>
            <a:grpSpLocks/>
          </p:cNvGrpSpPr>
          <p:nvPr/>
        </p:nvGrpSpPr>
        <p:grpSpPr bwMode="auto">
          <a:xfrm>
            <a:off x="442913" y="1355725"/>
            <a:ext cx="4140200" cy="4532313"/>
            <a:chOff x="279" y="854"/>
            <a:chExt cx="2608" cy="2855"/>
          </a:xfrm>
        </p:grpSpPr>
        <p:sp>
          <p:nvSpPr>
            <p:cNvPr id="77831" name="AutoShape 7"/>
            <p:cNvSpPr>
              <a:spLocks noChangeArrowheads="1"/>
            </p:cNvSpPr>
            <p:nvPr/>
          </p:nvSpPr>
          <p:spPr bwMode="auto">
            <a:xfrm>
              <a:off x="287" y="862"/>
              <a:ext cx="2601" cy="2848"/>
            </a:xfrm>
            <a:prstGeom prst="roundRect">
              <a:avLst>
                <a:gd name="adj" fmla="val 37"/>
              </a:avLst>
            </a:prstGeom>
            <a:solidFill>
              <a:srgbClr val="B2B2B2"/>
            </a:solidFill>
            <a:ln w="9360">
              <a:solidFill>
                <a:srgbClr val="B2B2B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32" name="AutoShape 8"/>
            <p:cNvSpPr>
              <a:spLocks noChangeArrowheads="1"/>
            </p:cNvSpPr>
            <p:nvPr/>
          </p:nvSpPr>
          <p:spPr bwMode="auto">
            <a:xfrm>
              <a:off x="279" y="854"/>
              <a:ext cx="2601" cy="2848"/>
            </a:xfrm>
            <a:prstGeom prst="roundRect">
              <a:avLst>
                <a:gd name="adj" fmla="val 37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78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331913"/>
            <a:ext cx="4425950" cy="4157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77834" name="Group 10"/>
          <p:cNvGrpSpPr>
            <a:grpSpLocks/>
          </p:cNvGrpSpPr>
          <p:nvPr/>
        </p:nvGrpSpPr>
        <p:grpSpPr bwMode="auto">
          <a:xfrm>
            <a:off x="450850" y="4725988"/>
            <a:ext cx="2000250" cy="1339850"/>
            <a:chOff x="284" y="2977"/>
            <a:chExt cx="1260" cy="844"/>
          </a:xfrm>
        </p:grpSpPr>
        <p:sp>
          <p:nvSpPr>
            <p:cNvPr id="77835" name="Text Box 11"/>
            <p:cNvSpPr txBox="1">
              <a:spLocks noChangeArrowheads="1"/>
            </p:cNvSpPr>
            <p:nvPr/>
          </p:nvSpPr>
          <p:spPr bwMode="auto">
            <a:xfrm>
              <a:off x="284" y="2977"/>
              <a:ext cx="1261" cy="8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Bez</a:t>
              </a:r>
              <a:r>
                <a:rPr lang="cs-CZ" sz="1800" b="0">
                  <a:solidFill>
                    <a:srgbClr val="CC0000"/>
                  </a:solidFill>
                </a:rPr>
                <a:t> 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dostatečné </a:t>
              </a:r>
              <a:br>
                <a:rPr lang="cs-CZ" b="0">
                  <a:solidFill>
                    <a:srgbClr val="000000"/>
                  </a:solidFill>
                </a:rPr>
              </a:br>
              <a:r>
                <a:rPr lang="cs-CZ" b="0">
                  <a:solidFill>
                    <a:srgbClr val="000000"/>
                  </a:solidFill>
                </a:rPr>
                <a:t>mikrovýživy </a:t>
              </a:r>
              <a:br>
                <a:rPr lang="cs-CZ" b="0">
                  <a:solidFill>
                    <a:srgbClr val="000000"/>
                  </a:solidFill>
                </a:rPr>
              </a:br>
              <a:r>
                <a:rPr lang="cs-CZ" b="0">
                  <a:solidFill>
                    <a:srgbClr val="000000"/>
                  </a:solidFill>
                </a:rPr>
                <a:t>se buňky dostanou </a:t>
              </a:r>
              <a:br>
                <a:rPr lang="cs-CZ" b="0">
                  <a:solidFill>
                    <a:srgbClr val="000000"/>
                  </a:solidFill>
                </a:rPr>
              </a:br>
              <a:r>
                <a:rPr lang="cs-CZ" b="0">
                  <a:solidFill>
                    <a:srgbClr val="000000"/>
                  </a:solidFill>
                </a:rPr>
                <a:t>    přes oslabenou tkáň</a:t>
              </a:r>
              <a:r>
                <a:rPr lang="cs-CZ" sz="1400" b="0">
                  <a:solidFill>
                    <a:srgbClr val="000000"/>
                  </a:solidFill>
                </a:rPr>
                <a:t>             </a:t>
              </a:r>
            </a:p>
          </p:txBody>
        </p:sp>
      </p:grpSp>
      <p:grpSp>
        <p:nvGrpSpPr>
          <p:cNvPr id="77836" name="Group 12"/>
          <p:cNvGrpSpPr>
            <a:grpSpLocks/>
          </p:cNvGrpSpPr>
          <p:nvPr/>
        </p:nvGrpSpPr>
        <p:grpSpPr bwMode="auto">
          <a:xfrm>
            <a:off x="2384425" y="4760913"/>
            <a:ext cx="1573213" cy="1065212"/>
            <a:chOff x="1502" y="2999"/>
            <a:chExt cx="991" cy="671"/>
          </a:xfrm>
        </p:grpSpPr>
        <p:sp>
          <p:nvSpPr>
            <p:cNvPr id="77837" name="Text Box 13"/>
            <p:cNvSpPr txBox="1">
              <a:spLocks noChangeArrowheads="1"/>
            </p:cNvSpPr>
            <p:nvPr/>
          </p:nvSpPr>
          <p:spPr bwMode="auto">
            <a:xfrm>
              <a:off x="1502" y="2999"/>
              <a:ext cx="992" cy="67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Se</a:t>
              </a:r>
              <a:r>
                <a:rPr lang="cs-CZ" sz="1400" b="0">
                  <a:solidFill>
                    <a:srgbClr val="000000"/>
                  </a:solidFill>
                </a:rPr>
                <a:t> 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synergickou </a:t>
              </a:r>
              <a:br>
                <a:rPr lang="cs-CZ" b="0">
                  <a:solidFill>
                    <a:srgbClr val="000000"/>
                  </a:solidFill>
                </a:rPr>
              </a:br>
              <a:r>
                <a:rPr lang="cs-CZ" b="0">
                  <a:solidFill>
                    <a:srgbClr val="000000"/>
                  </a:solidFill>
                </a:rPr>
                <a:t>mikrovýživou je invaze buněk zastavena</a:t>
              </a:r>
            </a:p>
          </p:txBody>
        </p:sp>
      </p:grpSp>
      <p:grpSp>
        <p:nvGrpSpPr>
          <p:cNvPr id="77838" name="Group 14"/>
          <p:cNvGrpSpPr>
            <a:grpSpLocks/>
          </p:cNvGrpSpPr>
          <p:nvPr/>
        </p:nvGrpSpPr>
        <p:grpSpPr bwMode="auto">
          <a:xfrm>
            <a:off x="360363" y="1381125"/>
            <a:ext cx="2517775" cy="579438"/>
            <a:chOff x="227" y="870"/>
            <a:chExt cx="1586" cy="365"/>
          </a:xfrm>
        </p:grpSpPr>
        <p:sp>
          <p:nvSpPr>
            <p:cNvPr id="77839" name="Text Box 15"/>
            <p:cNvSpPr txBox="1">
              <a:spLocks noChangeArrowheads="1"/>
            </p:cNvSpPr>
            <p:nvPr/>
          </p:nvSpPr>
          <p:spPr bwMode="auto">
            <a:xfrm>
              <a:off x="227" y="870"/>
              <a:ext cx="1587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Kruhová sonda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průchodu </a:t>
              </a:r>
              <a:r>
                <a:rPr lang="cs-CZ" sz="1600" b="0" dirty="0">
                  <a:solidFill>
                    <a:srgbClr val="000000"/>
                  </a:solidFill>
                </a:rPr>
                <a:t>cévní stěnou A</a:t>
              </a:r>
            </a:p>
          </p:txBody>
        </p:sp>
      </p:grpSp>
      <p:grpSp>
        <p:nvGrpSpPr>
          <p:cNvPr id="77840" name="Group 16"/>
          <p:cNvGrpSpPr>
            <a:grpSpLocks/>
          </p:cNvGrpSpPr>
          <p:nvPr/>
        </p:nvGrpSpPr>
        <p:grpSpPr bwMode="auto">
          <a:xfrm>
            <a:off x="2699792" y="1556792"/>
            <a:ext cx="1481138" cy="336551"/>
            <a:chOff x="1610" y="890"/>
            <a:chExt cx="933" cy="212"/>
          </a:xfrm>
        </p:grpSpPr>
        <p:sp>
          <p:nvSpPr>
            <p:cNvPr id="77841" name="Text Box 17"/>
            <p:cNvSpPr txBox="1">
              <a:spLocks noChangeArrowheads="1"/>
            </p:cNvSpPr>
            <p:nvPr/>
          </p:nvSpPr>
          <p:spPr bwMode="auto">
            <a:xfrm>
              <a:off x="1610" y="890"/>
              <a:ext cx="933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Céva B</a:t>
              </a:r>
            </a:p>
          </p:txBody>
        </p:sp>
      </p:grpSp>
      <p:grpSp>
        <p:nvGrpSpPr>
          <p:cNvPr id="77842" name="Group 18"/>
          <p:cNvGrpSpPr>
            <a:grpSpLocks/>
          </p:cNvGrpSpPr>
          <p:nvPr/>
        </p:nvGrpSpPr>
        <p:grpSpPr bwMode="auto">
          <a:xfrm>
            <a:off x="3313113" y="3660775"/>
            <a:ext cx="596900" cy="749300"/>
            <a:chOff x="2087" y="2306"/>
            <a:chExt cx="376" cy="472"/>
          </a:xfrm>
        </p:grpSpPr>
        <p:sp>
          <p:nvSpPr>
            <p:cNvPr id="77843" name="Freeform 19"/>
            <p:cNvSpPr>
              <a:spLocks noChangeArrowheads="1"/>
            </p:cNvSpPr>
            <p:nvPr/>
          </p:nvSpPr>
          <p:spPr bwMode="auto">
            <a:xfrm>
              <a:off x="2095" y="2314"/>
              <a:ext cx="369" cy="466"/>
            </a:xfrm>
            <a:custGeom>
              <a:avLst/>
              <a:gdLst/>
              <a:ahLst/>
              <a:cxnLst>
                <a:cxn ang="0">
                  <a:pos x="1626" y="1779"/>
                </a:cxn>
                <a:cxn ang="0">
                  <a:pos x="610" y="430"/>
                </a:cxn>
                <a:cxn ang="0">
                  <a:pos x="766" y="312"/>
                </a:cxn>
                <a:cxn ang="0">
                  <a:pos x="0" y="0"/>
                </a:cxn>
                <a:cxn ang="0">
                  <a:pos x="89" y="823"/>
                </a:cxn>
                <a:cxn ang="0">
                  <a:pos x="246" y="704"/>
                </a:cxn>
                <a:cxn ang="0">
                  <a:pos x="1263" y="2053"/>
                </a:cxn>
                <a:cxn ang="0">
                  <a:pos x="1626" y="1779"/>
                </a:cxn>
              </a:cxnLst>
              <a:rect l="0" t="0" r="r" b="b"/>
              <a:pathLst>
                <a:path w="1627" h="2054">
                  <a:moveTo>
                    <a:pt x="1626" y="1779"/>
                  </a:moveTo>
                  <a:lnTo>
                    <a:pt x="610" y="430"/>
                  </a:lnTo>
                  <a:lnTo>
                    <a:pt x="766" y="312"/>
                  </a:lnTo>
                  <a:lnTo>
                    <a:pt x="0" y="0"/>
                  </a:lnTo>
                  <a:lnTo>
                    <a:pt x="89" y="823"/>
                  </a:lnTo>
                  <a:lnTo>
                    <a:pt x="246" y="704"/>
                  </a:lnTo>
                  <a:lnTo>
                    <a:pt x="1263" y="2053"/>
                  </a:lnTo>
                  <a:lnTo>
                    <a:pt x="1626" y="1779"/>
                  </a:lnTo>
                </a:path>
              </a:pathLst>
            </a:cu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44" name="Freeform 20"/>
            <p:cNvSpPr>
              <a:spLocks noChangeArrowheads="1"/>
            </p:cNvSpPr>
            <p:nvPr/>
          </p:nvSpPr>
          <p:spPr bwMode="auto">
            <a:xfrm>
              <a:off x="2087" y="2306"/>
              <a:ext cx="369" cy="466"/>
            </a:xfrm>
            <a:custGeom>
              <a:avLst/>
              <a:gdLst/>
              <a:ahLst/>
              <a:cxnLst>
                <a:cxn ang="0">
                  <a:pos x="1626" y="1779"/>
                </a:cxn>
                <a:cxn ang="0">
                  <a:pos x="610" y="430"/>
                </a:cxn>
                <a:cxn ang="0">
                  <a:pos x="766" y="312"/>
                </a:cxn>
                <a:cxn ang="0">
                  <a:pos x="0" y="0"/>
                </a:cxn>
                <a:cxn ang="0">
                  <a:pos x="89" y="823"/>
                </a:cxn>
                <a:cxn ang="0">
                  <a:pos x="246" y="704"/>
                </a:cxn>
                <a:cxn ang="0">
                  <a:pos x="1263" y="2053"/>
                </a:cxn>
                <a:cxn ang="0">
                  <a:pos x="1626" y="1779"/>
                </a:cxn>
              </a:cxnLst>
              <a:rect l="0" t="0" r="r" b="b"/>
              <a:pathLst>
                <a:path w="1627" h="2054">
                  <a:moveTo>
                    <a:pt x="1626" y="1779"/>
                  </a:moveTo>
                  <a:lnTo>
                    <a:pt x="610" y="430"/>
                  </a:lnTo>
                  <a:lnTo>
                    <a:pt x="766" y="312"/>
                  </a:lnTo>
                  <a:lnTo>
                    <a:pt x="0" y="0"/>
                  </a:lnTo>
                  <a:lnTo>
                    <a:pt x="89" y="823"/>
                  </a:lnTo>
                  <a:lnTo>
                    <a:pt x="246" y="704"/>
                  </a:lnTo>
                  <a:lnTo>
                    <a:pt x="1263" y="2053"/>
                  </a:lnTo>
                  <a:lnTo>
                    <a:pt x="1626" y="1779"/>
                  </a:lnTo>
                </a:path>
              </a:pathLst>
            </a:custGeom>
            <a:solidFill>
              <a:srgbClr val="FF9933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7845" name="Group 21"/>
          <p:cNvGrpSpPr>
            <a:grpSpLocks/>
          </p:cNvGrpSpPr>
          <p:nvPr/>
        </p:nvGrpSpPr>
        <p:grpSpPr bwMode="auto">
          <a:xfrm>
            <a:off x="3635375" y="4149725"/>
            <a:ext cx="1293813" cy="519113"/>
            <a:chOff x="2290" y="2614"/>
            <a:chExt cx="815" cy="327"/>
          </a:xfrm>
        </p:grpSpPr>
        <p:sp>
          <p:nvSpPr>
            <p:cNvPr id="77846" name="Freeform 22"/>
            <p:cNvSpPr>
              <a:spLocks noChangeArrowheads="1"/>
            </p:cNvSpPr>
            <p:nvPr/>
          </p:nvSpPr>
          <p:spPr bwMode="auto">
            <a:xfrm>
              <a:off x="2290" y="2614"/>
              <a:ext cx="817" cy="3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00" y="0"/>
                </a:cxn>
                <a:cxn ang="0">
                  <a:pos x="3600" y="1446"/>
                </a:cxn>
                <a:cxn ang="0">
                  <a:pos x="0" y="1446"/>
                </a:cxn>
                <a:cxn ang="0">
                  <a:pos x="0" y="0"/>
                </a:cxn>
              </a:cxnLst>
              <a:rect l="0" t="0" r="r" b="b"/>
              <a:pathLst>
                <a:path w="3601" h="1447">
                  <a:moveTo>
                    <a:pt x="0" y="0"/>
                  </a:moveTo>
                  <a:lnTo>
                    <a:pt x="3600" y="0"/>
                  </a:lnTo>
                  <a:lnTo>
                    <a:pt x="3600" y="1446"/>
                  </a:lnTo>
                  <a:lnTo>
                    <a:pt x="0" y="1446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47" name="Text Box 23"/>
            <p:cNvSpPr txBox="1">
              <a:spLocks noChangeArrowheads="1"/>
            </p:cNvSpPr>
            <p:nvPr/>
          </p:nvSpPr>
          <p:spPr bwMode="auto">
            <a:xfrm>
              <a:off x="2290" y="2614"/>
              <a:ext cx="816" cy="328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kolagenová mřížka</a:t>
              </a:r>
            </a:p>
          </p:txBody>
        </p:sp>
      </p:grpSp>
      <p:grpSp>
        <p:nvGrpSpPr>
          <p:cNvPr id="77848" name="Group 24"/>
          <p:cNvGrpSpPr>
            <a:grpSpLocks/>
          </p:cNvGrpSpPr>
          <p:nvPr/>
        </p:nvGrpSpPr>
        <p:grpSpPr bwMode="auto">
          <a:xfrm>
            <a:off x="431800" y="6021388"/>
            <a:ext cx="8291513" cy="379412"/>
            <a:chOff x="272" y="3793"/>
            <a:chExt cx="5223" cy="239"/>
          </a:xfrm>
        </p:grpSpPr>
        <p:sp>
          <p:nvSpPr>
            <p:cNvPr id="77849" name="Freeform 25"/>
            <p:cNvSpPr>
              <a:spLocks noChangeArrowheads="1"/>
            </p:cNvSpPr>
            <p:nvPr/>
          </p:nvSpPr>
          <p:spPr bwMode="auto">
            <a:xfrm>
              <a:off x="280" y="3801"/>
              <a:ext cx="5217" cy="2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003" y="0"/>
                </a:cxn>
                <a:cxn ang="0">
                  <a:pos x="23003" y="1024"/>
                </a:cxn>
                <a:cxn ang="0">
                  <a:pos x="0" y="1024"/>
                </a:cxn>
                <a:cxn ang="0">
                  <a:pos x="0" y="0"/>
                </a:cxn>
              </a:cxnLst>
              <a:rect l="0" t="0" r="r" b="b"/>
              <a:pathLst>
                <a:path w="23004" h="1025">
                  <a:moveTo>
                    <a:pt x="0" y="0"/>
                  </a:moveTo>
                  <a:lnTo>
                    <a:pt x="23003" y="0"/>
                  </a:lnTo>
                  <a:lnTo>
                    <a:pt x="23003" y="1024"/>
                  </a:lnTo>
                  <a:lnTo>
                    <a:pt x="0" y="1024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50" name="Freeform 26"/>
            <p:cNvSpPr>
              <a:spLocks noChangeArrowheads="1"/>
            </p:cNvSpPr>
            <p:nvPr/>
          </p:nvSpPr>
          <p:spPr bwMode="auto">
            <a:xfrm>
              <a:off x="272" y="3793"/>
              <a:ext cx="5217" cy="2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003" y="0"/>
                </a:cxn>
                <a:cxn ang="0">
                  <a:pos x="23003" y="1024"/>
                </a:cxn>
                <a:cxn ang="0">
                  <a:pos x="0" y="1024"/>
                </a:cxn>
                <a:cxn ang="0">
                  <a:pos x="0" y="0"/>
                </a:cxn>
              </a:cxnLst>
              <a:rect l="0" t="0" r="r" b="b"/>
              <a:pathLst>
                <a:path w="23004" h="1025">
                  <a:moveTo>
                    <a:pt x="0" y="0"/>
                  </a:moveTo>
                  <a:lnTo>
                    <a:pt x="23003" y="0"/>
                  </a:lnTo>
                  <a:lnTo>
                    <a:pt x="23003" y="1024"/>
                  </a:lnTo>
                  <a:lnTo>
                    <a:pt x="0" y="1024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51" name="Text Box 27"/>
            <p:cNvSpPr txBox="1">
              <a:spLocks noChangeArrowheads="1"/>
            </p:cNvSpPr>
            <p:nvPr/>
          </p:nvSpPr>
          <p:spPr bwMode="auto">
            <a:xfrm>
              <a:off x="272" y="3793"/>
              <a:ext cx="5216" cy="232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FFFFFF"/>
                  </a:solidFill>
                </a:rPr>
                <a:t>To znamená, že metastáze lze blokovat přirozeným způsobem.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1"/>
          <p:cNvGrpSpPr>
            <a:grpSpLocks/>
          </p:cNvGrpSpPr>
          <p:nvPr/>
        </p:nvGrpSpPr>
        <p:grpSpPr bwMode="auto">
          <a:xfrm>
            <a:off x="4284663" y="1901825"/>
            <a:ext cx="4713287" cy="3138488"/>
            <a:chOff x="2699" y="1198"/>
            <a:chExt cx="2969" cy="1977"/>
          </a:xfrm>
        </p:grpSpPr>
        <p:sp>
          <p:nvSpPr>
            <p:cNvPr id="76802" name="Text Box 2"/>
            <p:cNvSpPr txBox="1">
              <a:spLocks noChangeArrowheads="1"/>
            </p:cNvSpPr>
            <p:nvPr/>
          </p:nvSpPr>
          <p:spPr bwMode="auto">
            <a:xfrm>
              <a:off x="2699" y="1198"/>
              <a:ext cx="2970" cy="19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2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Především vitamín C, přírodní aminokyseliny lysin, prolin a polyfenoly zeleného čaje, jsou schopné blokovat vznik enzymů kolagenáz 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        </a:t>
              </a:r>
              <a:r>
                <a:rPr lang="cs-CZ" sz="1600" b="0" dirty="0">
                  <a:solidFill>
                    <a:srgbClr val="000000"/>
                  </a:solidFill>
                </a:rPr>
                <a:t>v rakovinových buňkách. Rozšíření onemocnění rakovinou závisí především na stupni poškození okolní pojivové tkáně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a </a:t>
              </a:r>
              <a:r>
                <a:rPr lang="cs-CZ" sz="1600" b="0" dirty="0">
                  <a:solidFill>
                    <a:srgbClr val="000000"/>
                  </a:solidFill>
                </a:rPr>
                <a:t>kolagenu. Blokádou zničujících enzymů kolagenáz můžeme předejít dalšímu šíření rakovinných buněk.*</a:t>
              </a:r>
            </a:p>
            <a:p>
              <a:pPr>
                <a:lnSpc>
                  <a:spcPct val="12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76803" name="Line 3"/>
          <p:cNvSpPr>
            <a:spLocks noChangeShapeType="1"/>
          </p:cNvSpPr>
          <p:nvPr/>
        </p:nvSpPr>
        <p:spPr bwMode="auto">
          <a:xfrm flipV="1">
            <a:off x="1828800" y="3289300"/>
            <a:ext cx="1588" cy="1225550"/>
          </a:xfrm>
          <a:prstGeom prst="line">
            <a:avLst/>
          </a:prstGeom>
          <a:noFill/>
          <a:ln w="7632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6804" name="Line 4"/>
          <p:cNvSpPr>
            <a:spLocks noChangeShapeType="1"/>
          </p:cNvSpPr>
          <p:nvPr/>
        </p:nvSpPr>
        <p:spPr bwMode="auto">
          <a:xfrm flipV="1">
            <a:off x="3352800" y="3295650"/>
            <a:ext cx="1588" cy="768350"/>
          </a:xfrm>
          <a:prstGeom prst="line">
            <a:avLst/>
          </a:prstGeom>
          <a:noFill/>
          <a:ln w="7632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768475"/>
            <a:ext cx="3638550" cy="3048000"/>
          </a:xfrm>
          <a:prstGeom prst="rect">
            <a:avLst/>
          </a:prstGeom>
          <a:noFill/>
          <a:ln w="6480">
            <a:solidFill>
              <a:srgbClr val="808080"/>
            </a:solidFill>
            <a:miter lim="800000"/>
            <a:headEnd/>
            <a:tailEnd/>
          </a:ln>
          <a:effectLst>
            <a:outerShdw dist="17819" dir="2700000" algn="ctr" rotWithShape="0">
              <a:srgbClr val="B2B2B2"/>
            </a:outerShdw>
          </a:effectLst>
        </p:spPr>
      </p:pic>
      <p:grpSp>
        <p:nvGrpSpPr>
          <p:cNvPr id="76806" name="Group 6"/>
          <p:cNvGrpSpPr>
            <a:grpSpLocks/>
          </p:cNvGrpSpPr>
          <p:nvPr/>
        </p:nvGrpSpPr>
        <p:grpSpPr bwMode="auto">
          <a:xfrm>
            <a:off x="381000" y="5045075"/>
            <a:ext cx="3732213" cy="989013"/>
            <a:chOff x="240" y="3178"/>
            <a:chExt cx="2351" cy="623"/>
          </a:xfrm>
        </p:grpSpPr>
        <p:sp>
          <p:nvSpPr>
            <p:cNvPr id="76807" name="Text Box 7"/>
            <p:cNvSpPr txBox="1">
              <a:spLocks noChangeArrowheads="1"/>
            </p:cNvSpPr>
            <p:nvPr/>
          </p:nvSpPr>
          <p:spPr bwMode="auto">
            <a:xfrm>
              <a:off x="240" y="3178"/>
              <a:ext cx="2352" cy="62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1450" algn="l"/>
                  <a:tab pos="10780713" algn="l"/>
                </a:tabLst>
              </a:pPr>
              <a:r>
                <a:rPr lang="cs-CZ" b="0">
                  <a:solidFill>
                    <a:srgbClr val="000000"/>
                  </a:solidFill>
                  <a:latin typeface="Arial Black" pitchFamily="32" charset="0"/>
                </a:rPr>
                <a:t>Lysin</a:t>
              </a:r>
              <a:r>
                <a:rPr lang="cs-CZ" b="0">
                  <a:solidFill>
                    <a:srgbClr val="000000"/>
                  </a:solidFill>
                </a:rPr>
                <a:t> 	= zabraňuje rozkladu pojivové tkáně</a:t>
              </a:r>
              <a:br>
                <a:rPr lang="cs-CZ" b="0">
                  <a:solidFill>
                    <a:srgbClr val="000000"/>
                  </a:solidFill>
                </a:rPr>
              </a:br>
              <a:r>
                <a:rPr lang="cs-CZ" b="0">
                  <a:solidFill>
                    <a:srgbClr val="000000"/>
                  </a:solidFill>
                  <a:latin typeface="Arial Black" pitchFamily="32" charset="0"/>
                </a:rPr>
                <a:t>Vitamín C </a:t>
              </a:r>
              <a:r>
                <a:rPr lang="cs-CZ" b="0">
                  <a:solidFill>
                    <a:srgbClr val="000000"/>
                  </a:solidFill>
                </a:rPr>
                <a:t> = podporuje vybudování nové tkáně</a:t>
              </a:r>
            </a:p>
            <a:p>
              <a:pPr>
                <a:lnSpc>
                  <a:spcPct val="110000"/>
                </a:lnSpc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1450" algn="l"/>
                  <a:tab pos="1078071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Ani jednu z obou molekul si náš organismus neumí vyprodukovat sám.</a:t>
              </a:r>
            </a:p>
          </p:txBody>
        </p:sp>
      </p:grpSp>
      <p:sp>
        <p:nvSpPr>
          <p:cNvPr id="76808" name="Line 8"/>
          <p:cNvSpPr>
            <a:spLocks noChangeShapeType="1"/>
          </p:cNvSpPr>
          <p:nvPr/>
        </p:nvSpPr>
        <p:spPr bwMode="auto">
          <a:xfrm flipH="1" flipV="1">
            <a:off x="530225" y="4432300"/>
            <a:ext cx="158750" cy="615950"/>
          </a:xfrm>
          <a:prstGeom prst="line">
            <a:avLst/>
          </a:prstGeom>
          <a:noFill/>
          <a:ln w="57240">
            <a:solidFill>
              <a:srgbClr val="B2B2B2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000000"/>
            </a:outerShdw>
          </a:effectLst>
        </p:spPr>
        <p:txBody>
          <a:bodyPr/>
          <a:lstStyle/>
          <a:p>
            <a:endParaRPr lang="en-US"/>
          </a:p>
        </p:txBody>
      </p:sp>
      <p:grpSp>
        <p:nvGrpSpPr>
          <p:cNvPr id="76809" name="Group 9"/>
          <p:cNvGrpSpPr>
            <a:grpSpLocks/>
          </p:cNvGrpSpPr>
          <p:nvPr/>
        </p:nvGrpSpPr>
        <p:grpSpPr bwMode="auto">
          <a:xfrm>
            <a:off x="4284663" y="5032375"/>
            <a:ext cx="4619625" cy="1085850"/>
            <a:chOff x="2699" y="3170"/>
            <a:chExt cx="2910" cy="684"/>
          </a:xfrm>
        </p:grpSpPr>
        <p:sp>
          <p:nvSpPr>
            <p:cNvPr id="76810" name="Freeform 10"/>
            <p:cNvSpPr>
              <a:spLocks noChangeArrowheads="1"/>
            </p:cNvSpPr>
            <p:nvPr/>
          </p:nvSpPr>
          <p:spPr bwMode="auto">
            <a:xfrm>
              <a:off x="2707" y="3177"/>
              <a:ext cx="2903" cy="6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802" y="0"/>
                </a:cxn>
                <a:cxn ang="0">
                  <a:pos x="12802" y="2992"/>
                </a:cxn>
                <a:cxn ang="0">
                  <a:pos x="0" y="2992"/>
                </a:cxn>
                <a:cxn ang="0">
                  <a:pos x="0" y="0"/>
                </a:cxn>
              </a:cxnLst>
              <a:rect l="0" t="0" r="r" b="b"/>
              <a:pathLst>
                <a:path w="12803" h="2993">
                  <a:moveTo>
                    <a:pt x="0" y="0"/>
                  </a:moveTo>
                  <a:lnTo>
                    <a:pt x="12802" y="0"/>
                  </a:lnTo>
                  <a:lnTo>
                    <a:pt x="12802" y="2992"/>
                  </a:lnTo>
                  <a:lnTo>
                    <a:pt x="0" y="2992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1" name="Freeform 11"/>
            <p:cNvSpPr>
              <a:spLocks noChangeArrowheads="1"/>
            </p:cNvSpPr>
            <p:nvPr/>
          </p:nvSpPr>
          <p:spPr bwMode="auto">
            <a:xfrm>
              <a:off x="2699" y="3170"/>
              <a:ext cx="2903" cy="6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802" y="0"/>
                </a:cxn>
                <a:cxn ang="0">
                  <a:pos x="12802" y="2992"/>
                </a:cxn>
                <a:cxn ang="0">
                  <a:pos x="0" y="2992"/>
                </a:cxn>
                <a:cxn ang="0">
                  <a:pos x="0" y="0"/>
                </a:cxn>
              </a:cxnLst>
              <a:rect l="0" t="0" r="r" b="b"/>
              <a:pathLst>
                <a:path w="12803" h="2993">
                  <a:moveTo>
                    <a:pt x="0" y="0"/>
                  </a:moveTo>
                  <a:lnTo>
                    <a:pt x="12802" y="0"/>
                  </a:lnTo>
                  <a:lnTo>
                    <a:pt x="12802" y="2992"/>
                  </a:lnTo>
                  <a:lnTo>
                    <a:pt x="0" y="2992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2" name="Text Box 12"/>
            <p:cNvSpPr txBox="1">
              <a:spLocks noChangeArrowheads="1"/>
            </p:cNvSpPr>
            <p:nvPr/>
          </p:nvSpPr>
          <p:spPr bwMode="auto">
            <a:xfrm>
              <a:off x="2699" y="3170"/>
              <a:ext cx="2903" cy="611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2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FFFFFF"/>
                  </a:solidFill>
                </a:rPr>
                <a:t>Prvním předpokladem v boji proti rakovině je optimální zabezpečení přísunu vitamínu C, lysinu a dalších životně důležitých mikroživin</a:t>
              </a:r>
            </a:p>
          </p:txBody>
        </p:sp>
      </p:grpSp>
      <p:grpSp>
        <p:nvGrpSpPr>
          <p:cNvPr id="76813" name="Group 13"/>
          <p:cNvGrpSpPr>
            <a:grpSpLocks/>
          </p:cNvGrpSpPr>
          <p:nvPr/>
        </p:nvGrpSpPr>
        <p:grpSpPr bwMode="auto">
          <a:xfrm>
            <a:off x="304800" y="96838"/>
            <a:ext cx="8228013" cy="1582737"/>
            <a:chOff x="192" y="61"/>
            <a:chExt cx="5183" cy="997"/>
          </a:xfrm>
        </p:grpSpPr>
        <p:sp>
          <p:nvSpPr>
            <p:cNvPr id="76814" name="AutoShape 14"/>
            <p:cNvSpPr>
              <a:spLocks noChangeArrowheads="1"/>
            </p:cNvSpPr>
            <p:nvPr/>
          </p:nvSpPr>
          <p:spPr bwMode="auto">
            <a:xfrm>
              <a:off x="192" y="118"/>
              <a:ext cx="5184" cy="942"/>
            </a:xfrm>
            <a:prstGeom prst="roundRect">
              <a:avLst>
                <a:gd name="adj" fmla="val 102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5" name="Text Box 15"/>
            <p:cNvSpPr txBox="1">
              <a:spLocks noChangeArrowheads="1"/>
            </p:cNvSpPr>
            <p:nvPr/>
          </p:nvSpPr>
          <p:spPr bwMode="auto">
            <a:xfrm>
              <a:off x="192" y="61"/>
              <a:ext cx="5184" cy="9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Jak blokují buněčné výživové látky </a:t>
              </a:r>
              <a:br>
                <a:rPr lang="cs-CZ" sz="2800" b="0" dirty="0">
                  <a:solidFill>
                    <a:srgbClr val="CC0000"/>
                  </a:solidFill>
                </a:rPr>
              </a:br>
              <a:r>
                <a:rPr lang="cs-CZ" sz="2800" b="0" dirty="0">
                  <a:solidFill>
                    <a:srgbClr val="CC0000"/>
                  </a:solidFill>
                </a:rPr>
                <a:t>rakovinné buňky</a:t>
              </a:r>
              <a:r>
                <a:rPr lang="cs-CZ" sz="3600" b="0" dirty="0">
                  <a:solidFill>
                    <a:srgbClr val="F00000"/>
                  </a:solidFill>
                  <a:latin typeface="Times New Roman" pitchFamily="16" charset="0"/>
                </a:rPr>
                <a:t/>
              </a:r>
              <a:br>
                <a:rPr lang="cs-CZ" sz="3600" b="0" dirty="0">
                  <a:solidFill>
                    <a:srgbClr val="F00000"/>
                  </a:solidFill>
                  <a:latin typeface="Times New Roman" pitchFamily="16" charset="0"/>
                </a:rPr>
              </a:br>
              <a:r>
                <a:rPr lang="cs-CZ" sz="1800" b="0" dirty="0">
                  <a:solidFill>
                    <a:srgbClr val="000000"/>
                  </a:solidFill>
                </a:rPr>
                <a:t>Mechanismus přirozené kontroly rakoviny</a:t>
              </a:r>
              <a:r>
                <a:rPr lang="cs-CZ" sz="3600" b="0" dirty="0">
                  <a:solidFill>
                    <a:srgbClr val="000000"/>
                  </a:solidFill>
                  <a:latin typeface="Times New Roman" pitchFamily="16" charset="0"/>
                </a:rPr>
                <a:t> </a:t>
              </a:r>
            </a:p>
          </p:txBody>
        </p:sp>
      </p:grpSp>
      <p:sp>
        <p:nvSpPr>
          <p:cNvPr id="76816" name="Line 16"/>
          <p:cNvSpPr>
            <a:spLocks noChangeShapeType="1"/>
          </p:cNvSpPr>
          <p:nvPr/>
        </p:nvSpPr>
        <p:spPr bwMode="auto">
          <a:xfrm flipV="1">
            <a:off x="838200" y="4127500"/>
            <a:ext cx="152400" cy="920750"/>
          </a:xfrm>
          <a:prstGeom prst="line">
            <a:avLst/>
          </a:prstGeom>
          <a:noFill/>
          <a:ln w="57240">
            <a:solidFill>
              <a:srgbClr val="B2B2B2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000000"/>
            </a:outerShdw>
          </a:effectLst>
        </p:spPr>
        <p:txBody>
          <a:bodyPr/>
          <a:lstStyle/>
          <a:p>
            <a:endParaRPr lang="en-US"/>
          </a:p>
        </p:txBody>
      </p:sp>
      <p:grpSp>
        <p:nvGrpSpPr>
          <p:cNvPr id="76817" name="Group 17"/>
          <p:cNvGrpSpPr>
            <a:grpSpLocks/>
          </p:cNvGrpSpPr>
          <p:nvPr/>
        </p:nvGrpSpPr>
        <p:grpSpPr bwMode="auto">
          <a:xfrm>
            <a:off x="373063" y="6176962"/>
            <a:ext cx="3581399" cy="492124"/>
            <a:chOff x="235" y="3891"/>
            <a:chExt cx="2256" cy="310"/>
          </a:xfrm>
        </p:grpSpPr>
        <p:sp>
          <p:nvSpPr>
            <p:cNvPr id="76818" name="Text Box 18"/>
            <p:cNvSpPr txBox="1">
              <a:spLocks noChangeArrowheads="1"/>
            </p:cNvSpPr>
            <p:nvPr/>
          </p:nvSpPr>
          <p:spPr bwMode="auto">
            <a:xfrm>
              <a:off x="235" y="3891"/>
              <a:ext cx="2256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 dirty="0">
                  <a:solidFill>
                    <a:srgbClr val="000000"/>
                  </a:solidFill>
                </a:rPr>
                <a:t>* (objev Dr. Ratha v roce </a:t>
              </a:r>
              <a:r>
                <a:rPr lang="cs-CZ" b="0" dirty="0" smtClean="0">
                  <a:solidFill>
                    <a:srgbClr val="000000"/>
                  </a:solidFill>
                </a:rPr>
                <a:t>1991 Institut buněčné medicíny)</a:t>
              </a:r>
              <a:endParaRPr lang="cs-CZ" b="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1" name="Group 1"/>
          <p:cNvGrpSpPr>
            <a:grpSpLocks/>
          </p:cNvGrpSpPr>
          <p:nvPr/>
        </p:nvGrpSpPr>
        <p:grpSpPr bwMode="auto">
          <a:xfrm>
            <a:off x="304800" y="285750"/>
            <a:ext cx="8532813" cy="792163"/>
            <a:chOff x="192" y="180"/>
            <a:chExt cx="5375" cy="499"/>
          </a:xfrm>
        </p:grpSpPr>
        <p:sp>
          <p:nvSpPr>
            <p:cNvPr id="81922" name="Text Box 2"/>
            <p:cNvSpPr txBox="1">
              <a:spLocks noChangeArrowheads="1"/>
            </p:cNvSpPr>
            <p:nvPr/>
          </p:nvSpPr>
          <p:spPr bwMode="auto">
            <a:xfrm>
              <a:off x="192" y="180"/>
              <a:ext cx="5376" cy="5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Průlom k přírodní léčbě rakoviny</a:t>
              </a:r>
            </a:p>
          </p:txBody>
        </p:sp>
      </p:grpSp>
      <p:grpSp>
        <p:nvGrpSpPr>
          <p:cNvPr id="81923" name="Group 3"/>
          <p:cNvGrpSpPr>
            <a:grpSpLocks/>
          </p:cNvGrpSpPr>
          <p:nvPr/>
        </p:nvGrpSpPr>
        <p:grpSpPr bwMode="auto">
          <a:xfrm>
            <a:off x="4500563" y="1439863"/>
            <a:ext cx="4341812" cy="1978025"/>
            <a:chOff x="2835" y="907"/>
            <a:chExt cx="2735" cy="1246"/>
          </a:xfrm>
        </p:grpSpPr>
        <p:sp>
          <p:nvSpPr>
            <p:cNvPr id="81924" name="Text Box 4"/>
            <p:cNvSpPr txBox="1">
              <a:spLocks noChangeArrowheads="1"/>
            </p:cNvSpPr>
            <p:nvPr/>
          </p:nvSpPr>
          <p:spPr bwMode="auto">
            <a:xfrm>
              <a:off x="2835" y="907"/>
              <a:ext cx="2736" cy="12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Dr. Matthias Rath už roku 1991 rozluštil cestu blokády rakovinných enzymů a tím vytvořil předpoklad léčení rakoviny přírodní cestou.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>
                <a:solidFill>
                  <a:srgbClr val="000000"/>
                </a:solidFill>
              </a:endParaRPr>
            </a:p>
          </p:txBody>
        </p:sp>
      </p:grpSp>
      <p:grpSp>
        <p:nvGrpSpPr>
          <p:cNvPr id="81925" name="Group 5"/>
          <p:cNvGrpSpPr>
            <a:grpSpLocks/>
          </p:cNvGrpSpPr>
          <p:nvPr/>
        </p:nvGrpSpPr>
        <p:grpSpPr bwMode="auto">
          <a:xfrm>
            <a:off x="304800" y="5943600"/>
            <a:ext cx="4113213" cy="822325"/>
            <a:chOff x="192" y="3744"/>
            <a:chExt cx="2591" cy="518"/>
          </a:xfrm>
        </p:grpSpPr>
        <p:sp>
          <p:nvSpPr>
            <p:cNvPr id="81926" name="Text Box 6"/>
            <p:cNvSpPr txBox="1">
              <a:spLocks noChangeArrowheads="1"/>
            </p:cNvSpPr>
            <p:nvPr/>
          </p:nvSpPr>
          <p:spPr bwMode="auto">
            <a:xfrm>
              <a:off x="192" y="3744"/>
              <a:ext cx="2592" cy="51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Strana rukopisu z vědecké práce Dr. Ratha (1991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), </a:t>
              </a:r>
              <a:r>
                <a:rPr lang="cs-CZ" sz="1600" b="0" dirty="0">
                  <a:solidFill>
                    <a:srgbClr val="000000"/>
                  </a:solidFill>
                </a:rPr>
                <a:t>která přinesla průlom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tohoto pochopení </a:t>
              </a:r>
              <a:r>
                <a:rPr lang="cs-CZ" sz="1600" b="0" dirty="0">
                  <a:solidFill>
                    <a:srgbClr val="000000"/>
                  </a:solidFill>
                </a:rPr>
                <a:t>vzniku rakoviny.</a:t>
              </a:r>
            </a:p>
          </p:txBody>
        </p:sp>
      </p:grpSp>
      <p:pic>
        <p:nvPicPr>
          <p:cNvPr id="8192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143000"/>
            <a:ext cx="4038600" cy="4724400"/>
          </a:xfrm>
          <a:prstGeom prst="rect">
            <a:avLst/>
          </a:prstGeom>
          <a:noFill/>
          <a:ln w="6480">
            <a:solidFill>
              <a:srgbClr val="000000"/>
            </a:solidFill>
            <a:miter lim="800000"/>
            <a:headEnd/>
            <a:tailEnd/>
          </a:ln>
          <a:effectLst/>
        </p:spPr>
      </p:pic>
      <p:grpSp>
        <p:nvGrpSpPr>
          <p:cNvPr id="81928" name="Group 8"/>
          <p:cNvGrpSpPr>
            <a:grpSpLocks/>
          </p:cNvGrpSpPr>
          <p:nvPr/>
        </p:nvGrpSpPr>
        <p:grpSpPr bwMode="auto">
          <a:xfrm>
            <a:off x="4679950" y="4140200"/>
            <a:ext cx="4049713" cy="1009650"/>
            <a:chOff x="2948" y="2608"/>
            <a:chExt cx="2551" cy="636"/>
          </a:xfrm>
        </p:grpSpPr>
        <p:sp>
          <p:nvSpPr>
            <p:cNvPr id="81929" name="Freeform 9"/>
            <p:cNvSpPr>
              <a:spLocks noChangeArrowheads="1"/>
            </p:cNvSpPr>
            <p:nvPr/>
          </p:nvSpPr>
          <p:spPr bwMode="auto">
            <a:xfrm>
              <a:off x="2956" y="2616"/>
              <a:ext cx="2544" cy="6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219" y="0"/>
                </a:cxn>
                <a:cxn ang="0">
                  <a:pos x="11219" y="2776"/>
                </a:cxn>
                <a:cxn ang="0">
                  <a:pos x="0" y="2776"/>
                </a:cxn>
                <a:cxn ang="0">
                  <a:pos x="0" y="0"/>
                </a:cxn>
              </a:cxnLst>
              <a:rect l="0" t="0" r="r" b="b"/>
              <a:pathLst>
                <a:path w="11220" h="2777">
                  <a:moveTo>
                    <a:pt x="0" y="0"/>
                  </a:moveTo>
                  <a:lnTo>
                    <a:pt x="11219" y="0"/>
                  </a:lnTo>
                  <a:lnTo>
                    <a:pt x="11219" y="2776"/>
                  </a:lnTo>
                  <a:lnTo>
                    <a:pt x="0" y="2776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30" name="Freeform 10"/>
            <p:cNvSpPr>
              <a:spLocks noChangeArrowheads="1"/>
            </p:cNvSpPr>
            <p:nvPr/>
          </p:nvSpPr>
          <p:spPr bwMode="auto">
            <a:xfrm>
              <a:off x="2948" y="2608"/>
              <a:ext cx="2544" cy="6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219" y="0"/>
                </a:cxn>
                <a:cxn ang="0">
                  <a:pos x="11219" y="2776"/>
                </a:cxn>
                <a:cxn ang="0">
                  <a:pos x="0" y="2776"/>
                </a:cxn>
                <a:cxn ang="0">
                  <a:pos x="0" y="0"/>
                </a:cxn>
              </a:cxnLst>
              <a:rect l="0" t="0" r="r" b="b"/>
              <a:pathLst>
                <a:path w="11220" h="2777">
                  <a:moveTo>
                    <a:pt x="0" y="0"/>
                  </a:moveTo>
                  <a:lnTo>
                    <a:pt x="11219" y="0"/>
                  </a:lnTo>
                  <a:lnTo>
                    <a:pt x="11219" y="2776"/>
                  </a:lnTo>
                  <a:lnTo>
                    <a:pt x="0" y="2776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31" name="Text Box 11"/>
            <p:cNvSpPr txBox="1">
              <a:spLocks noChangeArrowheads="1"/>
            </p:cNvSpPr>
            <p:nvPr/>
          </p:nvSpPr>
          <p:spPr bwMode="auto">
            <a:xfrm>
              <a:off x="2948" y="2608"/>
              <a:ext cx="2544" cy="629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FFFFFF"/>
                  </a:solidFill>
                </a:rPr>
                <a:t>Tyto poznatky umožňují, že budoucí generace nemusí poznat rakovinu.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49" name="Group 1"/>
          <p:cNvGrpSpPr>
            <a:grpSpLocks/>
          </p:cNvGrpSpPr>
          <p:nvPr/>
        </p:nvGrpSpPr>
        <p:grpSpPr bwMode="auto">
          <a:xfrm>
            <a:off x="0" y="476250"/>
            <a:ext cx="9142413" cy="962025"/>
            <a:chOff x="0" y="300"/>
            <a:chExt cx="5759" cy="606"/>
          </a:xfrm>
        </p:grpSpPr>
        <p:sp>
          <p:nvSpPr>
            <p:cNvPr id="78850" name="AutoShape 2"/>
            <p:cNvSpPr>
              <a:spLocks noChangeArrowheads="1"/>
            </p:cNvSpPr>
            <p:nvPr/>
          </p:nvSpPr>
          <p:spPr bwMode="auto">
            <a:xfrm>
              <a:off x="0" y="300"/>
              <a:ext cx="5760" cy="607"/>
            </a:xfrm>
            <a:prstGeom prst="roundRect">
              <a:avLst>
                <a:gd name="adj" fmla="val 162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51" name="Text Box 3"/>
            <p:cNvSpPr txBox="1">
              <a:spLocks noChangeArrowheads="1"/>
            </p:cNvSpPr>
            <p:nvPr/>
          </p:nvSpPr>
          <p:spPr bwMode="auto">
            <a:xfrm>
              <a:off x="0" y="300"/>
              <a:ext cx="5760" cy="3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Vědecké důkazy blokády rakovinných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buněk               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(Institut buněčné medicíny)</a:t>
              </a:r>
              <a:endParaRPr lang="cs-CZ" sz="16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78852" name="Group 4"/>
          <p:cNvGrpSpPr>
            <a:grpSpLocks/>
          </p:cNvGrpSpPr>
          <p:nvPr/>
        </p:nvGrpSpPr>
        <p:grpSpPr bwMode="auto">
          <a:xfrm>
            <a:off x="4859337" y="1835050"/>
            <a:ext cx="3886199" cy="4186238"/>
            <a:chOff x="3061" y="1020"/>
            <a:chExt cx="2448" cy="2637"/>
          </a:xfrm>
        </p:grpSpPr>
        <p:sp>
          <p:nvSpPr>
            <p:cNvPr id="78853" name="Text Box 5"/>
            <p:cNvSpPr txBox="1">
              <a:spLocks noChangeArrowheads="1"/>
            </p:cNvSpPr>
            <p:nvPr/>
          </p:nvSpPr>
          <p:spPr bwMode="auto">
            <a:xfrm>
              <a:off x="3061" y="1020"/>
              <a:ext cx="2448" cy="26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5000"/>
                </a:lnSpc>
                <a:spcBef>
                  <a:spcPts val="7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Přiložené obrázky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ukazují </a:t>
              </a:r>
              <a:r>
                <a:rPr lang="cs-CZ" sz="1600" b="0" dirty="0">
                  <a:solidFill>
                    <a:srgbClr val="000000"/>
                  </a:solidFill>
                </a:rPr>
                <a:t>omezující účinek mikrovýživy při rozšiřování rakovinných buněk prsu:</a:t>
              </a:r>
            </a:p>
            <a:p>
              <a:pPr>
                <a:lnSpc>
                  <a:spcPct val="115000"/>
                </a:lnSpc>
                <a:spcBef>
                  <a:spcPts val="7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Snímek A:</a:t>
              </a:r>
              <a:r>
                <a:rPr lang="cs-CZ" sz="1600" b="0" dirty="0">
                  <a:solidFill>
                    <a:srgbClr val="000000"/>
                  </a:solidFill>
                </a:rPr>
                <a:t> Kontrola bez mikrovýživy. Rakovinné buňky se rozmnožují bez překážky.</a:t>
              </a:r>
            </a:p>
            <a:p>
              <a:pPr>
                <a:lnSpc>
                  <a:spcPct val="115000"/>
                </a:lnSpc>
                <a:spcBef>
                  <a:spcPts val="7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Snímek B:</a:t>
              </a:r>
              <a:r>
                <a:rPr lang="cs-CZ" sz="1600" b="0" dirty="0">
                  <a:solidFill>
                    <a:srgbClr val="000000"/>
                  </a:solidFill>
                </a:rPr>
                <a:t> Přidáním malého množství mikroživin se ukazuje zřetelná náprava.</a:t>
              </a:r>
            </a:p>
            <a:p>
              <a:pPr>
                <a:lnSpc>
                  <a:spcPct val="115000"/>
                </a:lnSpc>
                <a:spcBef>
                  <a:spcPts val="7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Snímek C:</a:t>
              </a:r>
              <a:r>
                <a:rPr lang="cs-CZ" sz="1600" b="0" dirty="0">
                  <a:solidFill>
                    <a:srgbClr val="000000"/>
                  </a:solidFill>
                </a:rPr>
                <a:t> Podáváním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mikroživin ve složení, které odpovídá výživové synergii se </a:t>
              </a:r>
              <a:r>
                <a:rPr lang="cs-CZ" sz="1600" b="0" dirty="0">
                  <a:solidFill>
                    <a:srgbClr val="000000"/>
                  </a:solidFill>
                </a:rPr>
                <a:t>šíření rakovinových buněk omezí až na 100%.</a:t>
              </a:r>
            </a:p>
            <a:p>
              <a:pPr>
                <a:lnSpc>
                  <a:spcPct val="115000"/>
                </a:lnSpc>
                <a:spcBef>
                  <a:spcPts val="7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8854" name="Group 6"/>
          <p:cNvGrpSpPr>
            <a:grpSpLocks/>
          </p:cNvGrpSpPr>
          <p:nvPr/>
        </p:nvGrpSpPr>
        <p:grpSpPr bwMode="auto">
          <a:xfrm>
            <a:off x="360363" y="1260475"/>
            <a:ext cx="4157662" cy="5129213"/>
            <a:chOff x="227" y="794"/>
            <a:chExt cx="2619" cy="3231"/>
          </a:xfrm>
        </p:grpSpPr>
        <p:sp>
          <p:nvSpPr>
            <p:cNvPr id="78855" name="AutoShape 7"/>
            <p:cNvSpPr>
              <a:spLocks noChangeArrowheads="1"/>
            </p:cNvSpPr>
            <p:nvPr/>
          </p:nvSpPr>
          <p:spPr bwMode="auto">
            <a:xfrm>
              <a:off x="235" y="802"/>
              <a:ext cx="2612" cy="3224"/>
            </a:xfrm>
            <a:prstGeom prst="roundRect">
              <a:avLst>
                <a:gd name="adj" fmla="val 37"/>
              </a:avLst>
            </a:prstGeom>
            <a:solidFill>
              <a:srgbClr val="B2B2B2"/>
            </a:solidFill>
            <a:ln w="9360">
              <a:solidFill>
                <a:srgbClr val="B2B2B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56" name="AutoShape 8"/>
            <p:cNvSpPr>
              <a:spLocks noChangeArrowheads="1"/>
            </p:cNvSpPr>
            <p:nvPr/>
          </p:nvSpPr>
          <p:spPr bwMode="auto">
            <a:xfrm>
              <a:off x="227" y="794"/>
              <a:ext cx="2612" cy="3224"/>
            </a:xfrm>
            <a:prstGeom prst="roundRect">
              <a:avLst>
                <a:gd name="adj" fmla="val 37"/>
              </a:avLst>
            </a:prstGeom>
            <a:solidFill>
              <a:srgbClr val="F6E0A2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885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925" y="1887538"/>
            <a:ext cx="1724025" cy="1473200"/>
          </a:xfrm>
          <a:prstGeom prst="rect">
            <a:avLst/>
          </a:prstGeom>
          <a:solidFill>
            <a:srgbClr val="F6E0A2"/>
          </a:solidFill>
          <a:ln w="9525">
            <a:noFill/>
            <a:round/>
            <a:headEnd/>
            <a:tailEnd/>
          </a:ln>
          <a:effectLst/>
        </p:spPr>
      </p:pic>
      <p:pic>
        <p:nvPicPr>
          <p:cNvPr id="7885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925" y="3408363"/>
            <a:ext cx="1706563" cy="1416050"/>
          </a:xfrm>
          <a:prstGeom prst="rect">
            <a:avLst/>
          </a:prstGeom>
          <a:solidFill>
            <a:srgbClr val="F6E0A2"/>
          </a:solidFill>
          <a:ln w="9525">
            <a:noFill/>
            <a:round/>
            <a:headEnd/>
            <a:tailEnd/>
          </a:ln>
          <a:effectLst/>
        </p:spPr>
      </p:pic>
      <p:pic>
        <p:nvPicPr>
          <p:cNvPr id="78859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5925" y="4873625"/>
            <a:ext cx="1706563" cy="1431925"/>
          </a:xfrm>
          <a:prstGeom prst="rect">
            <a:avLst/>
          </a:prstGeom>
          <a:solidFill>
            <a:srgbClr val="F6E0A2"/>
          </a:solidFill>
          <a:ln w="9525">
            <a:noFill/>
            <a:round/>
            <a:headEnd/>
            <a:tailEnd/>
          </a:ln>
          <a:effectLst/>
        </p:spPr>
      </p:pic>
      <p:grpSp>
        <p:nvGrpSpPr>
          <p:cNvPr id="78860" name="Group 12"/>
          <p:cNvGrpSpPr>
            <a:grpSpLocks/>
          </p:cNvGrpSpPr>
          <p:nvPr/>
        </p:nvGrpSpPr>
        <p:grpSpPr bwMode="auto">
          <a:xfrm>
            <a:off x="422275" y="1260475"/>
            <a:ext cx="1735138" cy="579438"/>
            <a:chOff x="266" y="794"/>
            <a:chExt cx="1093" cy="365"/>
          </a:xfrm>
        </p:grpSpPr>
        <p:sp>
          <p:nvSpPr>
            <p:cNvPr id="78861" name="Freeform 13"/>
            <p:cNvSpPr>
              <a:spLocks noChangeArrowheads="1"/>
            </p:cNvSpPr>
            <p:nvPr/>
          </p:nvSpPr>
          <p:spPr bwMode="auto">
            <a:xfrm>
              <a:off x="266" y="794"/>
              <a:ext cx="1094" cy="3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25" y="0"/>
                </a:cxn>
                <a:cxn ang="0">
                  <a:pos x="4825" y="1614"/>
                </a:cxn>
                <a:cxn ang="0">
                  <a:pos x="0" y="1614"/>
                </a:cxn>
                <a:cxn ang="0">
                  <a:pos x="0" y="0"/>
                </a:cxn>
              </a:cxnLst>
              <a:rect l="0" t="0" r="r" b="b"/>
              <a:pathLst>
                <a:path w="4826" h="1615">
                  <a:moveTo>
                    <a:pt x="0" y="0"/>
                  </a:moveTo>
                  <a:lnTo>
                    <a:pt x="4825" y="0"/>
                  </a:lnTo>
                  <a:lnTo>
                    <a:pt x="4825" y="1614"/>
                  </a:lnTo>
                  <a:lnTo>
                    <a:pt x="0" y="1614"/>
                  </a:lnTo>
                  <a:lnTo>
                    <a:pt x="0" y="0"/>
                  </a:lnTo>
                </a:path>
              </a:pathLst>
            </a:custGeom>
            <a:solidFill>
              <a:srgbClr val="F6E0A2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62" name="Text Box 14"/>
            <p:cNvSpPr txBox="1">
              <a:spLocks noChangeArrowheads="1"/>
            </p:cNvSpPr>
            <p:nvPr/>
          </p:nvSpPr>
          <p:spPr bwMode="auto">
            <a:xfrm>
              <a:off x="266" y="794"/>
              <a:ext cx="1094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Buňky rakoviny prsu</a:t>
              </a:r>
            </a:p>
          </p:txBody>
        </p:sp>
      </p:grpSp>
      <p:grpSp>
        <p:nvGrpSpPr>
          <p:cNvPr id="78863" name="Group 15"/>
          <p:cNvGrpSpPr>
            <a:grpSpLocks/>
          </p:cNvGrpSpPr>
          <p:nvPr/>
        </p:nvGrpSpPr>
        <p:grpSpPr bwMode="auto">
          <a:xfrm>
            <a:off x="2160588" y="2076450"/>
            <a:ext cx="2208212" cy="895350"/>
            <a:chOff x="1361" y="1308"/>
            <a:chExt cx="1391" cy="564"/>
          </a:xfrm>
        </p:grpSpPr>
        <p:sp>
          <p:nvSpPr>
            <p:cNvPr id="78864" name="Text Box 16"/>
            <p:cNvSpPr txBox="1">
              <a:spLocks noChangeArrowheads="1"/>
            </p:cNvSpPr>
            <p:nvPr/>
          </p:nvSpPr>
          <p:spPr bwMode="auto">
            <a:xfrm>
              <a:off x="1361" y="1308"/>
              <a:ext cx="1392" cy="5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228600" indent="-225425"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A: Bez mikrovýživy   - </a:t>
              </a:r>
              <a:r>
                <a:rPr lang="cs-CZ" sz="1600" b="0" i="1">
                  <a:solidFill>
                    <a:srgbClr val="000000"/>
                  </a:solidFill>
                </a:rPr>
                <a:t>bezbariérové rozmnožování</a:t>
              </a:r>
            </a:p>
          </p:txBody>
        </p:sp>
      </p:grpSp>
      <p:grpSp>
        <p:nvGrpSpPr>
          <p:cNvPr id="78865" name="Group 17"/>
          <p:cNvGrpSpPr>
            <a:grpSpLocks/>
          </p:cNvGrpSpPr>
          <p:nvPr/>
        </p:nvGrpSpPr>
        <p:grpSpPr bwMode="auto">
          <a:xfrm>
            <a:off x="2217738" y="3544888"/>
            <a:ext cx="2270125" cy="895350"/>
            <a:chOff x="1397" y="2233"/>
            <a:chExt cx="1430" cy="564"/>
          </a:xfrm>
        </p:grpSpPr>
        <p:sp>
          <p:nvSpPr>
            <p:cNvPr id="78866" name="Text Box 18"/>
            <p:cNvSpPr txBox="1">
              <a:spLocks noChangeArrowheads="1"/>
            </p:cNvSpPr>
            <p:nvPr/>
          </p:nvSpPr>
          <p:spPr bwMode="auto">
            <a:xfrm>
              <a:off x="1397" y="2233"/>
              <a:ext cx="1431" cy="5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266700" indent="-263525"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B: Přidáním mikro-výživných látek</a:t>
              </a:r>
              <a:br>
                <a:rPr lang="cs-CZ" sz="1600" b="0">
                  <a:solidFill>
                    <a:srgbClr val="000000"/>
                  </a:solidFill>
                </a:rPr>
              </a:br>
              <a:r>
                <a:rPr lang="cs-CZ" sz="1600" b="0" i="1">
                  <a:solidFill>
                    <a:srgbClr val="000000"/>
                  </a:solidFill>
                </a:rPr>
                <a:t>- omezení na 60 % </a:t>
              </a:r>
            </a:p>
          </p:txBody>
        </p:sp>
      </p:grpSp>
      <p:grpSp>
        <p:nvGrpSpPr>
          <p:cNvPr id="78867" name="Group 19"/>
          <p:cNvGrpSpPr>
            <a:grpSpLocks/>
          </p:cNvGrpSpPr>
          <p:nvPr/>
        </p:nvGrpSpPr>
        <p:grpSpPr bwMode="auto">
          <a:xfrm>
            <a:off x="2228850" y="4833938"/>
            <a:ext cx="2270125" cy="1824037"/>
            <a:chOff x="1404" y="3045"/>
            <a:chExt cx="1430" cy="1149"/>
          </a:xfrm>
        </p:grpSpPr>
        <p:sp>
          <p:nvSpPr>
            <p:cNvPr id="78868" name="Text Box 20"/>
            <p:cNvSpPr txBox="1">
              <a:spLocks noChangeArrowheads="1"/>
            </p:cNvSpPr>
            <p:nvPr/>
          </p:nvSpPr>
          <p:spPr bwMode="auto">
            <a:xfrm>
              <a:off x="1404" y="3045"/>
              <a:ext cx="1431" cy="1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228600" indent="-225425"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C: Optimální přísun  mikrovýživových látek v synergii </a:t>
              </a:r>
              <a:r>
                <a:rPr lang="cs-CZ" sz="1600" b="0" i="1">
                  <a:solidFill>
                    <a:srgbClr val="000000"/>
                  </a:solidFill>
                </a:rPr>
                <a:t>- omezení až na 100%</a:t>
              </a:r>
            </a:p>
            <a:p>
              <a:pPr marL="228600" indent="-225425"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endParaRPr lang="cs-CZ" sz="1600" b="0" i="1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73" name="Group 1"/>
          <p:cNvGrpSpPr>
            <a:grpSpLocks/>
          </p:cNvGrpSpPr>
          <p:nvPr/>
        </p:nvGrpSpPr>
        <p:grpSpPr bwMode="auto">
          <a:xfrm>
            <a:off x="1079500" y="2711450"/>
            <a:ext cx="7704138" cy="2327275"/>
            <a:chOff x="680" y="1708"/>
            <a:chExt cx="4853" cy="1466"/>
          </a:xfrm>
        </p:grpSpPr>
        <p:sp>
          <p:nvSpPr>
            <p:cNvPr id="79874" name="Text Box 2"/>
            <p:cNvSpPr txBox="1">
              <a:spLocks noChangeArrowheads="1"/>
            </p:cNvSpPr>
            <p:nvPr/>
          </p:nvSpPr>
          <p:spPr bwMode="auto">
            <a:xfrm>
              <a:off x="680" y="1708"/>
              <a:ext cx="4854" cy="146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228600" indent="-225425">
                <a:lnSpc>
                  <a:spcPct val="130000"/>
                </a:lnSpc>
                <a:spcBef>
                  <a:spcPts val="500"/>
                </a:spcBef>
                <a:buClrTx/>
                <a:buFontTx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Rakovinové buňky jsou agresivní, protože</a:t>
              </a:r>
            </a:p>
            <a:p>
              <a:pPr marL="228600" indent="-225425">
                <a:lnSpc>
                  <a:spcPct val="130000"/>
                </a:lnSpc>
                <a:spcBef>
                  <a:spcPts val="500"/>
                </a:spcBef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2000" b="0" dirty="0">
                  <a:solidFill>
                    <a:srgbClr val="C00000"/>
                  </a:solidFill>
                </a:rPr>
                <a:t>jsou schopné procházet </a:t>
              </a:r>
              <a:r>
                <a:rPr lang="cs-CZ" sz="2000" b="0" dirty="0">
                  <a:solidFill>
                    <a:srgbClr val="000000"/>
                  </a:solidFill>
                </a:rPr>
                <a:t>mezi soustavami orgánů</a:t>
              </a:r>
            </a:p>
            <a:p>
              <a:pPr marL="228600" indent="-225425">
                <a:lnSpc>
                  <a:spcPct val="130000"/>
                </a:lnSpc>
                <a:spcBef>
                  <a:spcPts val="500"/>
                </a:spcBef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2000" b="0" dirty="0">
                  <a:solidFill>
                    <a:srgbClr val="C00000"/>
                  </a:solidFill>
                </a:rPr>
                <a:t>mají schopnost se maskovat, </a:t>
              </a:r>
              <a:r>
                <a:rPr lang="cs-CZ" sz="2000" b="0" dirty="0">
                  <a:solidFill>
                    <a:srgbClr val="000000"/>
                  </a:solidFill>
                </a:rPr>
                <a:t>utajovat svoji přítomnost</a:t>
              </a:r>
            </a:p>
            <a:p>
              <a:pPr marL="228600" indent="-225425">
                <a:lnSpc>
                  <a:spcPct val="130000"/>
                </a:lnSpc>
                <a:spcBef>
                  <a:spcPts val="500"/>
                </a:spcBef>
                <a:buFont typeface="Arial" charset="0"/>
                <a:buChar char="•"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r>
                <a:rPr lang="cs-CZ" sz="2000" b="0" dirty="0">
                  <a:solidFill>
                    <a:srgbClr val="C00000"/>
                  </a:solidFill>
                </a:rPr>
                <a:t>mají schopnost zmást </a:t>
              </a:r>
              <a:r>
                <a:rPr lang="cs-CZ" sz="2000" b="0" dirty="0">
                  <a:solidFill>
                    <a:srgbClr val="000000"/>
                  </a:solidFill>
                </a:rPr>
                <a:t>imunitní systém.</a:t>
              </a:r>
            </a:p>
            <a:p>
              <a:pPr marL="228600" indent="-225425">
                <a:lnSpc>
                  <a:spcPct val="130000"/>
                </a:lnSpc>
                <a:spcBef>
                  <a:spcPts val="500"/>
                </a:spcBef>
                <a:buFont typeface="Arial" charset="0"/>
                <a:buNone/>
                <a:tabLst>
                  <a:tab pos="228600" algn="l"/>
                  <a:tab pos="676275" algn="l"/>
                  <a:tab pos="1125538" algn="l"/>
                  <a:tab pos="1574800" algn="l"/>
                  <a:tab pos="2024063" algn="l"/>
                  <a:tab pos="2473325" algn="l"/>
                  <a:tab pos="2922588" algn="l"/>
                  <a:tab pos="3371850" algn="l"/>
                  <a:tab pos="3821113" algn="l"/>
                  <a:tab pos="4270375" algn="l"/>
                  <a:tab pos="4719638" algn="l"/>
                  <a:tab pos="5168900" algn="l"/>
                  <a:tab pos="5618163" algn="l"/>
                  <a:tab pos="6067425" algn="l"/>
                  <a:tab pos="6516688" algn="l"/>
                  <a:tab pos="6965950" algn="l"/>
                  <a:tab pos="7415213" algn="l"/>
                  <a:tab pos="7864475" algn="l"/>
                  <a:tab pos="8313738" algn="l"/>
                  <a:tab pos="8763000" algn="l"/>
                  <a:tab pos="9212263" algn="l"/>
                </a:tabLst>
              </a:pPr>
              <a:endParaRPr lang="cs-CZ" sz="20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9875" name="Group 3"/>
          <p:cNvGrpSpPr>
            <a:grpSpLocks/>
          </p:cNvGrpSpPr>
          <p:nvPr/>
        </p:nvGrpSpPr>
        <p:grpSpPr bwMode="auto">
          <a:xfrm>
            <a:off x="304800" y="304800"/>
            <a:ext cx="8609013" cy="684213"/>
            <a:chOff x="192" y="192"/>
            <a:chExt cx="5423" cy="431"/>
          </a:xfrm>
        </p:grpSpPr>
        <p:sp>
          <p:nvSpPr>
            <p:cNvPr id="79876" name="AutoShape 4"/>
            <p:cNvSpPr>
              <a:spLocks noChangeArrowheads="1"/>
            </p:cNvSpPr>
            <p:nvPr/>
          </p:nvSpPr>
          <p:spPr bwMode="auto">
            <a:xfrm>
              <a:off x="192" y="192"/>
              <a:ext cx="5424" cy="432"/>
            </a:xfrm>
            <a:prstGeom prst="roundRect">
              <a:avLst>
                <a:gd name="adj" fmla="val 231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9877" name="Group 5"/>
          <p:cNvGrpSpPr>
            <a:grpSpLocks/>
          </p:cNvGrpSpPr>
          <p:nvPr/>
        </p:nvGrpSpPr>
        <p:grpSpPr bwMode="auto">
          <a:xfrm>
            <a:off x="209550" y="1416050"/>
            <a:ext cx="8609013" cy="1101725"/>
            <a:chOff x="132" y="892"/>
            <a:chExt cx="5423" cy="694"/>
          </a:xfrm>
        </p:grpSpPr>
        <p:sp>
          <p:nvSpPr>
            <p:cNvPr id="79878" name="AutoShape 6"/>
            <p:cNvSpPr>
              <a:spLocks noChangeArrowheads="1"/>
            </p:cNvSpPr>
            <p:nvPr/>
          </p:nvSpPr>
          <p:spPr bwMode="auto">
            <a:xfrm>
              <a:off x="132" y="892"/>
              <a:ext cx="5424" cy="695"/>
            </a:xfrm>
            <a:prstGeom prst="roundRect">
              <a:avLst>
                <a:gd name="adj" fmla="val 144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79" name="Text Box 7"/>
            <p:cNvSpPr txBox="1">
              <a:spLocks noChangeArrowheads="1"/>
            </p:cNvSpPr>
            <p:nvPr/>
          </p:nvSpPr>
          <p:spPr bwMode="auto">
            <a:xfrm>
              <a:off x="132" y="892"/>
              <a:ext cx="5424" cy="4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lnSpc>
                  <a:spcPct val="110000"/>
                </a:lnSpc>
                <a:spcBef>
                  <a:spcPts val="10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Proč je rakovina tak agresivní ?</a:t>
              </a:r>
            </a:p>
          </p:txBody>
        </p:sp>
      </p:grpSp>
      <p:grpSp>
        <p:nvGrpSpPr>
          <p:cNvPr id="79880" name="Group 8"/>
          <p:cNvGrpSpPr>
            <a:grpSpLocks/>
          </p:cNvGrpSpPr>
          <p:nvPr/>
        </p:nvGrpSpPr>
        <p:grpSpPr bwMode="auto">
          <a:xfrm>
            <a:off x="7915275" y="5943600"/>
            <a:ext cx="782638" cy="392113"/>
            <a:chOff x="4986" y="3744"/>
            <a:chExt cx="493" cy="247"/>
          </a:xfrm>
        </p:grpSpPr>
        <p:sp>
          <p:nvSpPr>
            <p:cNvPr id="79881" name="Freeform 9"/>
            <p:cNvSpPr>
              <a:spLocks noChangeArrowheads="1"/>
            </p:cNvSpPr>
            <p:nvPr/>
          </p:nvSpPr>
          <p:spPr bwMode="auto">
            <a:xfrm>
              <a:off x="4994" y="3752"/>
              <a:ext cx="486" cy="240"/>
            </a:xfrm>
            <a:custGeom>
              <a:avLst/>
              <a:gdLst/>
              <a:ahLst/>
              <a:cxnLst>
                <a:cxn ang="0">
                  <a:pos x="0" y="265"/>
                </a:cxn>
                <a:cxn ang="0">
                  <a:pos x="1704" y="265"/>
                </a:cxn>
                <a:cxn ang="0">
                  <a:pos x="1704" y="0"/>
                </a:cxn>
                <a:cxn ang="0">
                  <a:pos x="2144" y="529"/>
                </a:cxn>
                <a:cxn ang="0">
                  <a:pos x="1704" y="1059"/>
                </a:cxn>
                <a:cxn ang="0">
                  <a:pos x="1704" y="793"/>
                </a:cxn>
                <a:cxn ang="0">
                  <a:pos x="0" y="793"/>
                </a:cxn>
                <a:cxn ang="0">
                  <a:pos x="0" y="265"/>
                </a:cxn>
              </a:cxnLst>
              <a:rect l="0" t="0" r="r" b="b"/>
              <a:pathLst>
                <a:path w="2145" h="1060">
                  <a:moveTo>
                    <a:pt x="0" y="265"/>
                  </a:moveTo>
                  <a:lnTo>
                    <a:pt x="1704" y="265"/>
                  </a:lnTo>
                  <a:lnTo>
                    <a:pt x="1704" y="0"/>
                  </a:lnTo>
                  <a:lnTo>
                    <a:pt x="2144" y="529"/>
                  </a:lnTo>
                  <a:lnTo>
                    <a:pt x="1704" y="1059"/>
                  </a:lnTo>
                  <a:lnTo>
                    <a:pt x="1704" y="793"/>
                  </a:lnTo>
                  <a:lnTo>
                    <a:pt x="0" y="793"/>
                  </a:lnTo>
                  <a:lnTo>
                    <a:pt x="0" y="265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82" name="Freeform 10"/>
            <p:cNvSpPr>
              <a:spLocks noChangeArrowheads="1"/>
            </p:cNvSpPr>
            <p:nvPr/>
          </p:nvSpPr>
          <p:spPr bwMode="auto">
            <a:xfrm>
              <a:off x="4986" y="3744"/>
              <a:ext cx="486" cy="240"/>
            </a:xfrm>
            <a:custGeom>
              <a:avLst/>
              <a:gdLst/>
              <a:ahLst/>
              <a:cxnLst>
                <a:cxn ang="0">
                  <a:pos x="0" y="265"/>
                </a:cxn>
                <a:cxn ang="0">
                  <a:pos x="1704" y="265"/>
                </a:cxn>
                <a:cxn ang="0">
                  <a:pos x="1704" y="0"/>
                </a:cxn>
                <a:cxn ang="0">
                  <a:pos x="2144" y="529"/>
                </a:cxn>
                <a:cxn ang="0">
                  <a:pos x="1704" y="1059"/>
                </a:cxn>
                <a:cxn ang="0">
                  <a:pos x="1704" y="793"/>
                </a:cxn>
                <a:cxn ang="0">
                  <a:pos x="0" y="793"/>
                </a:cxn>
                <a:cxn ang="0">
                  <a:pos x="0" y="265"/>
                </a:cxn>
              </a:cxnLst>
              <a:rect l="0" t="0" r="r" b="b"/>
              <a:pathLst>
                <a:path w="2145" h="1060">
                  <a:moveTo>
                    <a:pt x="0" y="265"/>
                  </a:moveTo>
                  <a:lnTo>
                    <a:pt x="1704" y="265"/>
                  </a:lnTo>
                  <a:lnTo>
                    <a:pt x="1704" y="0"/>
                  </a:lnTo>
                  <a:lnTo>
                    <a:pt x="2144" y="529"/>
                  </a:lnTo>
                  <a:lnTo>
                    <a:pt x="1704" y="1059"/>
                  </a:lnTo>
                  <a:lnTo>
                    <a:pt x="1704" y="793"/>
                  </a:lnTo>
                  <a:lnTo>
                    <a:pt x="0" y="793"/>
                  </a:lnTo>
                  <a:lnTo>
                    <a:pt x="0" y="265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438" y="1219200"/>
            <a:ext cx="4000500" cy="5184775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  <p:grpSp>
        <p:nvGrpSpPr>
          <p:cNvPr id="80898" name="Group 2"/>
          <p:cNvGrpSpPr>
            <a:grpSpLocks/>
          </p:cNvGrpSpPr>
          <p:nvPr/>
        </p:nvGrpSpPr>
        <p:grpSpPr bwMode="auto">
          <a:xfrm>
            <a:off x="304800" y="381000"/>
            <a:ext cx="8456613" cy="519113"/>
            <a:chOff x="192" y="240"/>
            <a:chExt cx="5327" cy="327"/>
          </a:xfrm>
        </p:grpSpPr>
        <p:sp>
          <p:nvSpPr>
            <p:cNvPr id="80899" name="AutoShape 3"/>
            <p:cNvSpPr>
              <a:spLocks noChangeArrowheads="1"/>
            </p:cNvSpPr>
            <p:nvPr/>
          </p:nvSpPr>
          <p:spPr bwMode="auto">
            <a:xfrm>
              <a:off x="192" y="240"/>
              <a:ext cx="5328" cy="328"/>
            </a:xfrm>
            <a:prstGeom prst="roundRect">
              <a:avLst>
                <a:gd name="adj" fmla="val 301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00" name="Text Box 4"/>
            <p:cNvSpPr txBox="1">
              <a:spLocks noChangeArrowheads="1"/>
            </p:cNvSpPr>
            <p:nvPr/>
          </p:nvSpPr>
          <p:spPr bwMode="auto">
            <a:xfrm>
              <a:off x="192" y="240"/>
              <a:ext cx="5328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Proč je rakovina vaječníku tak častá ?</a:t>
              </a:r>
            </a:p>
          </p:txBody>
        </p:sp>
      </p:grpSp>
      <p:grpSp>
        <p:nvGrpSpPr>
          <p:cNvPr id="80901" name="Group 5"/>
          <p:cNvGrpSpPr>
            <a:grpSpLocks/>
          </p:cNvGrpSpPr>
          <p:nvPr/>
        </p:nvGrpSpPr>
        <p:grpSpPr bwMode="auto">
          <a:xfrm>
            <a:off x="4656137" y="2513013"/>
            <a:ext cx="4343399" cy="3868738"/>
            <a:chOff x="2933" y="1583"/>
            <a:chExt cx="2736" cy="2437"/>
          </a:xfrm>
        </p:grpSpPr>
        <p:sp>
          <p:nvSpPr>
            <p:cNvPr id="80902" name="Text Box 6"/>
            <p:cNvSpPr txBox="1">
              <a:spLocks noChangeArrowheads="1"/>
            </p:cNvSpPr>
            <p:nvPr/>
          </p:nvSpPr>
          <p:spPr bwMode="auto">
            <a:xfrm>
              <a:off x="2933" y="1583"/>
              <a:ext cx="2736" cy="24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68275" indent="-168275">
                <a:lnSpc>
                  <a:spcPct val="110000"/>
                </a:lnSpc>
                <a:spcBef>
                  <a:spcPts val="10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168275" algn="l"/>
                  <a:tab pos="615950" algn="l"/>
                  <a:tab pos="1065213" algn="l"/>
                  <a:tab pos="1514475" algn="l"/>
                  <a:tab pos="1963738" algn="l"/>
                  <a:tab pos="2413000" algn="l"/>
                  <a:tab pos="2862263" algn="l"/>
                  <a:tab pos="3311525" algn="l"/>
                  <a:tab pos="3760788" algn="l"/>
                  <a:tab pos="4210050" algn="l"/>
                  <a:tab pos="4659313" algn="l"/>
                  <a:tab pos="5108575" algn="l"/>
                  <a:tab pos="5557838" algn="l"/>
                  <a:tab pos="6007100" algn="l"/>
                  <a:tab pos="6456363" algn="l"/>
                  <a:tab pos="6905625" algn="l"/>
                  <a:tab pos="7354888" algn="l"/>
                  <a:tab pos="7804150" algn="l"/>
                  <a:tab pos="8253413" algn="l"/>
                  <a:tab pos="8702675" algn="l"/>
                  <a:tab pos="9151938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Vyvolává to stav hormonů</a:t>
              </a:r>
              <a:r>
                <a:rPr lang="cs-CZ" sz="1600" b="0" dirty="0">
                  <a:solidFill>
                    <a:srgbClr val="000000"/>
                  </a:solidFill>
                </a:rPr>
                <a:t> uprostřed ženského cyklu – krátkodobě se produkují kolagen ničící enzymy (kolagenáza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) </a:t>
              </a:r>
              <a:endParaRPr lang="cs-CZ" sz="1600" b="0" dirty="0">
                <a:solidFill>
                  <a:srgbClr val="000000"/>
                </a:solidFill>
              </a:endParaRPr>
            </a:p>
            <a:p>
              <a:pPr marL="168275" indent="-168275">
                <a:lnSpc>
                  <a:spcPct val="110000"/>
                </a:lnSpc>
                <a:spcBef>
                  <a:spcPts val="10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168275" algn="l"/>
                  <a:tab pos="615950" algn="l"/>
                  <a:tab pos="1065213" algn="l"/>
                  <a:tab pos="1514475" algn="l"/>
                  <a:tab pos="1963738" algn="l"/>
                  <a:tab pos="2413000" algn="l"/>
                  <a:tab pos="2862263" algn="l"/>
                  <a:tab pos="3311525" algn="l"/>
                  <a:tab pos="3760788" algn="l"/>
                  <a:tab pos="4210050" algn="l"/>
                  <a:tab pos="4659313" algn="l"/>
                  <a:tab pos="5108575" algn="l"/>
                  <a:tab pos="5557838" algn="l"/>
                  <a:tab pos="6007100" algn="l"/>
                  <a:tab pos="6456363" algn="l"/>
                  <a:tab pos="6905625" algn="l"/>
                  <a:tab pos="7354888" algn="l"/>
                  <a:tab pos="7804150" algn="l"/>
                  <a:tab pos="8253413" algn="l"/>
                  <a:tab pos="8702675" algn="l"/>
                  <a:tab pos="9151938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Buňka vajíčka</a:t>
              </a:r>
              <a:r>
                <a:rPr lang="cs-CZ" sz="1600" b="0" dirty="0">
                  <a:solidFill>
                    <a:srgbClr val="000000"/>
                  </a:solidFill>
                </a:rPr>
                <a:t> se pomocí tohoto enzymu prokouše přes stěnu vaječníku.</a:t>
              </a:r>
            </a:p>
            <a:p>
              <a:pPr marL="168275" indent="-168275">
                <a:lnSpc>
                  <a:spcPct val="110000"/>
                </a:lnSpc>
                <a:spcBef>
                  <a:spcPts val="10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168275" algn="l"/>
                  <a:tab pos="615950" algn="l"/>
                  <a:tab pos="1065213" algn="l"/>
                  <a:tab pos="1514475" algn="l"/>
                  <a:tab pos="1963738" algn="l"/>
                  <a:tab pos="2413000" algn="l"/>
                  <a:tab pos="2862263" algn="l"/>
                  <a:tab pos="3311525" algn="l"/>
                  <a:tab pos="3760788" algn="l"/>
                  <a:tab pos="4210050" algn="l"/>
                  <a:tab pos="4659313" algn="l"/>
                  <a:tab pos="5108575" algn="l"/>
                  <a:tab pos="5557838" algn="l"/>
                  <a:tab pos="6007100" algn="l"/>
                  <a:tab pos="6456363" algn="l"/>
                  <a:tab pos="6905625" algn="l"/>
                  <a:tab pos="7354888" algn="l"/>
                  <a:tab pos="7804150" algn="l"/>
                  <a:tab pos="8253413" algn="l"/>
                  <a:tab pos="8702675" algn="l"/>
                  <a:tab pos="9151938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Aby nastala menstruace,</a:t>
              </a:r>
              <a:r>
                <a:rPr lang="cs-CZ" sz="1600" b="0" dirty="0">
                  <a:solidFill>
                    <a:srgbClr val="000000"/>
                  </a:solidFill>
                </a:rPr>
                <a:t> musí se odbourat kolagen v buňkách vaječníku.</a:t>
              </a:r>
            </a:p>
            <a:p>
              <a:pPr marL="168275" indent="-168275">
                <a:lnSpc>
                  <a:spcPct val="110000"/>
                </a:lnSpc>
                <a:spcBef>
                  <a:spcPts val="10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168275" algn="l"/>
                  <a:tab pos="615950" algn="l"/>
                  <a:tab pos="1065213" algn="l"/>
                  <a:tab pos="1514475" algn="l"/>
                  <a:tab pos="1963738" algn="l"/>
                  <a:tab pos="2413000" algn="l"/>
                  <a:tab pos="2862263" algn="l"/>
                  <a:tab pos="3311525" algn="l"/>
                  <a:tab pos="3760788" algn="l"/>
                  <a:tab pos="4210050" algn="l"/>
                  <a:tab pos="4659313" algn="l"/>
                  <a:tab pos="5108575" algn="l"/>
                  <a:tab pos="5557838" algn="l"/>
                  <a:tab pos="6007100" algn="l"/>
                  <a:tab pos="6456363" algn="l"/>
                  <a:tab pos="6905625" algn="l"/>
                  <a:tab pos="7354888" algn="l"/>
                  <a:tab pos="7804150" algn="l"/>
                  <a:tab pos="8253413" algn="l"/>
                  <a:tab pos="8702675" algn="l"/>
                  <a:tab pos="9151938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Když se tyto buňky zvrhnou, spustí se proces rakoviny. V konečném důsledku to má za následek vysoký výskyt rakoviny vaječníků jakož i mnoha dalších orgánů, jako bílých krvinek nebo kostí.</a:t>
              </a:r>
            </a:p>
            <a:p>
              <a:pPr marL="168275" indent="-168275">
                <a:lnSpc>
                  <a:spcPct val="110000"/>
                </a:lnSpc>
                <a:spcBef>
                  <a:spcPts val="1000"/>
                </a:spcBef>
                <a:buClr>
                  <a:srgbClr val="CC0000"/>
                </a:buClr>
                <a:buFont typeface="Arial" charset="0"/>
                <a:buNone/>
                <a:tabLst>
                  <a:tab pos="168275" algn="l"/>
                  <a:tab pos="615950" algn="l"/>
                  <a:tab pos="1065213" algn="l"/>
                  <a:tab pos="1514475" algn="l"/>
                  <a:tab pos="1963738" algn="l"/>
                  <a:tab pos="2413000" algn="l"/>
                  <a:tab pos="2862263" algn="l"/>
                  <a:tab pos="3311525" algn="l"/>
                  <a:tab pos="3760788" algn="l"/>
                  <a:tab pos="4210050" algn="l"/>
                  <a:tab pos="4659313" algn="l"/>
                  <a:tab pos="5108575" algn="l"/>
                  <a:tab pos="5557838" algn="l"/>
                  <a:tab pos="6007100" algn="l"/>
                  <a:tab pos="6456363" algn="l"/>
                  <a:tab pos="6905625" algn="l"/>
                  <a:tab pos="7354888" algn="l"/>
                  <a:tab pos="7804150" algn="l"/>
                  <a:tab pos="8253413" algn="l"/>
                  <a:tab pos="8702675" algn="l"/>
                  <a:tab pos="9151938" algn="l"/>
                </a:tabLst>
              </a:pPr>
              <a:endParaRPr lang="cs-CZ" sz="16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80903" name="Group 7"/>
          <p:cNvGrpSpPr>
            <a:grpSpLocks/>
          </p:cNvGrpSpPr>
          <p:nvPr/>
        </p:nvGrpSpPr>
        <p:grpSpPr bwMode="auto">
          <a:xfrm>
            <a:off x="4495800" y="1062038"/>
            <a:ext cx="4265613" cy="1368425"/>
            <a:chOff x="2832" y="669"/>
            <a:chExt cx="2687" cy="862"/>
          </a:xfrm>
        </p:grpSpPr>
        <p:sp>
          <p:nvSpPr>
            <p:cNvPr id="80904" name="Text Box 8"/>
            <p:cNvSpPr txBox="1">
              <a:spLocks noChangeArrowheads="1"/>
            </p:cNvSpPr>
            <p:nvPr/>
          </p:nvSpPr>
          <p:spPr bwMode="auto">
            <a:xfrm>
              <a:off x="2832" y="669"/>
              <a:ext cx="2688" cy="8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05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Dosud byla v tradiční medicíně nevyřešená otázka, proč určité druhy rakoviny (např. rakovina vaječníku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a dělohy </a:t>
              </a:r>
              <a:r>
                <a:rPr lang="cs-CZ" sz="1600" b="0" dirty="0">
                  <a:solidFill>
                    <a:srgbClr val="000000"/>
                  </a:solidFill>
                </a:rPr>
                <a:t>u žen) se vyskytuje častěji než ostatní druhy rakoviny.</a:t>
              </a:r>
            </a:p>
          </p:txBody>
        </p:sp>
      </p:grpSp>
      <p:grpSp>
        <p:nvGrpSpPr>
          <p:cNvPr id="80905" name="Group 9"/>
          <p:cNvGrpSpPr>
            <a:grpSpLocks/>
          </p:cNvGrpSpPr>
          <p:nvPr/>
        </p:nvGrpSpPr>
        <p:grpSpPr bwMode="auto">
          <a:xfrm>
            <a:off x="460375" y="1066800"/>
            <a:ext cx="752475" cy="304800"/>
            <a:chOff x="290" y="672"/>
            <a:chExt cx="474" cy="192"/>
          </a:xfrm>
        </p:grpSpPr>
        <p:sp>
          <p:nvSpPr>
            <p:cNvPr id="80906" name="AutoShape 10"/>
            <p:cNvSpPr>
              <a:spLocks noChangeArrowheads="1"/>
            </p:cNvSpPr>
            <p:nvPr/>
          </p:nvSpPr>
          <p:spPr bwMode="auto">
            <a:xfrm>
              <a:off x="290" y="672"/>
              <a:ext cx="475" cy="193"/>
            </a:xfrm>
            <a:prstGeom prst="roundRect">
              <a:avLst>
                <a:gd name="adj" fmla="val 519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07" name="Text Box 11"/>
            <p:cNvSpPr txBox="1">
              <a:spLocks noChangeArrowheads="1"/>
            </p:cNvSpPr>
            <p:nvPr/>
          </p:nvSpPr>
          <p:spPr bwMode="auto">
            <a:xfrm>
              <a:off x="290" y="672"/>
              <a:ext cx="475" cy="193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děloha</a:t>
              </a:r>
            </a:p>
          </p:txBody>
        </p:sp>
      </p:grpSp>
      <p:grpSp>
        <p:nvGrpSpPr>
          <p:cNvPr id="80908" name="Group 12"/>
          <p:cNvGrpSpPr>
            <a:grpSpLocks/>
          </p:cNvGrpSpPr>
          <p:nvPr/>
        </p:nvGrpSpPr>
        <p:grpSpPr bwMode="auto">
          <a:xfrm>
            <a:off x="3087688" y="1066800"/>
            <a:ext cx="947737" cy="304800"/>
            <a:chOff x="1945" y="672"/>
            <a:chExt cx="597" cy="192"/>
          </a:xfrm>
        </p:grpSpPr>
        <p:sp>
          <p:nvSpPr>
            <p:cNvPr id="80909" name="AutoShape 13"/>
            <p:cNvSpPr>
              <a:spLocks noChangeArrowheads="1"/>
            </p:cNvSpPr>
            <p:nvPr/>
          </p:nvSpPr>
          <p:spPr bwMode="auto">
            <a:xfrm>
              <a:off x="1945" y="672"/>
              <a:ext cx="598" cy="193"/>
            </a:xfrm>
            <a:prstGeom prst="roundRect">
              <a:avLst>
                <a:gd name="adj" fmla="val 519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10" name="Text Box 14"/>
            <p:cNvSpPr txBox="1">
              <a:spLocks noChangeArrowheads="1"/>
            </p:cNvSpPr>
            <p:nvPr/>
          </p:nvSpPr>
          <p:spPr bwMode="auto">
            <a:xfrm>
              <a:off x="1945" y="672"/>
              <a:ext cx="598" cy="193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vejcovod</a:t>
              </a:r>
            </a:p>
          </p:txBody>
        </p:sp>
      </p:grpSp>
      <p:grpSp>
        <p:nvGrpSpPr>
          <p:cNvPr id="80911" name="Group 15"/>
          <p:cNvGrpSpPr>
            <a:grpSpLocks/>
          </p:cNvGrpSpPr>
          <p:nvPr/>
        </p:nvGrpSpPr>
        <p:grpSpPr bwMode="auto">
          <a:xfrm>
            <a:off x="179512" y="4221088"/>
            <a:ext cx="984251" cy="541338"/>
            <a:chOff x="0" y="2387"/>
            <a:chExt cx="620" cy="341"/>
          </a:xfrm>
        </p:grpSpPr>
        <p:sp>
          <p:nvSpPr>
            <p:cNvPr id="80912" name="AutoShape 16"/>
            <p:cNvSpPr>
              <a:spLocks noChangeArrowheads="1"/>
            </p:cNvSpPr>
            <p:nvPr/>
          </p:nvSpPr>
          <p:spPr bwMode="auto">
            <a:xfrm>
              <a:off x="48" y="2400"/>
              <a:ext cx="572" cy="328"/>
            </a:xfrm>
            <a:prstGeom prst="roundRect">
              <a:avLst>
                <a:gd name="adj" fmla="val 301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13" name="Text Box 17"/>
            <p:cNvSpPr txBox="1">
              <a:spLocks noChangeArrowheads="1"/>
            </p:cNvSpPr>
            <p:nvPr/>
          </p:nvSpPr>
          <p:spPr bwMode="auto">
            <a:xfrm>
              <a:off x="0" y="2387"/>
              <a:ext cx="572" cy="328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 dirty="0">
                  <a:solidFill>
                    <a:srgbClr val="000000"/>
                  </a:solidFill>
                </a:rPr>
                <a:t>buňka vajíčka</a:t>
              </a:r>
            </a:p>
          </p:txBody>
        </p:sp>
      </p:grpSp>
      <p:grpSp>
        <p:nvGrpSpPr>
          <p:cNvPr id="80914" name="Group 18"/>
          <p:cNvGrpSpPr>
            <a:grpSpLocks/>
          </p:cNvGrpSpPr>
          <p:nvPr/>
        </p:nvGrpSpPr>
        <p:grpSpPr bwMode="auto">
          <a:xfrm>
            <a:off x="2819400" y="2519363"/>
            <a:ext cx="1319213" cy="979487"/>
            <a:chOff x="1776" y="1587"/>
            <a:chExt cx="831" cy="617"/>
          </a:xfrm>
        </p:grpSpPr>
        <p:sp>
          <p:nvSpPr>
            <p:cNvPr id="80915" name="Freeform 19"/>
            <p:cNvSpPr>
              <a:spLocks noChangeArrowheads="1"/>
            </p:cNvSpPr>
            <p:nvPr/>
          </p:nvSpPr>
          <p:spPr bwMode="auto">
            <a:xfrm>
              <a:off x="1776" y="1587"/>
              <a:ext cx="816" cy="618"/>
            </a:xfrm>
            <a:custGeom>
              <a:avLst/>
              <a:gdLst/>
              <a:ahLst/>
              <a:cxnLst>
                <a:cxn ang="0">
                  <a:pos x="0" y="1816"/>
                </a:cxn>
                <a:cxn ang="0">
                  <a:pos x="0" y="0"/>
                </a:cxn>
                <a:cxn ang="0">
                  <a:pos x="3599" y="0"/>
                </a:cxn>
                <a:cxn ang="0">
                  <a:pos x="3599" y="1816"/>
                </a:cxn>
                <a:cxn ang="0">
                  <a:pos x="2072" y="1816"/>
                </a:cxn>
                <a:cxn ang="0">
                  <a:pos x="2072" y="2099"/>
                </a:cxn>
                <a:cxn ang="0">
                  <a:pos x="2699" y="2099"/>
                </a:cxn>
                <a:cxn ang="0">
                  <a:pos x="1799" y="2724"/>
                </a:cxn>
                <a:cxn ang="0">
                  <a:pos x="899" y="2099"/>
                </a:cxn>
                <a:cxn ang="0">
                  <a:pos x="1526" y="2099"/>
                </a:cxn>
                <a:cxn ang="0">
                  <a:pos x="1526" y="1816"/>
                </a:cxn>
                <a:cxn ang="0">
                  <a:pos x="0" y="1816"/>
                </a:cxn>
              </a:cxnLst>
              <a:rect l="0" t="0" r="r" b="b"/>
              <a:pathLst>
                <a:path w="3600" h="2725">
                  <a:moveTo>
                    <a:pt x="0" y="1816"/>
                  </a:moveTo>
                  <a:lnTo>
                    <a:pt x="0" y="0"/>
                  </a:lnTo>
                  <a:lnTo>
                    <a:pt x="3599" y="0"/>
                  </a:lnTo>
                  <a:lnTo>
                    <a:pt x="3599" y="1816"/>
                  </a:lnTo>
                  <a:lnTo>
                    <a:pt x="2072" y="1816"/>
                  </a:lnTo>
                  <a:lnTo>
                    <a:pt x="2072" y="2099"/>
                  </a:lnTo>
                  <a:lnTo>
                    <a:pt x="2699" y="2099"/>
                  </a:lnTo>
                  <a:lnTo>
                    <a:pt x="1799" y="2724"/>
                  </a:lnTo>
                  <a:lnTo>
                    <a:pt x="899" y="2099"/>
                  </a:lnTo>
                  <a:lnTo>
                    <a:pt x="1526" y="2099"/>
                  </a:lnTo>
                  <a:lnTo>
                    <a:pt x="1526" y="1816"/>
                  </a:lnTo>
                  <a:lnTo>
                    <a:pt x="0" y="1816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16" name="Text Box 20"/>
            <p:cNvSpPr txBox="1">
              <a:spLocks noChangeArrowheads="1"/>
            </p:cNvSpPr>
            <p:nvPr/>
          </p:nvSpPr>
          <p:spPr bwMode="auto">
            <a:xfrm>
              <a:off x="1792" y="1701"/>
              <a:ext cx="816" cy="340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Ovulace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400" b="0">
                <a:solidFill>
                  <a:srgbClr val="000000"/>
                </a:solidFill>
              </a:endParaRPr>
            </a:p>
          </p:txBody>
        </p:sp>
      </p:grpSp>
      <p:grpSp>
        <p:nvGrpSpPr>
          <p:cNvPr id="80917" name="Group 21"/>
          <p:cNvGrpSpPr>
            <a:grpSpLocks/>
          </p:cNvGrpSpPr>
          <p:nvPr/>
        </p:nvGrpSpPr>
        <p:grpSpPr bwMode="auto">
          <a:xfrm>
            <a:off x="1979613" y="2519363"/>
            <a:ext cx="1077912" cy="538162"/>
            <a:chOff x="1247" y="1587"/>
            <a:chExt cx="679" cy="339"/>
          </a:xfrm>
        </p:grpSpPr>
        <p:sp>
          <p:nvSpPr>
            <p:cNvPr id="80918" name="Freeform 22"/>
            <p:cNvSpPr>
              <a:spLocks noChangeArrowheads="1"/>
            </p:cNvSpPr>
            <p:nvPr/>
          </p:nvSpPr>
          <p:spPr bwMode="auto">
            <a:xfrm>
              <a:off x="1247" y="1587"/>
              <a:ext cx="672" cy="244"/>
            </a:xfrm>
            <a:custGeom>
              <a:avLst/>
              <a:gdLst/>
              <a:ahLst/>
              <a:cxnLst>
                <a:cxn ang="0">
                  <a:pos x="2964" y="458"/>
                </a:cxn>
                <a:cxn ang="0">
                  <a:pos x="2964" y="1074"/>
                </a:cxn>
                <a:cxn ang="0">
                  <a:pos x="0" y="1074"/>
                </a:cxn>
                <a:cxn ang="0">
                  <a:pos x="0" y="458"/>
                </a:cxn>
                <a:cxn ang="0">
                  <a:pos x="1005" y="458"/>
                </a:cxn>
                <a:cxn ang="0">
                  <a:pos x="1005" y="369"/>
                </a:cxn>
                <a:cxn ang="0">
                  <a:pos x="714" y="369"/>
                </a:cxn>
                <a:cxn ang="0">
                  <a:pos x="1482" y="0"/>
                </a:cxn>
                <a:cxn ang="0">
                  <a:pos x="2249" y="369"/>
                </a:cxn>
                <a:cxn ang="0">
                  <a:pos x="1958" y="369"/>
                </a:cxn>
                <a:cxn ang="0">
                  <a:pos x="1958" y="458"/>
                </a:cxn>
                <a:cxn ang="0">
                  <a:pos x="2964" y="458"/>
                </a:cxn>
              </a:cxnLst>
              <a:rect l="0" t="0" r="r" b="b"/>
              <a:pathLst>
                <a:path w="2965" h="1075">
                  <a:moveTo>
                    <a:pt x="2964" y="458"/>
                  </a:moveTo>
                  <a:lnTo>
                    <a:pt x="2964" y="1074"/>
                  </a:lnTo>
                  <a:lnTo>
                    <a:pt x="0" y="1074"/>
                  </a:lnTo>
                  <a:lnTo>
                    <a:pt x="0" y="458"/>
                  </a:lnTo>
                  <a:lnTo>
                    <a:pt x="1005" y="458"/>
                  </a:lnTo>
                  <a:lnTo>
                    <a:pt x="1005" y="369"/>
                  </a:lnTo>
                  <a:lnTo>
                    <a:pt x="714" y="369"/>
                  </a:lnTo>
                  <a:lnTo>
                    <a:pt x="1482" y="0"/>
                  </a:lnTo>
                  <a:lnTo>
                    <a:pt x="2249" y="369"/>
                  </a:lnTo>
                  <a:lnTo>
                    <a:pt x="1958" y="369"/>
                  </a:lnTo>
                  <a:lnTo>
                    <a:pt x="1958" y="458"/>
                  </a:lnTo>
                  <a:lnTo>
                    <a:pt x="2964" y="458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19" name="Text Box 23"/>
            <p:cNvSpPr txBox="1">
              <a:spLocks noChangeArrowheads="1"/>
            </p:cNvSpPr>
            <p:nvPr/>
          </p:nvSpPr>
          <p:spPr bwMode="auto">
            <a:xfrm>
              <a:off x="1255" y="1587"/>
              <a:ext cx="672" cy="340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Vaječník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71600"/>
            <a:ext cx="1373188" cy="158115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114800"/>
            <a:ext cx="1085850" cy="142875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3810000"/>
            <a:ext cx="990600" cy="140017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pic>
      <p:grpSp>
        <p:nvGrpSpPr>
          <p:cNvPr id="82948" name="Group 4"/>
          <p:cNvGrpSpPr>
            <a:grpSpLocks/>
          </p:cNvGrpSpPr>
          <p:nvPr/>
        </p:nvGrpSpPr>
        <p:grpSpPr bwMode="auto">
          <a:xfrm>
            <a:off x="4284663" y="1366838"/>
            <a:ext cx="4570412" cy="3492500"/>
            <a:chOff x="2699" y="861"/>
            <a:chExt cx="2879" cy="2200"/>
          </a:xfrm>
        </p:grpSpPr>
        <p:sp>
          <p:nvSpPr>
            <p:cNvPr id="82949" name="Text Box 5"/>
            <p:cNvSpPr txBox="1">
              <a:spLocks noChangeArrowheads="1"/>
            </p:cNvSpPr>
            <p:nvPr/>
          </p:nvSpPr>
          <p:spPr bwMode="auto">
            <a:xfrm>
              <a:off x="2699" y="861"/>
              <a:ext cx="2880" cy="2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Ani jeden výzkumný ústav na světě</a:t>
              </a:r>
              <a:r>
                <a:rPr lang="cs-CZ" sz="1600" b="0" dirty="0">
                  <a:solidFill>
                    <a:srgbClr val="000000"/>
                  </a:solidFill>
                </a:rPr>
                <a:t> nepředstihl vědecké výsledky v oblasti biologického výzkumu obrany proti rakovině, Výzkumného ústavu Institutu buněčné medicíny. Jeho výzkumníci prezentují tyto výsledky na mezinárodních konferencích.</a:t>
              </a:r>
            </a:p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C0000"/>
                  </a:solidFill>
                </a:rPr>
                <a:t>Internetové stránky</a:t>
              </a:r>
              <a:r>
                <a:rPr lang="cs-CZ" sz="1600" b="0" dirty="0">
                  <a:solidFill>
                    <a:srgbClr val="000000"/>
                  </a:solidFill>
                </a:rPr>
                <a:t> Institutu buněčné medicíny jsou jednou z nejnavštěvovanějších internetových stránek, prezentujících vědecky podložené metody přírodní léčby.</a:t>
              </a:r>
            </a:p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829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4343400"/>
            <a:ext cx="1114425" cy="142875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pic>
      <p:grpSp>
        <p:nvGrpSpPr>
          <p:cNvPr id="82951" name="Group 7"/>
          <p:cNvGrpSpPr>
            <a:grpSpLocks/>
          </p:cNvGrpSpPr>
          <p:nvPr/>
        </p:nvGrpSpPr>
        <p:grpSpPr bwMode="auto">
          <a:xfrm>
            <a:off x="4319588" y="4406900"/>
            <a:ext cx="4637087" cy="2346325"/>
            <a:chOff x="2721" y="2776"/>
            <a:chExt cx="2921" cy="1478"/>
          </a:xfrm>
        </p:grpSpPr>
        <p:sp>
          <p:nvSpPr>
            <p:cNvPr id="82952" name="Freeform 8"/>
            <p:cNvSpPr>
              <a:spLocks noChangeArrowheads="1"/>
            </p:cNvSpPr>
            <p:nvPr/>
          </p:nvSpPr>
          <p:spPr bwMode="auto">
            <a:xfrm>
              <a:off x="2729" y="2784"/>
              <a:ext cx="2915" cy="12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852" y="0"/>
                </a:cxn>
                <a:cxn ang="0">
                  <a:pos x="12852" y="5685"/>
                </a:cxn>
                <a:cxn ang="0">
                  <a:pos x="0" y="5685"/>
                </a:cxn>
                <a:cxn ang="0">
                  <a:pos x="0" y="0"/>
                </a:cxn>
              </a:cxnLst>
              <a:rect l="0" t="0" r="r" b="b"/>
              <a:pathLst>
                <a:path w="12853" h="5686">
                  <a:moveTo>
                    <a:pt x="0" y="0"/>
                  </a:moveTo>
                  <a:lnTo>
                    <a:pt x="12852" y="0"/>
                  </a:lnTo>
                  <a:lnTo>
                    <a:pt x="12852" y="5685"/>
                  </a:lnTo>
                  <a:lnTo>
                    <a:pt x="0" y="5685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53" name="Freeform 9"/>
            <p:cNvSpPr>
              <a:spLocks noChangeArrowheads="1"/>
            </p:cNvSpPr>
            <p:nvPr/>
          </p:nvSpPr>
          <p:spPr bwMode="auto">
            <a:xfrm>
              <a:off x="2721" y="2776"/>
              <a:ext cx="2915" cy="12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852" y="0"/>
                </a:cxn>
                <a:cxn ang="0">
                  <a:pos x="12852" y="5685"/>
                </a:cxn>
                <a:cxn ang="0">
                  <a:pos x="0" y="5685"/>
                </a:cxn>
                <a:cxn ang="0">
                  <a:pos x="0" y="0"/>
                </a:cxn>
              </a:cxnLst>
              <a:rect l="0" t="0" r="r" b="b"/>
              <a:pathLst>
                <a:path w="12853" h="5686">
                  <a:moveTo>
                    <a:pt x="0" y="0"/>
                  </a:moveTo>
                  <a:lnTo>
                    <a:pt x="12852" y="0"/>
                  </a:lnTo>
                  <a:lnTo>
                    <a:pt x="12852" y="5685"/>
                  </a:lnTo>
                  <a:lnTo>
                    <a:pt x="0" y="5685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54" name="Text Box 10"/>
            <p:cNvSpPr txBox="1">
              <a:spLocks noChangeArrowheads="1"/>
            </p:cNvSpPr>
            <p:nvPr/>
          </p:nvSpPr>
          <p:spPr bwMode="auto">
            <a:xfrm>
              <a:off x="2721" y="2776"/>
              <a:ext cx="2914" cy="1479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FFFFFF"/>
                  </a:solidFill>
                </a:rPr>
                <a:t>Celá práce tohoto Institutu by však nebyla ničím, pokud by nedošlo k seznámení světové veřejnosti s výsledky těchto výzkumů prostřednictvím Nadace pro ochranu zdraví. Otázkou zůstává, bude-li to vůbec možné.</a:t>
              </a:r>
            </a:p>
            <a:p>
              <a:pPr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>
                <a:solidFill>
                  <a:srgbClr val="FFFFFF"/>
                </a:solidFill>
              </a:endParaRPr>
            </a:p>
          </p:txBody>
        </p:sp>
      </p:grpSp>
      <p:grpSp>
        <p:nvGrpSpPr>
          <p:cNvPr id="82955" name="Group 11"/>
          <p:cNvGrpSpPr>
            <a:grpSpLocks/>
          </p:cNvGrpSpPr>
          <p:nvPr/>
        </p:nvGrpSpPr>
        <p:grpSpPr bwMode="auto">
          <a:xfrm>
            <a:off x="381000" y="3048000"/>
            <a:ext cx="1522413" cy="230188"/>
            <a:chOff x="240" y="1920"/>
            <a:chExt cx="959" cy="145"/>
          </a:xfrm>
        </p:grpSpPr>
        <p:sp>
          <p:nvSpPr>
            <p:cNvPr id="82956" name="Text Box 12"/>
            <p:cNvSpPr txBox="1">
              <a:spLocks noChangeArrowheads="1"/>
            </p:cNvSpPr>
            <p:nvPr/>
          </p:nvSpPr>
          <p:spPr bwMode="auto">
            <a:xfrm>
              <a:off x="240" y="1920"/>
              <a:ext cx="960" cy="14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900" b="0">
                  <a:solidFill>
                    <a:srgbClr val="000000"/>
                  </a:solidFill>
                </a:rPr>
                <a:t>Dr. Matthias Rath</a:t>
              </a:r>
            </a:p>
          </p:txBody>
        </p:sp>
      </p:grpSp>
      <p:grpSp>
        <p:nvGrpSpPr>
          <p:cNvPr id="82957" name="Group 13"/>
          <p:cNvGrpSpPr>
            <a:grpSpLocks/>
          </p:cNvGrpSpPr>
          <p:nvPr/>
        </p:nvGrpSpPr>
        <p:grpSpPr bwMode="auto">
          <a:xfrm>
            <a:off x="1447800" y="3505200"/>
            <a:ext cx="1827213" cy="230188"/>
            <a:chOff x="912" y="2208"/>
            <a:chExt cx="1151" cy="145"/>
          </a:xfrm>
        </p:grpSpPr>
        <p:sp>
          <p:nvSpPr>
            <p:cNvPr id="82958" name="Text Box 14"/>
            <p:cNvSpPr txBox="1">
              <a:spLocks noChangeArrowheads="1"/>
            </p:cNvSpPr>
            <p:nvPr/>
          </p:nvSpPr>
          <p:spPr bwMode="auto">
            <a:xfrm>
              <a:off x="912" y="2208"/>
              <a:ext cx="1152" cy="14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900" b="0">
                  <a:solidFill>
                    <a:srgbClr val="000000"/>
                  </a:solidFill>
                </a:rPr>
                <a:t>Dr. Aleksandra Niedzwiecki</a:t>
              </a:r>
            </a:p>
          </p:txBody>
        </p:sp>
      </p:grpSp>
      <p:grpSp>
        <p:nvGrpSpPr>
          <p:cNvPr id="82959" name="Group 15"/>
          <p:cNvGrpSpPr>
            <a:grpSpLocks/>
          </p:cNvGrpSpPr>
          <p:nvPr/>
        </p:nvGrpSpPr>
        <p:grpSpPr bwMode="auto">
          <a:xfrm>
            <a:off x="304800" y="5867400"/>
            <a:ext cx="4113213" cy="822325"/>
            <a:chOff x="192" y="3696"/>
            <a:chExt cx="2591" cy="518"/>
          </a:xfrm>
        </p:grpSpPr>
        <p:sp>
          <p:nvSpPr>
            <p:cNvPr id="82960" name="Text Box 16"/>
            <p:cNvSpPr txBox="1">
              <a:spLocks noChangeArrowheads="1"/>
            </p:cNvSpPr>
            <p:nvPr/>
          </p:nvSpPr>
          <p:spPr bwMode="auto">
            <a:xfrm>
              <a:off x="192" y="3696"/>
              <a:ext cx="2592" cy="51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Výčet odborných časopisů medicíny, které výsledky našeho výzkumného institutu uveřejnily.</a:t>
              </a:r>
            </a:p>
          </p:txBody>
        </p:sp>
      </p:grpSp>
      <p:pic>
        <p:nvPicPr>
          <p:cNvPr id="82961" name="Picture 17"/>
          <p:cNvPicPr>
            <a:picLocks noChangeAspect="1" noChangeArrowheads="1"/>
          </p:cNvPicPr>
          <p:nvPr/>
        </p:nvPicPr>
        <p:blipFill>
          <a:blip r:embed="rId7" cstate="print"/>
          <a:srcRect t="5550" r="3967" b="5020"/>
          <a:stretch>
            <a:fillRect/>
          </a:stretch>
        </p:blipFill>
        <p:spPr bwMode="auto">
          <a:xfrm>
            <a:off x="1524000" y="2076450"/>
            <a:ext cx="2057400" cy="137001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pic>
      <p:grpSp>
        <p:nvGrpSpPr>
          <p:cNvPr id="82962" name="Group 18"/>
          <p:cNvGrpSpPr>
            <a:grpSpLocks/>
          </p:cNvGrpSpPr>
          <p:nvPr/>
        </p:nvGrpSpPr>
        <p:grpSpPr bwMode="auto">
          <a:xfrm>
            <a:off x="720725" y="360363"/>
            <a:ext cx="7739063" cy="1143000"/>
            <a:chOff x="454" y="227"/>
            <a:chExt cx="4875" cy="720"/>
          </a:xfrm>
        </p:grpSpPr>
        <p:sp>
          <p:nvSpPr>
            <p:cNvPr id="82963" name="AutoShape 19"/>
            <p:cNvSpPr>
              <a:spLocks noChangeArrowheads="1"/>
            </p:cNvSpPr>
            <p:nvPr/>
          </p:nvSpPr>
          <p:spPr bwMode="auto">
            <a:xfrm>
              <a:off x="454" y="227"/>
              <a:ext cx="4876" cy="721"/>
            </a:xfrm>
            <a:prstGeom prst="roundRect">
              <a:avLst>
                <a:gd name="adj" fmla="val 139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64" name="Text Box 20"/>
            <p:cNvSpPr txBox="1">
              <a:spLocks noChangeArrowheads="1"/>
            </p:cNvSpPr>
            <p:nvPr/>
          </p:nvSpPr>
          <p:spPr bwMode="auto">
            <a:xfrm>
              <a:off x="454" y="227"/>
              <a:ext cx="4876" cy="4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Další poznatky vědecké práce</a:t>
              </a:r>
            </a:p>
          </p:txBody>
        </p:sp>
      </p:grpSp>
      <p:grpSp>
        <p:nvGrpSpPr>
          <p:cNvPr id="82965" name="Group 21"/>
          <p:cNvGrpSpPr>
            <a:grpSpLocks/>
          </p:cNvGrpSpPr>
          <p:nvPr/>
        </p:nvGrpSpPr>
        <p:grpSpPr bwMode="auto">
          <a:xfrm>
            <a:off x="3890963" y="1166813"/>
            <a:ext cx="739775" cy="242887"/>
            <a:chOff x="2451" y="735"/>
            <a:chExt cx="466" cy="153"/>
          </a:xfrm>
        </p:grpSpPr>
        <p:sp>
          <p:nvSpPr>
            <p:cNvPr id="82966" name="AutoShape 22"/>
            <p:cNvSpPr>
              <a:spLocks noChangeArrowheads="1"/>
            </p:cNvSpPr>
            <p:nvPr/>
          </p:nvSpPr>
          <p:spPr bwMode="auto">
            <a:xfrm>
              <a:off x="2451" y="735"/>
              <a:ext cx="467" cy="154"/>
            </a:xfrm>
            <a:prstGeom prst="roundRect">
              <a:avLst>
                <a:gd name="adj" fmla="val 648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67" name="Text Box 23"/>
            <p:cNvSpPr txBox="1">
              <a:spLocks noChangeArrowheads="1"/>
            </p:cNvSpPr>
            <p:nvPr/>
          </p:nvSpPr>
          <p:spPr bwMode="auto">
            <a:xfrm>
              <a:off x="2451" y="735"/>
              <a:ext cx="46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FAKTA: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969" name="Group 1"/>
          <p:cNvGrpSpPr>
            <a:grpSpLocks/>
          </p:cNvGrpSpPr>
          <p:nvPr/>
        </p:nvGrpSpPr>
        <p:grpSpPr bwMode="auto">
          <a:xfrm>
            <a:off x="4679950" y="720725"/>
            <a:ext cx="3770313" cy="1162050"/>
            <a:chOff x="2948" y="454"/>
            <a:chExt cx="2375" cy="732"/>
          </a:xfrm>
        </p:grpSpPr>
        <p:sp>
          <p:nvSpPr>
            <p:cNvPr id="83970" name="Text Box 2"/>
            <p:cNvSpPr txBox="1">
              <a:spLocks noChangeArrowheads="1"/>
            </p:cNvSpPr>
            <p:nvPr/>
          </p:nvSpPr>
          <p:spPr bwMode="auto">
            <a:xfrm>
              <a:off x="2948" y="454"/>
              <a:ext cx="2376" cy="7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LU" sz="2800" b="0">
                  <a:solidFill>
                    <a:srgbClr val="CC0000"/>
                  </a:solidFill>
                </a:rPr>
                <a:t>Pravda je už dávno známá :</a:t>
              </a:r>
            </a:p>
          </p:txBody>
        </p:sp>
      </p:grpSp>
      <p:grpSp>
        <p:nvGrpSpPr>
          <p:cNvPr id="83971" name="Group 3"/>
          <p:cNvGrpSpPr>
            <a:grpSpLocks/>
          </p:cNvGrpSpPr>
          <p:nvPr/>
        </p:nvGrpSpPr>
        <p:grpSpPr bwMode="auto">
          <a:xfrm>
            <a:off x="4932362" y="1989139"/>
            <a:ext cx="3781424" cy="4464198"/>
            <a:chOff x="3107" y="1253"/>
            <a:chExt cx="2382" cy="3007"/>
          </a:xfrm>
        </p:grpSpPr>
        <p:sp>
          <p:nvSpPr>
            <p:cNvPr id="83972" name="Text Box 4"/>
            <p:cNvSpPr txBox="1">
              <a:spLocks noChangeArrowheads="1"/>
            </p:cNvSpPr>
            <p:nvPr/>
          </p:nvSpPr>
          <p:spPr bwMode="auto">
            <a:xfrm>
              <a:off x="3107" y="1253"/>
              <a:ext cx="2382" cy="3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r>
                <a:rPr lang="cs-CZ" sz="2000" dirty="0" smtClean="0">
                  <a:solidFill>
                    <a:schemeClr val="tx1"/>
                  </a:solidFill>
                </a:rPr>
                <a:t>8. března 2002 potvrdil výzkumný tým Dr. Ratha průlom v boji proti rakovině v největších novinách světa „USA Today“. 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r>
                <a:rPr lang="cs-CZ" sz="2000" dirty="0" smtClean="0">
                  <a:solidFill>
                    <a:schemeClr val="tx1"/>
                  </a:solidFill>
                </a:rPr>
                <a:t>Jasná zpráva zazněla. Mikrovýživa je schopna zastavit šíření rakovinových buněk. S touto skutečností tak byla seznámena široká laická i odborná veřejnost.</a:t>
              </a:r>
            </a:p>
            <a:p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cs-CZ" sz="2400" dirty="0" smtClean="0">
                  <a:solidFill>
                    <a:srgbClr val="C00000"/>
                  </a:solidFill>
                </a:rPr>
                <a:t>Rakovina nemusí končit   smrtí</a:t>
              </a:r>
              <a:endParaRPr lang="en-US" sz="2400" dirty="0" smtClean="0">
                <a:solidFill>
                  <a:srgbClr val="C00000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de-LU" sz="2000" b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3973" name="Group 5"/>
          <p:cNvGrpSpPr>
            <a:grpSpLocks/>
          </p:cNvGrpSpPr>
          <p:nvPr/>
        </p:nvGrpSpPr>
        <p:grpSpPr bwMode="auto">
          <a:xfrm>
            <a:off x="539998" y="5949695"/>
            <a:ext cx="3809999" cy="908306"/>
            <a:chOff x="386" y="3732"/>
            <a:chExt cx="2400" cy="437"/>
          </a:xfrm>
        </p:grpSpPr>
        <p:sp>
          <p:nvSpPr>
            <p:cNvPr id="83974" name="Text Box 6"/>
            <p:cNvSpPr txBox="1">
              <a:spLocks noChangeArrowheads="1"/>
            </p:cNvSpPr>
            <p:nvPr/>
          </p:nvSpPr>
          <p:spPr bwMode="auto">
            <a:xfrm>
              <a:off x="386" y="3732"/>
              <a:ext cx="2400" cy="4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750"/>
                </a:spcBef>
                <a:buClrTx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dirty="0" smtClean="0">
                  <a:solidFill>
                    <a:schemeClr val="tx1"/>
                  </a:solidFill>
                </a:rPr>
                <a:t>8. 3. 2002; USA Today, celostránkový článek „Průlom ve výzkumu rakoviny“</a:t>
              </a:r>
              <a:endParaRPr lang="de-LU" sz="1600" b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8397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"/>
            <a:ext cx="3886200" cy="54102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AutoShape 1"/>
          <p:cNvSpPr>
            <a:spLocks noChangeArrowheads="1"/>
          </p:cNvSpPr>
          <p:nvPr/>
        </p:nvSpPr>
        <p:spPr bwMode="auto">
          <a:xfrm>
            <a:off x="65088" y="5664200"/>
            <a:ext cx="8934450" cy="1079500"/>
          </a:xfrm>
          <a:prstGeom prst="roundRect">
            <a:avLst>
              <a:gd name="adj" fmla="val 144"/>
            </a:avLst>
          </a:prstGeom>
          <a:solidFill>
            <a:srgbClr val="E6E6FF">
              <a:alpha val="50000"/>
            </a:srgb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4994" name="Group 2"/>
          <p:cNvGrpSpPr>
            <a:grpSpLocks/>
          </p:cNvGrpSpPr>
          <p:nvPr/>
        </p:nvGrpSpPr>
        <p:grpSpPr bwMode="auto">
          <a:xfrm>
            <a:off x="457200" y="304800"/>
            <a:ext cx="8380413" cy="582613"/>
            <a:chOff x="288" y="192"/>
            <a:chExt cx="5279" cy="367"/>
          </a:xfrm>
        </p:grpSpPr>
        <p:sp>
          <p:nvSpPr>
            <p:cNvPr id="84995" name="AutoShape 3"/>
            <p:cNvSpPr>
              <a:spLocks noChangeArrowheads="1"/>
            </p:cNvSpPr>
            <p:nvPr/>
          </p:nvSpPr>
          <p:spPr bwMode="auto">
            <a:xfrm>
              <a:off x="288" y="192"/>
              <a:ext cx="5280" cy="336"/>
            </a:xfrm>
            <a:prstGeom prst="roundRect">
              <a:avLst>
                <a:gd name="adj" fmla="val 296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996" name="Text Box 4"/>
            <p:cNvSpPr txBox="1">
              <a:spLocks noChangeArrowheads="1"/>
            </p:cNvSpPr>
            <p:nvPr/>
          </p:nvSpPr>
          <p:spPr bwMode="auto">
            <a:xfrm>
              <a:off x="288" y="192"/>
              <a:ext cx="5280" cy="36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4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u="sng">
                  <a:solidFill>
                    <a:srgbClr val="000000"/>
                  </a:solidFill>
                </a:rPr>
                <a:t>Září 2005 –  Potvrzení největším vědeckým výzkumným ústavem světa</a:t>
              </a:r>
            </a:p>
            <a:p>
              <a:pPr>
                <a:spcBef>
                  <a:spcPts val="4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u="sng">
                <a:solidFill>
                  <a:srgbClr val="000000"/>
                </a:solidFill>
              </a:endParaRPr>
            </a:p>
          </p:txBody>
        </p:sp>
      </p:grpSp>
      <p:grpSp>
        <p:nvGrpSpPr>
          <p:cNvPr id="84997" name="Group 5"/>
          <p:cNvGrpSpPr>
            <a:grpSpLocks/>
          </p:cNvGrpSpPr>
          <p:nvPr/>
        </p:nvGrpSpPr>
        <p:grpSpPr bwMode="auto">
          <a:xfrm>
            <a:off x="411163" y="720725"/>
            <a:ext cx="8228012" cy="1077913"/>
            <a:chOff x="259" y="454"/>
            <a:chExt cx="5183" cy="679"/>
          </a:xfrm>
        </p:grpSpPr>
        <p:sp>
          <p:nvSpPr>
            <p:cNvPr id="84998" name="AutoShape 6"/>
            <p:cNvSpPr>
              <a:spLocks noChangeArrowheads="1"/>
            </p:cNvSpPr>
            <p:nvPr/>
          </p:nvSpPr>
          <p:spPr bwMode="auto">
            <a:xfrm>
              <a:off x="259" y="454"/>
              <a:ext cx="5184" cy="680"/>
            </a:xfrm>
            <a:prstGeom prst="roundRect">
              <a:avLst>
                <a:gd name="adj" fmla="val 144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999" name="Text Box 7"/>
            <p:cNvSpPr txBox="1">
              <a:spLocks noChangeArrowheads="1"/>
            </p:cNvSpPr>
            <p:nvPr/>
          </p:nvSpPr>
          <p:spPr bwMode="auto">
            <a:xfrm>
              <a:off x="259" y="454"/>
              <a:ext cx="5184" cy="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Vitamíny zabíjejí rakovinové buňky</a:t>
              </a:r>
            </a:p>
          </p:txBody>
        </p:sp>
      </p:grpSp>
      <p:grpSp>
        <p:nvGrpSpPr>
          <p:cNvPr id="85000" name="Group 8"/>
          <p:cNvGrpSpPr>
            <a:grpSpLocks/>
          </p:cNvGrpSpPr>
          <p:nvPr/>
        </p:nvGrpSpPr>
        <p:grpSpPr bwMode="auto">
          <a:xfrm>
            <a:off x="457200" y="1317625"/>
            <a:ext cx="4799013" cy="2871788"/>
            <a:chOff x="288" y="830"/>
            <a:chExt cx="3023" cy="1809"/>
          </a:xfrm>
        </p:grpSpPr>
        <p:pic>
          <p:nvPicPr>
            <p:cNvPr id="85001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" y="830"/>
              <a:ext cx="3024" cy="18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85002" name="Text Box 10"/>
            <p:cNvSpPr txBox="1">
              <a:spLocks noChangeArrowheads="1"/>
            </p:cNvSpPr>
            <p:nvPr/>
          </p:nvSpPr>
          <p:spPr bwMode="auto">
            <a:xfrm>
              <a:off x="288" y="830"/>
              <a:ext cx="3024" cy="18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5003" name="Group 11"/>
          <p:cNvGrpSpPr>
            <a:grpSpLocks/>
          </p:cNvGrpSpPr>
          <p:nvPr/>
        </p:nvGrpSpPr>
        <p:grpSpPr bwMode="auto">
          <a:xfrm>
            <a:off x="2268538" y="3089275"/>
            <a:ext cx="5684837" cy="2532063"/>
            <a:chOff x="1429" y="1946"/>
            <a:chExt cx="3581" cy="1595"/>
          </a:xfrm>
        </p:grpSpPr>
        <p:pic>
          <p:nvPicPr>
            <p:cNvPr id="85004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29" y="1946"/>
              <a:ext cx="3582" cy="1596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>
              <a:outerShdw dist="36147" dir="2700000" algn="ctr" rotWithShape="0">
                <a:srgbClr val="808080"/>
              </a:outerShdw>
            </a:effectLst>
          </p:spPr>
        </p:pic>
        <p:sp>
          <p:nvSpPr>
            <p:cNvPr id="85005" name="Text Box 13"/>
            <p:cNvSpPr txBox="1">
              <a:spLocks noChangeArrowheads="1"/>
            </p:cNvSpPr>
            <p:nvPr/>
          </p:nvSpPr>
          <p:spPr bwMode="auto">
            <a:xfrm>
              <a:off x="1429" y="1946"/>
              <a:ext cx="3582" cy="159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5006" name="Group 14"/>
          <p:cNvGrpSpPr>
            <a:grpSpLocks/>
          </p:cNvGrpSpPr>
          <p:nvPr/>
        </p:nvGrpSpPr>
        <p:grpSpPr bwMode="auto">
          <a:xfrm>
            <a:off x="5410201" y="1444625"/>
            <a:ext cx="3505201" cy="1408376"/>
            <a:chOff x="3408" y="910"/>
            <a:chExt cx="2208" cy="1192"/>
          </a:xfrm>
        </p:grpSpPr>
        <p:sp>
          <p:nvSpPr>
            <p:cNvPr id="85007" name="AutoShape 15"/>
            <p:cNvSpPr>
              <a:spLocks noChangeArrowheads="1"/>
            </p:cNvSpPr>
            <p:nvPr/>
          </p:nvSpPr>
          <p:spPr bwMode="auto">
            <a:xfrm>
              <a:off x="3408" y="910"/>
              <a:ext cx="2208" cy="1131"/>
            </a:xfrm>
            <a:prstGeom prst="roundRect">
              <a:avLst>
                <a:gd name="adj" fmla="val 88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08" name="Text Box 16"/>
            <p:cNvSpPr txBox="1">
              <a:spLocks noChangeArrowheads="1"/>
            </p:cNvSpPr>
            <p:nvPr/>
          </p:nvSpPr>
          <p:spPr bwMode="auto">
            <a:xfrm>
              <a:off x="3408" y="910"/>
              <a:ext cx="2208" cy="1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Výzkumní pracovníci národního institutu zdraví v USA (National Istitute of Health –NIH)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potvrdili správnost výzkumu vitamínového programu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Buněčné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medicíny.</a:t>
              </a:r>
              <a:endParaRPr lang="cs-CZ" sz="1600" b="0" dirty="0">
                <a:solidFill>
                  <a:srgbClr val="000000"/>
                </a:solidFill>
              </a:endParaRPr>
            </a:p>
            <a:p>
              <a:pPr>
                <a:lnSpc>
                  <a:spcPct val="110000"/>
                </a:lnSpc>
                <a:spcBef>
                  <a:spcPts val="4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5009" name="Group 17"/>
          <p:cNvGrpSpPr>
            <a:grpSpLocks/>
          </p:cNvGrpSpPr>
          <p:nvPr/>
        </p:nvGrpSpPr>
        <p:grpSpPr bwMode="auto">
          <a:xfrm>
            <a:off x="2555776" y="4869160"/>
            <a:ext cx="5040313" cy="668682"/>
            <a:chOff x="1587" y="2948"/>
            <a:chExt cx="3175" cy="584"/>
          </a:xfrm>
        </p:grpSpPr>
        <p:sp>
          <p:nvSpPr>
            <p:cNvPr id="85010" name="AutoShape 18"/>
            <p:cNvSpPr>
              <a:spLocks noChangeArrowheads="1"/>
            </p:cNvSpPr>
            <p:nvPr/>
          </p:nvSpPr>
          <p:spPr bwMode="auto">
            <a:xfrm>
              <a:off x="1587" y="2948"/>
              <a:ext cx="3175" cy="567"/>
            </a:xfrm>
            <a:prstGeom prst="roundRect">
              <a:avLst>
                <a:gd name="adj" fmla="val 176"/>
              </a:avLst>
            </a:pr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1" name="Text Box 19"/>
            <p:cNvSpPr txBox="1">
              <a:spLocks noChangeArrowheads="1"/>
            </p:cNvSpPr>
            <p:nvPr/>
          </p:nvSpPr>
          <p:spPr bwMode="auto">
            <a:xfrm>
              <a:off x="1587" y="2948"/>
              <a:ext cx="3175" cy="5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10000"/>
                </a:lnSpc>
                <a:spcBef>
                  <a:spcPts val="4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000000"/>
                  </a:solidFill>
                </a:rPr>
                <a:t>Vitamíny cíleně ničí rakovinné buňky, přičemž zdravé buňky zůstávají nepoškozené.</a:t>
              </a:r>
            </a:p>
          </p:txBody>
        </p:sp>
      </p:grpSp>
      <p:sp>
        <p:nvSpPr>
          <p:cNvPr id="85012" name="Text Box 20"/>
          <p:cNvSpPr txBox="1">
            <a:spLocks noChangeArrowheads="1"/>
          </p:cNvSpPr>
          <p:nvPr/>
        </p:nvSpPr>
        <p:spPr bwMode="auto">
          <a:xfrm>
            <a:off x="179388" y="5759450"/>
            <a:ext cx="882015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1800" b="0" dirty="0">
                <a:solidFill>
                  <a:srgbClr val="000000"/>
                </a:solidFill>
              </a:rPr>
              <a:t>Výzkum potvrdil, že rakovina nemusí končit smrtí. Dnes </a:t>
            </a:r>
            <a:r>
              <a:rPr lang="cs-CZ" sz="1800" b="0" dirty="0" smtClean="0">
                <a:solidFill>
                  <a:srgbClr val="000000"/>
                </a:solidFill>
              </a:rPr>
              <a:t>již není </a:t>
            </a:r>
            <a:r>
              <a:rPr lang="cs-CZ" sz="1800" b="0" dirty="0">
                <a:solidFill>
                  <a:srgbClr val="000000"/>
                </a:solidFill>
              </a:rPr>
              <a:t>pouze na </a:t>
            </a:r>
            <a:r>
              <a:rPr lang="cs-CZ" sz="1800" b="0" dirty="0" smtClean="0">
                <a:solidFill>
                  <a:srgbClr val="000000"/>
                </a:solidFill>
              </a:rPr>
              <a:t>lékařích             </a:t>
            </a:r>
            <a:r>
              <a:rPr lang="cs-CZ" sz="1800" b="0" dirty="0">
                <a:solidFill>
                  <a:srgbClr val="000000"/>
                </a:solidFill>
              </a:rPr>
              <a:t>a jiných zodpovědných osobách, aby obrátili pozornost milionů pacientů trpících rakovinou k výsledkům tohoto renomovaného výzkumného ústavu.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17" name="Group 1"/>
          <p:cNvGrpSpPr>
            <a:grpSpLocks/>
          </p:cNvGrpSpPr>
          <p:nvPr/>
        </p:nvGrpSpPr>
        <p:grpSpPr bwMode="auto">
          <a:xfrm>
            <a:off x="687388" y="1079500"/>
            <a:ext cx="7770812" cy="728663"/>
            <a:chOff x="433" y="680"/>
            <a:chExt cx="4895" cy="459"/>
          </a:xfrm>
        </p:grpSpPr>
        <p:sp>
          <p:nvSpPr>
            <p:cNvPr id="86018" name="Text Box 2"/>
            <p:cNvSpPr txBox="1">
              <a:spLocks noChangeArrowheads="1"/>
            </p:cNvSpPr>
            <p:nvPr/>
          </p:nvSpPr>
          <p:spPr bwMode="auto">
            <a:xfrm>
              <a:off x="433" y="680"/>
              <a:ext cx="4896" cy="46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8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Proč byla rakovina dodnes </a:t>
              </a:r>
              <a:br>
                <a:rPr lang="cs-CZ" sz="2800" b="0">
                  <a:solidFill>
                    <a:srgbClr val="CC0000"/>
                  </a:solidFill>
                </a:rPr>
              </a:br>
              <a:r>
                <a:rPr lang="cs-CZ" sz="2800" b="0">
                  <a:solidFill>
                    <a:srgbClr val="CC0000"/>
                  </a:solidFill>
                </a:rPr>
                <a:t>rozsudkem smrti ?</a:t>
              </a:r>
            </a:p>
          </p:txBody>
        </p:sp>
      </p:grpSp>
      <p:grpSp>
        <p:nvGrpSpPr>
          <p:cNvPr id="86019" name="Group 3"/>
          <p:cNvGrpSpPr>
            <a:grpSpLocks/>
          </p:cNvGrpSpPr>
          <p:nvPr/>
        </p:nvGrpSpPr>
        <p:grpSpPr bwMode="auto">
          <a:xfrm>
            <a:off x="1079500" y="2160588"/>
            <a:ext cx="7340600" cy="3778250"/>
            <a:chOff x="680" y="1361"/>
            <a:chExt cx="4624" cy="2380"/>
          </a:xfrm>
        </p:grpSpPr>
        <p:sp>
          <p:nvSpPr>
            <p:cNvPr id="86020" name="Text Box 4"/>
            <p:cNvSpPr txBox="1">
              <a:spLocks noChangeArrowheads="1"/>
            </p:cNvSpPr>
            <p:nvPr/>
          </p:nvSpPr>
          <p:spPr bwMode="auto">
            <a:xfrm>
              <a:off x="680" y="1361"/>
              <a:ext cx="4625" cy="23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marL="342900" indent="-339725">
                <a:lnSpc>
                  <a:spcPct val="90000"/>
                </a:lnSpc>
                <a:spcBef>
                  <a:spcPts val="500"/>
                </a:spcBef>
                <a:buClrTx/>
                <a:buFontTx/>
                <a:buNone/>
                <a:tabLst>
                  <a:tab pos="342900" algn="l"/>
                  <a:tab pos="790575" algn="l"/>
                  <a:tab pos="1239838" algn="l"/>
                  <a:tab pos="1689100" algn="l"/>
                  <a:tab pos="2138363" algn="l"/>
                  <a:tab pos="2587625" algn="l"/>
                  <a:tab pos="3036888" algn="l"/>
                  <a:tab pos="3486150" algn="l"/>
                  <a:tab pos="3935413" algn="l"/>
                  <a:tab pos="4384675" algn="l"/>
                  <a:tab pos="4833938" algn="l"/>
                  <a:tab pos="5283200" algn="l"/>
                  <a:tab pos="5732463" algn="l"/>
                  <a:tab pos="6181725" algn="l"/>
                  <a:tab pos="6630988" algn="l"/>
                  <a:tab pos="7080250" algn="l"/>
                  <a:tab pos="7529513" algn="l"/>
                  <a:tab pos="7978775" algn="l"/>
                  <a:tab pos="8428038" algn="l"/>
                  <a:tab pos="8877300" algn="l"/>
                  <a:tab pos="93265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Neboť ...</a:t>
              </a:r>
            </a:p>
            <a:p>
              <a:pPr marL="342900" indent="-339725">
                <a:lnSpc>
                  <a:spcPct val="90000"/>
                </a:lnSpc>
                <a:spcBef>
                  <a:spcPts val="500"/>
                </a:spcBef>
                <a:buClrTx/>
                <a:buFontTx/>
                <a:buNone/>
                <a:tabLst>
                  <a:tab pos="342900" algn="l"/>
                  <a:tab pos="790575" algn="l"/>
                  <a:tab pos="1239838" algn="l"/>
                  <a:tab pos="1689100" algn="l"/>
                  <a:tab pos="2138363" algn="l"/>
                  <a:tab pos="2587625" algn="l"/>
                  <a:tab pos="3036888" algn="l"/>
                  <a:tab pos="3486150" algn="l"/>
                  <a:tab pos="3935413" algn="l"/>
                  <a:tab pos="4384675" algn="l"/>
                  <a:tab pos="4833938" algn="l"/>
                  <a:tab pos="5283200" algn="l"/>
                  <a:tab pos="5732463" algn="l"/>
                  <a:tab pos="6181725" algn="l"/>
                  <a:tab pos="6630988" algn="l"/>
                  <a:tab pos="7080250" algn="l"/>
                  <a:tab pos="7529513" algn="l"/>
                  <a:tab pos="7978775" algn="l"/>
                  <a:tab pos="8428038" algn="l"/>
                  <a:tab pos="8877300" algn="l"/>
                  <a:tab pos="9326563" algn="l"/>
                </a:tabLst>
              </a:pPr>
              <a:endParaRPr lang="cs-CZ" sz="2000" b="0" dirty="0">
                <a:solidFill>
                  <a:srgbClr val="000000"/>
                </a:solidFill>
              </a:endParaRPr>
            </a:p>
            <a:p>
              <a:pPr marL="342900" indent="-339725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tabLst>
                  <a:tab pos="342900" algn="l"/>
                  <a:tab pos="790575" algn="l"/>
                  <a:tab pos="1239838" algn="l"/>
                  <a:tab pos="1689100" algn="l"/>
                  <a:tab pos="2138363" algn="l"/>
                  <a:tab pos="2587625" algn="l"/>
                  <a:tab pos="3036888" algn="l"/>
                  <a:tab pos="3486150" algn="l"/>
                  <a:tab pos="3935413" algn="l"/>
                  <a:tab pos="4384675" algn="l"/>
                  <a:tab pos="4833938" algn="l"/>
                  <a:tab pos="5283200" algn="l"/>
                  <a:tab pos="5732463" algn="l"/>
                  <a:tab pos="6181725" algn="l"/>
                  <a:tab pos="6630988" algn="l"/>
                  <a:tab pos="7080250" algn="l"/>
                  <a:tab pos="7529513" algn="l"/>
                  <a:tab pos="7978775" algn="l"/>
                  <a:tab pos="8428038" algn="l"/>
                  <a:tab pos="8877300" algn="l"/>
                  <a:tab pos="93265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v tradiční medicíně nebyly správně chápány fyziologické procesy rozšiřování rakovinových buněk</a:t>
              </a:r>
            </a:p>
            <a:p>
              <a:pPr marL="342900" indent="-339725">
                <a:lnSpc>
                  <a:spcPct val="90000"/>
                </a:lnSpc>
                <a:spcBef>
                  <a:spcPts val="500"/>
                </a:spcBef>
                <a:buClrTx/>
                <a:buFontTx/>
                <a:buNone/>
                <a:tabLst>
                  <a:tab pos="342900" algn="l"/>
                  <a:tab pos="790575" algn="l"/>
                  <a:tab pos="1239838" algn="l"/>
                  <a:tab pos="1689100" algn="l"/>
                  <a:tab pos="2138363" algn="l"/>
                  <a:tab pos="2587625" algn="l"/>
                  <a:tab pos="3036888" algn="l"/>
                  <a:tab pos="3486150" algn="l"/>
                  <a:tab pos="3935413" algn="l"/>
                  <a:tab pos="4384675" algn="l"/>
                  <a:tab pos="4833938" algn="l"/>
                  <a:tab pos="5283200" algn="l"/>
                  <a:tab pos="5732463" algn="l"/>
                  <a:tab pos="6181725" algn="l"/>
                  <a:tab pos="6630988" algn="l"/>
                  <a:tab pos="7080250" algn="l"/>
                  <a:tab pos="7529513" algn="l"/>
                  <a:tab pos="7978775" algn="l"/>
                  <a:tab pos="8428038" algn="l"/>
                  <a:tab pos="8877300" algn="l"/>
                  <a:tab pos="9326563" algn="l"/>
                </a:tabLst>
              </a:pPr>
              <a:endParaRPr lang="cs-CZ" sz="2000" b="0" dirty="0">
                <a:solidFill>
                  <a:srgbClr val="000000"/>
                </a:solidFill>
              </a:endParaRPr>
            </a:p>
            <a:p>
              <a:pPr marL="342900" indent="-339725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tabLst>
                  <a:tab pos="342900" algn="l"/>
                  <a:tab pos="790575" algn="l"/>
                  <a:tab pos="1239838" algn="l"/>
                  <a:tab pos="1689100" algn="l"/>
                  <a:tab pos="2138363" algn="l"/>
                  <a:tab pos="2587625" algn="l"/>
                  <a:tab pos="3036888" algn="l"/>
                  <a:tab pos="3486150" algn="l"/>
                  <a:tab pos="3935413" algn="l"/>
                  <a:tab pos="4384675" algn="l"/>
                  <a:tab pos="4833938" algn="l"/>
                  <a:tab pos="5283200" algn="l"/>
                  <a:tab pos="5732463" algn="l"/>
                  <a:tab pos="6181725" algn="l"/>
                  <a:tab pos="6630988" algn="l"/>
                  <a:tab pos="7080250" algn="l"/>
                  <a:tab pos="7529513" algn="l"/>
                  <a:tab pos="7978775" algn="l"/>
                  <a:tab pos="8428038" algn="l"/>
                  <a:tab pos="8877300" algn="l"/>
                  <a:tab pos="93265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proto nebylo dosaženo cílené blokády dalšího rozšiřování rakovinových buněk</a:t>
              </a:r>
            </a:p>
            <a:p>
              <a:pPr marL="342900" indent="-339725">
                <a:lnSpc>
                  <a:spcPct val="90000"/>
                </a:lnSpc>
                <a:spcBef>
                  <a:spcPts val="500"/>
                </a:spcBef>
                <a:buFont typeface="Arial" charset="0"/>
                <a:buNone/>
                <a:tabLst>
                  <a:tab pos="342900" algn="l"/>
                  <a:tab pos="790575" algn="l"/>
                  <a:tab pos="1239838" algn="l"/>
                  <a:tab pos="1689100" algn="l"/>
                  <a:tab pos="2138363" algn="l"/>
                  <a:tab pos="2587625" algn="l"/>
                  <a:tab pos="3036888" algn="l"/>
                  <a:tab pos="3486150" algn="l"/>
                  <a:tab pos="3935413" algn="l"/>
                  <a:tab pos="4384675" algn="l"/>
                  <a:tab pos="4833938" algn="l"/>
                  <a:tab pos="5283200" algn="l"/>
                  <a:tab pos="5732463" algn="l"/>
                  <a:tab pos="6181725" algn="l"/>
                  <a:tab pos="6630988" algn="l"/>
                  <a:tab pos="7080250" algn="l"/>
                  <a:tab pos="7529513" algn="l"/>
                  <a:tab pos="7978775" algn="l"/>
                  <a:tab pos="8428038" algn="l"/>
                  <a:tab pos="8877300" algn="l"/>
                  <a:tab pos="9326563" algn="l"/>
                </a:tabLst>
              </a:pPr>
              <a:endParaRPr lang="cs-CZ" sz="2000" b="0" dirty="0">
                <a:solidFill>
                  <a:srgbClr val="000000"/>
                </a:solidFill>
              </a:endParaRPr>
            </a:p>
            <a:p>
              <a:pPr marL="342900" indent="-339725" algn="ctr">
                <a:lnSpc>
                  <a:spcPct val="90000"/>
                </a:lnSpc>
                <a:spcBef>
                  <a:spcPts val="500"/>
                </a:spcBef>
                <a:buClrTx/>
                <a:buFontTx/>
                <a:buNone/>
                <a:tabLst>
                  <a:tab pos="342900" algn="l"/>
                  <a:tab pos="790575" algn="l"/>
                  <a:tab pos="1239838" algn="l"/>
                  <a:tab pos="1689100" algn="l"/>
                  <a:tab pos="2138363" algn="l"/>
                  <a:tab pos="2587625" algn="l"/>
                  <a:tab pos="3036888" algn="l"/>
                  <a:tab pos="3486150" algn="l"/>
                  <a:tab pos="3935413" algn="l"/>
                  <a:tab pos="4384675" algn="l"/>
                  <a:tab pos="4833938" algn="l"/>
                  <a:tab pos="5283200" algn="l"/>
                  <a:tab pos="5732463" algn="l"/>
                  <a:tab pos="6181725" algn="l"/>
                  <a:tab pos="6630988" algn="l"/>
                  <a:tab pos="7080250" algn="l"/>
                  <a:tab pos="7529513" algn="l"/>
                  <a:tab pos="7978775" algn="l"/>
                  <a:tab pos="8428038" algn="l"/>
                  <a:tab pos="8877300" algn="l"/>
                  <a:tab pos="9326563" algn="l"/>
                </a:tabLst>
              </a:pPr>
              <a:endParaRPr lang="cs-CZ" sz="2000" b="0" dirty="0">
                <a:solidFill>
                  <a:srgbClr val="CC0000"/>
                </a:solidFill>
              </a:endParaRPr>
            </a:p>
            <a:p>
              <a:pPr marL="342900" indent="-339725" algn="ctr">
                <a:lnSpc>
                  <a:spcPct val="90000"/>
                </a:lnSpc>
                <a:spcBef>
                  <a:spcPts val="500"/>
                </a:spcBef>
                <a:buClrTx/>
                <a:buFontTx/>
                <a:buNone/>
                <a:tabLst>
                  <a:tab pos="342900" algn="l"/>
                  <a:tab pos="790575" algn="l"/>
                  <a:tab pos="1239838" algn="l"/>
                  <a:tab pos="1689100" algn="l"/>
                  <a:tab pos="2138363" algn="l"/>
                  <a:tab pos="2587625" algn="l"/>
                  <a:tab pos="3036888" algn="l"/>
                  <a:tab pos="3486150" algn="l"/>
                  <a:tab pos="3935413" algn="l"/>
                  <a:tab pos="4384675" algn="l"/>
                  <a:tab pos="4833938" algn="l"/>
                  <a:tab pos="5283200" algn="l"/>
                  <a:tab pos="5732463" algn="l"/>
                  <a:tab pos="6181725" algn="l"/>
                  <a:tab pos="6630988" algn="l"/>
                  <a:tab pos="7080250" algn="l"/>
                  <a:tab pos="7529513" algn="l"/>
                  <a:tab pos="7978775" algn="l"/>
                  <a:tab pos="8428038" algn="l"/>
                  <a:tab pos="8877300" algn="l"/>
                  <a:tab pos="9326563" algn="l"/>
                </a:tabLst>
              </a:pPr>
              <a:r>
                <a:rPr lang="cs-CZ" sz="2000" b="0" dirty="0">
                  <a:solidFill>
                    <a:srgbClr val="CC0000"/>
                  </a:solidFill>
                </a:rPr>
                <a:t>Na tuto otázku dává jasnou odpověď </a:t>
              </a:r>
              <a:endParaRPr lang="cs-CZ" sz="2000" b="0" dirty="0" smtClean="0">
                <a:solidFill>
                  <a:srgbClr val="CC0000"/>
                </a:solidFill>
              </a:endParaRPr>
            </a:p>
            <a:p>
              <a:pPr marL="342900" indent="-339725" algn="ctr">
                <a:lnSpc>
                  <a:spcPct val="90000"/>
                </a:lnSpc>
                <a:spcBef>
                  <a:spcPts val="500"/>
                </a:spcBef>
                <a:buClrTx/>
                <a:buFontTx/>
                <a:buNone/>
                <a:tabLst>
                  <a:tab pos="342900" algn="l"/>
                  <a:tab pos="790575" algn="l"/>
                  <a:tab pos="1239838" algn="l"/>
                  <a:tab pos="1689100" algn="l"/>
                  <a:tab pos="2138363" algn="l"/>
                  <a:tab pos="2587625" algn="l"/>
                  <a:tab pos="3036888" algn="l"/>
                  <a:tab pos="3486150" algn="l"/>
                  <a:tab pos="3935413" algn="l"/>
                  <a:tab pos="4384675" algn="l"/>
                  <a:tab pos="4833938" algn="l"/>
                  <a:tab pos="5283200" algn="l"/>
                  <a:tab pos="5732463" algn="l"/>
                  <a:tab pos="6181725" algn="l"/>
                  <a:tab pos="6630988" algn="l"/>
                  <a:tab pos="7080250" algn="l"/>
                  <a:tab pos="7529513" algn="l"/>
                  <a:tab pos="7978775" algn="l"/>
                  <a:tab pos="8428038" algn="l"/>
                  <a:tab pos="8877300" algn="l"/>
                  <a:tab pos="9326563" algn="l"/>
                </a:tabLst>
              </a:pPr>
              <a:r>
                <a:rPr lang="cs-CZ" sz="2000" b="0" dirty="0" smtClean="0">
                  <a:solidFill>
                    <a:srgbClr val="CC0000"/>
                  </a:solidFill>
                </a:rPr>
                <a:t>Potravinová </a:t>
              </a:r>
              <a:r>
                <a:rPr lang="cs-CZ" sz="2000" b="0" dirty="0">
                  <a:solidFill>
                    <a:srgbClr val="CC0000"/>
                  </a:solidFill>
                </a:rPr>
                <a:t>medicína</a:t>
              </a:r>
              <a:r>
                <a:rPr lang="cs-CZ" sz="2000" b="0" i="1" baseline="33000" dirty="0">
                  <a:solidFill>
                    <a:srgbClr val="CC0000"/>
                  </a:solidFill>
                </a:rPr>
                <a:t>SPCN</a:t>
              </a:r>
              <a:r>
                <a:rPr lang="cs-CZ" sz="2000" b="0" dirty="0">
                  <a:solidFill>
                    <a:srgbClr val="CC0000"/>
                  </a:solidFill>
                </a:rPr>
                <a:t> !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AutoShape 1"/>
          <p:cNvSpPr>
            <a:spLocks noChangeArrowheads="1"/>
          </p:cNvSpPr>
          <p:nvPr/>
        </p:nvSpPr>
        <p:spPr bwMode="auto">
          <a:xfrm>
            <a:off x="4500563" y="1800225"/>
            <a:ext cx="4464050" cy="539750"/>
          </a:xfrm>
          <a:prstGeom prst="roundRect">
            <a:avLst>
              <a:gd name="adj" fmla="val 292"/>
            </a:avLst>
          </a:prstGeom>
          <a:solidFill>
            <a:srgbClr val="2300DC">
              <a:alpha val="50000"/>
            </a:srgb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7042" name="Group 2"/>
          <p:cNvGrpSpPr>
            <a:grpSpLocks/>
          </p:cNvGrpSpPr>
          <p:nvPr/>
        </p:nvGrpSpPr>
        <p:grpSpPr bwMode="auto">
          <a:xfrm>
            <a:off x="333375" y="627063"/>
            <a:ext cx="8609013" cy="1258887"/>
            <a:chOff x="210" y="395"/>
            <a:chExt cx="5423" cy="793"/>
          </a:xfrm>
        </p:grpSpPr>
        <p:sp>
          <p:nvSpPr>
            <p:cNvPr id="87043" name="AutoShape 3"/>
            <p:cNvSpPr>
              <a:spLocks noChangeArrowheads="1"/>
            </p:cNvSpPr>
            <p:nvPr/>
          </p:nvSpPr>
          <p:spPr bwMode="auto">
            <a:xfrm>
              <a:off x="210" y="395"/>
              <a:ext cx="5424" cy="794"/>
            </a:xfrm>
            <a:prstGeom prst="roundRect">
              <a:avLst>
                <a:gd name="adj" fmla="val 125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44" name="Text Box 4"/>
            <p:cNvSpPr txBox="1">
              <a:spLocks noChangeArrowheads="1"/>
            </p:cNvSpPr>
            <p:nvPr/>
          </p:nvSpPr>
          <p:spPr bwMode="auto">
            <a:xfrm>
              <a:off x="210" y="395"/>
              <a:ext cx="5424" cy="47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spcBef>
                  <a:spcPts val="10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Srovnání dvou medicín při léčbě rakoviny</a:t>
              </a:r>
            </a:p>
          </p:txBody>
        </p:sp>
      </p:grpSp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720725" y="1800225"/>
            <a:ext cx="3600450" cy="1643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0">
                <a:solidFill>
                  <a:srgbClr val="000000"/>
                </a:solidFill>
              </a:rPr>
              <a:t>Tradiční medicína</a:t>
            </a:r>
          </a:p>
        </p:txBody>
      </p:sp>
      <p:sp>
        <p:nvSpPr>
          <p:cNvPr id="87046" name="AutoShape 6"/>
          <p:cNvSpPr>
            <a:spLocks noChangeArrowheads="1"/>
          </p:cNvSpPr>
          <p:nvPr/>
        </p:nvSpPr>
        <p:spPr bwMode="auto">
          <a:xfrm>
            <a:off x="720725" y="1800225"/>
            <a:ext cx="3240088" cy="539750"/>
          </a:xfrm>
          <a:prstGeom prst="roundRect">
            <a:avLst>
              <a:gd name="adj" fmla="val 292"/>
            </a:avLst>
          </a:prstGeom>
          <a:solidFill>
            <a:srgbClr val="99CCFF">
              <a:alpha val="50000"/>
            </a:srgb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47" name="AutoShape 7"/>
          <p:cNvSpPr>
            <a:spLocks noChangeArrowheads="1"/>
          </p:cNvSpPr>
          <p:nvPr/>
        </p:nvSpPr>
        <p:spPr bwMode="auto">
          <a:xfrm>
            <a:off x="720725" y="2700338"/>
            <a:ext cx="3240088" cy="3419475"/>
          </a:xfrm>
          <a:prstGeom prst="roundRect">
            <a:avLst>
              <a:gd name="adj" fmla="val 46"/>
            </a:avLst>
          </a:prstGeom>
          <a:solidFill>
            <a:srgbClr val="99CCFF">
              <a:alpha val="50000"/>
            </a:srgb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48" name="AutoShape 8"/>
          <p:cNvSpPr>
            <a:spLocks noChangeArrowheads="1"/>
          </p:cNvSpPr>
          <p:nvPr/>
        </p:nvSpPr>
        <p:spPr bwMode="auto">
          <a:xfrm>
            <a:off x="720725" y="2700338"/>
            <a:ext cx="3240088" cy="3419475"/>
          </a:xfrm>
          <a:prstGeom prst="roundRect">
            <a:avLst>
              <a:gd name="adj" fmla="val 46"/>
            </a:avLst>
          </a:prstGeom>
          <a:solidFill>
            <a:srgbClr val="99CCFF">
              <a:alpha val="50000"/>
            </a:srgb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49" name="Text Box 9"/>
          <p:cNvSpPr txBox="1">
            <a:spLocks noChangeArrowheads="1"/>
          </p:cNvSpPr>
          <p:nvPr/>
        </p:nvSpPr>
        <p:spPr bwMode="auto">
          <a:xfrm>
            <a:off x="1043608" y="2924944"/>
            <a:ext cx="3060700" cy="3476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buSzPct val="45000"/>
              <a:buFont typeface="Wingdings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0" dirty="0">
                <a:solidFill>
                  <a:srgbClr val="000000"/>
                </a:solidFill>
              </a:rPr>
              <a:t> Chemoterapie — </a:t>
            </a:r>
            <a:endParaRPr lang="cs-CZ" sz="2000" b="0" dirty="0" smtClean="0">
              <a:solidFill>
                <a:srgbClr val="000000"/>
              </a:solidFill>
            </a:endParaRPr>
          </a:p>
          <a:p>
            <a:pPr>
              <a:buSzPct val="4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2000" b="0" dirty="0" smtClean="0">
                <a:solidFill>
                  <a:srgbClr val="000000"/>
                </a:solidFill>
              </a:rPr>
              <a:t> </a:t>
            </a:r>
            <a:r>
              <a:rPr lang="ru-RU" sz="2000" b="0" dirty="0" smtClean="0">
                <a:solidFill>
                  <a:srgbClr val="000000"/>
                </a:solidFill>
              </a:rPr>
              <a:t> buněčné </a:t>
            </a:r>
            <a:r>
              <a:rPr lang="ru-RU" sz="2000" b="0" dirty="0">
                <a:solidFill>
                  <a:srgbClr val="000000"/>
                </a:solidFill>
              </a:rPr>
              <a:t>toxiny</a:t>
            </a:r>
          </a:p>
          <a:p>
            <a:pPr>
              <a:buSzPct val="45000"/>
              <a:buFont typeface="Wingdings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0" dirty="0">
              <a:solidFill>
                <a:srgbClr val="000000"/>
              </a:solidFill>
            </a:endParaRPr>
          </a:p>
          <a:p>
            <a:pPr>
              <a:buSzPct val="45000"/>
              <a:buFont typeface="Wingdings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0" dirty="0">
                <a:solidFill>
                  <a:srgbClr val="000000"/>
                </a:solidFill>
              </a:rPr>
              <a:t> Princip působení: </a:t>
            </a:r>
          </a:p>
          <a:p>
            <a:pPr>
              <a:buSzPct val="45000"/>
              <a:buFont typeface="Wingdings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0" dirty="0">
                <a:solidFill>
                  <a:srgbClr val="000000"/>
                </a:solidFill>
              </a:rPr>
              <a:t> </a:t>
            </a:r>
            <a:r>
              <a:rPr lang="cs-CZ" sz="2000" b="0" dirty="0" smtClean="0">
                <a:solidFill>
                  <a:srgbClr val="000000"/>
                </a:solidFill>
              </a:rPr>
              <a:t>Léčí n</a:t>
            </a:r>
            <a:r>
              <a:rPr lang="ru-RU" sz="2000" b="0" dirty="0" smtClean="0">
                <a:solidFill>
                  <a:srgbClr val="000000"/>
                </a:solidFill>
              </a:rPr>
              <a:t>ičení</a:t>
            </a:r>
            <a:r>
              <a:rPr lang="cs-CZ" sz="2000" b="0" dirty="0" smtClean="0">
                <a:solidFill>
                  <a:srgbClr val="000000"/>
                </a:solidFill>
              </a:rPr>
              <a:t>m</a:t>
            </a:r>
          </a:p>
          <a:p>
            <a:pPr>
              <a:buSzPct val="4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2000" b="0" dirty="0" smtClean="0">
                <a:solidFill>
                  <a:srgbClr val="000000"/>
                </a:solidFill>
              </a:rPr>
              <a:t>  </a:t>
            </a:r>
            <a:r>
              <a:rPr lang="ru-RU" sz="2000" b="0" dirty="0" smtClean="0">
                <a:solidFill>
                  <a:srgbClr val="000000"/>
                </a:solidFill>
              </a:rPr>
              <a:t>buněk</a:t>
            </a:r>
            <a:r>
              <a:rPr lang="cs-CZ" sz="2000" b="0" dirty="0" smtClean="0">
                <a:solidFill>
                  <a:srgbClr val="000000"/>
                </a:solidFill>
              </a:rPr>
              <a:t> </a:t>
            </a:r>
            <a:r>
              <a:rPr lang="ru-RU" sz="2000" b="0" dirty="0" smtClean="0">
                <a:solidFill>
                  <a:srgbClr val="000000"/>
                </a:solidFill>
              </a:rPr>
              <a:t>chemickými </a:t>
            </a:r>
            <a:r>
              <a:rPr lang="ru-RU" sz="2000" b="0" dirty="0">
                <a:solidFill>
                  <a:srgbClr val="000000"/>
                </a:solidFill>
              </a:rPr>
              <a:t>jedy</a:t>
            </a:r>
          </a:p>
          <a:p>
            <a:pPr>
              <a:buSzPct val="45000"/>
              <a:buFont typeface="Wingdings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0" dirty="0">
                <a:solidFill>
                  <a:srgbClr val="000000"/>
                </a:solidFill>
              </a:rPr>
              <a:t> Těžké vedlejší účinky</a:t>
            </a:r>
          </a:p>
          <a:p>
            <a:pPr>
              <a:buSzPct val="45000"/>
              <a:buFont typeface="Wingdings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0" dirty="0">
                <a:solidFill>
                  <a:srgbClr val="000000"/>
                </a:solidFill>
              </a:rPr>
              <a:t> Hlavní cíl: </a:t>
            </a:r>
            <a:r>
              <a:rPr lang="ru-RU" sz="2000" b="0" dirty="0" smtClean="0">
                <a:solidFill>
                  <a:srgbClr val="000000"/>
                </a:solidFill>
              </a:rPr>
              <a:t>profit</a:t>
            </a:r>
            <a:r>
              <a:rPr lang="cs-CZ" sz="2000" b="0" dirty="0" smtClean="0">
                <a:solidFill>
                  <a:srgbClr val="000000"/>
                </a:solidFill>
              </a:rPr>
              <a:t> </a:t>
            </a:r>
            <a:r>
              <a:rPr lang="ru-RU" sz="2000" b="0" dirty="0" smtClean="0">
                <a:solidFill>
                  <a:srgbClr val="000000"/>
                </a:solidFill>
              </a:rPr>
              <a:t>far</a:t>
            </a:r>
            <a:r>
              <a:rPr lang="cs-CZ" sz="2000" b="0" dirty="0" smtClean="0">
                <a:solidFill>
                  <a:srgbClr val="000000"/>
                </a:solidFill>
              </a:rPr>
              <a:t>-</a:t>
            </a:r>
          </a:p>
          <a:p>
            <a:pPr>
              <a:buSzPct val="4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2000" b="0" dirty="0" smtClean="0">
                <a:solidFill>
                  <a:srgbClr val="000000"/>
                </a:solidFill>
              </a:rPr>
              <a:t>  </a:t>
            </a:r>
            <a:r>
              <a:rPr lang="ru-RU" sz="2000" b="0" dirty="0" smtClean="0">
                <a:solidFill>
                  <a:srgbClr val="000000"/>
                </a:solidFill>
              </a:rPr>
              <a:t>maceutické</a:t>
            </a:r>
            <a:r>
              <a:rPr lang="cs-CZ" sz="2000" b="0" dirty="0" smtClean="0">
                <a:solidFill>
                  <a:srgbClr val="000000"/>
                </a:solidFill>
              </a:rPr>
              <a:t>ho</a:t>
            </a:r>
            <a:r>
              <a:rPr lang="cs-CZ" sz="2000" b="0" dirty="0">
                <a:solidFill>
                  <a:srgbClr val="000000"/>
                </a:solidFill>
              </a:rPr>
              <a:t> </a:t>
            </a:r>
            <a:r>
              <a:rPr lang="ru-RU" sz="2000" b="0" dirty="0" smtClean="0">
                <a:solidFill>
                  <a:srgbClr val="000000"/>
                </a:solidFill>
              </a:rPr>
              <a:t>obchodu</a:t>
            </a:r>
            <a:endParaRPr lang="ru-RU" sz="2000" b="0" dirty="0">
              <a:solidFill>
                <a:srgbClr val="000000"/>
              </a:solidFill>
            </a:endParaRPr>
          </a:p>
          <a:p>
            <a:pPr>
              <a:buSzPct val="45000"/>
              <a:buFont typeface="Wingdings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0" dirty="0">
              <a:solidFill>
                <a:srgbClr val="000000"/>
              </a:solidFill>
            </a:endParaRPr>
          </a:p>
        </p:txBody>
      </p:sp>
      <p:sp>
        <p:nvSpPr>
          <p:cNvPr id="87050" name="Text Box 10"/>
          <p:cNvSpPr txBox="1">
            <a:spLocks noChangeArrowheads="1"/>
          </p:cNvSpPr>
          <p:nvPr/>
        </p:nvSpPr>
        <p:spPr bwMode="auto">
          <a:xfrm>
            <a:off x="4500563" y="1800225"/>
            <a:ext cx="5040312" cy="517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0">
                <a:solidFill>
                  <a:srgbClr val="FFFFFF"/>
                </a:solidFill>
              </a:rPr>
              <a:t>Potravinová medicína</a:t>
            </a:r>
            <a:r>
              <a:rPr lang="ru-RU" sz="2800" b="0" i="1" baseline="33000">
                <a:solidFill>
                  <a:srgbClr val="FFFFFF"/>
                </a:solidFill>
              </a:rPr>
              <a:t>SPCN</a:t>
            </a:r>
          </a:p>
        </p:txBody>
      </p:sp>
      <p:sp>
        <p:nvSpPr>
          <p:cNvPr id="87051" name="AutoShape 11"/>
          <p:cNvSpPr>
            <a:spLocks noChangeArrowheads="1"/>
          </p:cNvSpPr>
          <p:nvPr/>
        </p:nvSpPr>
        <p:spPr bwMode="auto">
          <a:xfrm>
            <a:off x="4859338" y="2700338"/>
            <a:ext cx="3600450" cy="3419475"/>
          </a:xfrm>
          <a:prstGeom prst="roundRect">
            <a:avLst>
              <a:gd name="adj" fmla="val 46"/>
            </a:avLst>
          </a:prstGeom>
          <a:solidFill>
            <a:srgbClr val="2300DC">
              <a:alpha val="50000"/>
            </a:srgb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52" name="Text Box 12"/>
          <p:cNvSpPr txBox="1">
            <a:spLocks noChangeArrowheads="1"/>
          </p:cNvSpPr>
          <p:nvPr/>
        </p:nvSpPr>
        <p:spPr bwMode="auto">
          <a:xfrm>
            <a:off x="5219700" y="2852738"/>
            <a:ext cx="3032125" cy="3627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buSzPct val="45000"/>
              <a:buFont typeface="Wingdings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0" dirty="0">
                <a:solidFill>
                  <a:srgbClr val="FFFFFF"/>
                </a:solidFill>
              </a:rPr>
              <a:t> Přírodní </a:t>
            </a:r>
            <a:r>
              <a:rPr lang="ru-RU" sz="2000" b="0" dirty="0" smtClean="0">
                <a:solidFill>
                  <a:srgbClr val="FFFFFF"/>
                </a:solidFill>
              </a:rPr>
              <a:t>látky</a:t>
            </a:r>
            <a:endParaRPr lang="cs-CZ" sz="2000" b="0" dirty="0" smtClean="0">
              <a:solidFill>
                <a:srgbClr val="FFFFFF"/>
              </a:solidFill>
            </a:endParaRPr>
          </a:p>
          <a:p>
            <a:pPr>
              <a:buSzPct val="4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0" dirty="0" smtClean="0">
                <a:solidFill>
                  <a:srgbClr val="FFFFFF"/>
                </a:solidFill>
              </a:rPr>
              <a:t>  </a:t>
            </a:r>
            <a:r>
              <a:rPr lang="ru-RU" sz="2000" b="0" dirty="0">
                <a:solidFill>
                  <a:srgbClr val="FFFFFF"/>
                </a:solidFill>
              </a:rPr>
              <a:t>mikroživiny </a:t>
            </a:r>
          </a:p>
          <a:p>
            <a:pPr>
              <a:buSzPct val="45000"/>
              <a:buFont typeface="Wingdings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0" dirty="0">
              <a:solidFill>
                <a:srgbClr val="FFFFFF"/>
              </a:solidFill>
            </a:endParaRPr>
          </a:p>
          <a:p>
            <a:pPr>
              <a:buSzPct val="45000"/>
              <a:buFont typeface="Wingdings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0" dirty="0">
                <a:solidFill>
                  <a:srgbClr val="FFFFFF"/>
                </a:solidFill>
              </a:rPr>
              <a:t> Princip působení:  </a:t>
            </a:r>
          </a:p>
          <a:p>
            <a:pPr>
              <a:buSzPct val="45000"/>
              <a:buFont typeface="Wingdings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0" dirty="0">
                <a:solidFill>
                  <a:srgbClr val="FFFFFF"/>
                </a:solidFill>
              </a:rPr>
              <a:t> Neléčí, pouze vytváří </a:t>
            </a:r>
            <a:endParaRPr lang="cs-CZ" sz="2000" b="0" dirty="0" smtClean="0">
              <a:solidFill>
                <a:srgbClr val="FFFFFF"/>
              </a:solidFill>
            </a:endParaRPr>
          </a:p>
          <a:p>
            <a:pPr>
              <a:buSzPct val="4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2000" b="0" dirty="0" smtClean="0">
                <a:solidFill>
                  <a:srgbClr val="FFFFFF"/>
                </a:solidFill>
              </a:rPr>
              <a:t>  p</a:t>
            </a:r>
            <a:r>
              <a:rPr lang="ru-RU" sz="2000" b="0" dirty="0" smtClean="0">
                <a:solidFill>
                  <a:srgbClr val="FFFFFF"/>
                </a:solidFill>
              </a:rPr>
              <a:t>odmínky </a:t>
            </a:r>
            <a:r>
              <a:rPr lang="ru-RU" sz="2000" b="0" dirty="0">
                <a:solidFill>
                  <a:srgbClr val="FFFFFF"/>
                </a:solidFill>
              </a:rPr>
              <a:t>pro </a:t>
            </a:r>
            <a:r>
              <a:rPr lang="cs-CZ" sz="2000" b="0" dirty="0" smtClean="0">
                <a:solidFill>
                  <a:srgbClr val="FFFFFF"/>
                </a:solidFill>
              </a:rPr>
              <a:t>p</a:t>
            </a:r>
            <a:r>
              <a:rPr lang="ru-RU" sz="2000" b="0" dirty="0" smtClean="0">
                <a:solidFill>
                  <a:srgbClr val="FFFFFF"/>
                </a:solidFill>
              </a:rPr>
              <a:t>ři</a:t>
            </a:r>
            <a:r>
              <a:rPr lang="cs-CZ" sz="2000" b="0" dirty="0" smtClean="0">
                <a:solidFill>
                  <a:srgbClr val="FFFFFF"/>
                </a:solidFill>
              </a:rPr>
              <a:t>- </a:t>
            </a:r>
          </a:p>
          <a:p>
            <a:pPr>
              <a:buSzPct val="4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2000" b="0" dirty="0" smtClean="0">
                <a:solidFill>
                  <a:srgbClr val="FFFFFF"/>
                </a:solidFill>
              </a:rPr>
              <a:t>  </a:t>
            </a:r>
            <a:r>
              <a:rPr lang="ru-RU" sz="2000" b="0" dirty="0" smtClean="0">
                <a:solidFill>
                  <a:srgbClr val="FFFFFF"/>
                </a:solidFill>
              </a:rPr>
              <a:t>rozenou </a:t>
            </a:r>
            <a:r>
              <a:rPr lang="ru-RU" sz="2000" b="0" dirty="0">
                <a:solidFill>
                  <a:srgbClr val="FFFFFF"/>
                </a:solidFill>
              </a:rPr>
              <a:t>činnost         </a:t>
            </a:r>
            <a:endParaRPr lang="cs-CZ" sz="2000" b="0" dirty="0" smtClean="0">
              <a:solidFill>
                <a:srgbClr val="FFFFFF"/>
              </a:solidFill>
            </a:endParaRPr>
          </a:p>
          <a:p>
            <a:pPr>
              <a:buSzPct val="4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2000" b="0" dirty="0" smtClean="0">
                <a:solidFill>
                  <a:srgbClr val="FFFFFF"/>
                </a:solidFill>
              </a:rPr>
              <a:t>  </a:t>
            </a:r>
            <a:r>
              <a:rPr lang="ru-RU" sz="2000" b="0" dirty="0" smtClean="0">
                <a:solidFill>
                  <a:srgbClr val="FFFFFF"/>
                </a:solidFill>
              </a:rPr>
              <a:t>buněk</a:t>
            </a:r>
            <a:endParaRPr lang="ru-RU" sz="2000" b="0" dirty="0">
              <a:solidFill>
                <a:srgbClr val="FFFFFF"/>
              </a:solidFill>
            </a:endParaRPr>
          </a:p>
          <a:p>
            <a:pPr>
              <a:buSzPct val="45000"/>
              <a:buFont typeface="Wingdings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0" dirty="0">
                <a:solidFill>
                  <a:srgbClr val="FFFFFF"/>
                </a:solidFill>
              </a:rPr>
              <a:t> Žádné vedlejší účinky</a:t>
            </a:r>
          </a:p>
          <a:p>
            <a:pPr>
              <a:buSzPct val="45000"/>
              <a:buFont typeface="Wingdings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0" dirty="0">
                <a:solidFill>
                  <a:srgbClr val="FFFFFF"/>
                </a:solidFill>
              </a:rPr>
              <a:t> Hlavní cíl: zdraví lidí</a:t>
            </a:r>
          </a:p>
          <a:p>
            <a:pPr>
              <a:buSzPct val="45000"/>
              <a:buFont typeface="Wingdings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0" dirty="0">
              <a:solidFill>
                <a:srgbClr val="FFFFFF"/>
              </a:solidFill>
            </a:endParaRPr>
          </a:p>
          <a:p>
            <a:pPr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Grp="1" noChangeArrowheads="1"/>
          </p:cNvSpPr>
          <p:nvPr>
            <p:ph type="title"/>
          </p:nvPr>
        </p:nvSpPr>
        <p:spPr>
          <a:xfrm>
            <a:off x="539552" y="125760"/>
            <a:ext cx="8167688" cy="1143000"/>
          </a:xfrm>
          <a:solidFill>
            <a:srgbClr val="0000FF"/>
          </a:solidFill>
          <a:ln/>
        </p:spPr>
        <p:txBody>
          <a:bodyPr tIns="75024"/>
          <a:lstStyle/>
          <a:p>
            <a:pPr>
              <a:lnSpc>
                <a:spcPct val="93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200" b="1" dirty="0">
                <a:solidFill>
                  <a:srgbClr val="FFFFFF"/>
                </a:solidFill>
                <a:latin typeface="Arial" charset="0"/>
              </a:rPr>
              <a:t>Přínos SPCN – OnkoExpert</a:t>
            </a:r>
            <a:r>
              <a:rPr lang="cs-CZ" sz="3200" b="1" i="1" baseline="33000" dirty="0">
                <a:solidFill>
                  <a:srgbClr val="FFFFFF"/>
                </a:solidFill>
                <a:latin typeface="Arial" charset="0"/>
              </a:rPr>
              <a:t>SPCN</a:t>
            </a:r>
          </a:p>
        </p:txBody>
      </p:sp>
      <p:grpSp>
        <p:nvGrpSpPr>
          <p:cNvPr id="88066" name="Group 2"/>
          <p:cNvGrpSpPr>
            <a:grpSpLocks/>
          </p:cNvGrpSpPr>
          <p:nvPr/>
        </p:nvGrpSpPr>
        <p:grpSpPr bwMode="auto">
          <a:xfrm>
            <a:off x="539552" y="1340768"/>
            <a:ext cx="8143876" cy="5327816"/>
            <a:chOff x="332" y="1006"/>
            <a:chExt cx="5130" cy="3291"/>
          </a:xfrm>
          <a:solidFill>
            <a:srgbClr val="0000FF"/>
          </a:solidFill>
        </p:grpSpPr>
        <p:sp>
          <p:nvSpPr>
            <p:cNvPr id="88067" name="Freeform 3"/>
            <p:cNvSpPr>
              <a:spLocks noChangeArrowheads="1"/>
            </p:cNvSpPr>
            <p:nvPr/>
          </p:nvSpPr>
          <p:spPr bwMode="auto">
            <a:xfrm>
              <a:off x="340" y="1014"/>
              <a:ext cx="5122" cy="32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587" y="0"/>
                </a:cxn>
                <a:cxn ang="0">
                  <a:pos x="22587" y="14283"/>
                </a:cxn>
                <a:cxn ang="0">
                  <a:pos x="0" y="14283"/>
                </a:cxn>
                <a:cxn ang="0">
                  <a:pos x="0" y="0"/>
                </a:cxn>
              </a:cxnLst>
              <a:rect l="0" t="0" r="r" b="b"/>
              <a:pathLst>
                <a:path w="22588" h="14284">
                  <a:moveTo>
                    <a:pt x="0" y="0"/>
                  </a:moveTo>
                  <a:lnTo>
                    <a:pt x="22587" y="0"/>
                  </a:lnTo>
                  <a:lnTo>
                    <a:pt x="22587" y="14283"/>
                  </a:lnTo>
                  <a:lnTo>
                    <a:pt x="0" y="14283"/>
                  </a:lnTo>
                  <a:lnTo>
                    <a:pt x="0" y="0"/>
                  </a:lnTo>
                </a:path>
              </a:pathLst>
            </a:custGeom>
            <a:grpFill/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068" name="Freeform 4"/>
            <p:cNvSpPr>
              <a:spLocks noChangeArrowheads="1"/>
            </p:cNvSpPr>
            <p:nvPr/>
          </p:nvSpPr>
          <p:spPr bwMode="auto">
            <a:xfrm>
              <a:off x="332" y="1058"/>
              <a:ext cx="5122" cy="32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587" y="0"/>
                </a:cxn>
                <a:cxn ang="0">
                  <a:pos x="22587" y="14283"/>
                </a:cxn>
                <a:cxn ang="0">
                  <a:pos x="0" y="14283"/>
                </a:cxn>
                <a:cxn ang="0">
                  <a:pos x="0" y="0"/>
                </a:cxn>
              </a:cxnLst>
              <a:rect l="0" t="0" r="r" b="b"/>
              <a:pathLst>
                <a:path w="22588" h="14284">
                  <a:moveTo>
                    <a:pt x="0" y="0"/>
                  </a:moveTo>
                  <a:lnTo>
                    <a:pt x="22587" y="0"/>
                  </a:lnTo>
                  <a:lnTo>
                    <a:pt x="22587" y="14283"/>
                  </a:lnTo>
                  <a:lnTo>
                    <a:pt x="0" y="14283"/>
                  </a:lnTo>
                  <a:lnTo>
                    <a:pt x="0" y="0"/>
                  </a:lnTo>
                </a:path>
              </a:pathLst>
            </a:custGeom>
            <a:grpFill/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069" name="Text Box 5"/>
            <p:cNvSpPr txBox="1">
              <a:spLocks noChangeArrowheads="1"/>
            </p:cNvSpPr>
            <p:nvPr/>
          </p:nvSpPr>
          <p:spPr bwMode="auto">
            <a:xfrm>
              <a:off x="332" y="1006"/>
              <a:ext cx="5122" cy="3093"/>
            </a:xfrm>
            <a:prstGeom prst="rect">
              <a:avLst/>
            </a:prstGeom>
            <a:grp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Ozdravná </a:t>
              </a:r>
              <a:r>
                <a:rPr lang="cs-CZ" sz="1800" b="0" dirty="0" smtClean="0">
                  <a:solidFill>
                    <a:srgbClr val="FFFF00"/>
                  </a:solidFill>
                </a:rPr>
                <a:t>potravina </a:t>
              </a:r>
              <a:r>
                <a:rPr lang="cs-CZ" sz="1800" b="0" dirty="0">
                  <a:solidFill>
                    <a:srgbClr val="FFFF00"/>
                  </a:solidFill>
                </a:rPr>
                <a:t>MOSS</a:t>
              </a:r>
              <a:r>
                <a:rPr lang="cs-CZ" sz="1800" b="0" i="1" baseline="33000" dirty="0">
                  <a:solidFill>
                    <a:srgbClr val="FFFF00"/>
                  </a:solidFill>
                </a:rPr>
                <a:t>SPCN</a:t>
              </a:r>
              <a:r>
                <a:rPr lang="cs-CZ" sz="1800" b="0" dirty="0">
                  <a:solidFill>
                    <a:srgbClr val="FFFF00"/>
                  </a:solidFill>
                </a:rPr>
                <a:t> </a:t>
              </a:r>
              <a:r>
                <a:rPr lang="cs-CZ" sz="1800" b="0" dirty="0">
                  <a:solidFill>
                    <a:srgbClr val="FFFFFF"/>
                  </a:solidFill>
                </a:rPr>
                <a:t>(Moderní ozdravný systém stravování SPCN). Vysoce komplexní dietetikum v práškové formě</a:t>
              </a:r>
            </a:p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Princip působení: </a:t>
              </a:r>
              <a:r>
                <a:rPr lang="cs-CZ" sz="1800" b="0" dirty="0">
                  <a:solidFill>
                    <a:srgbClr val="FFFFFF"/>
                  </a:solidFill>
                </a:rPr>
                <a:t>podpora a posílení činnosti buněk imunitního systému mikroživinami sestavenými do výživové synergie podle výzkumu Institutu buněčné medicíny </a:t>
              </a:r>
            </a:p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Žádné vedlejší účinky</a:t>
              </a:r>
              <a:r>
                <a:rPr lang="cs-CZ" sz="1800" b="0" dirty="0">
                  <a:solidFill>
                    <a:srgbClr val="FFFFFF"/>
                  </a:solidFill>
                </a:rPr>
                <a:t>, též tento preparát je vybaven pěti druhy bakterií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        </a:t>
              </a:r>
              <a:r>
                <a:rPr lang="cs-CZ" sz="1800" b="0" dirty="0">
                  <a:solidFill>
                    <a:srgbClr val="FFFFFF"/>
                  </a:solidFill>
                </a:rPr>
                <a:t>a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je uložen </a:t>
              </a:r>
              <a:r>
                <a:rPr lang="cs-CZ" sz="1800" b="0" dirty="0">
                  <a:solidFill>
                    <a:srgbClr val="FFFFFF"/>
                  </a:solidFill>
                </a:rPr>
                <a:t>do živého prostředí.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Konzumuje se </a:t>
              </a:r>
              <a:r>
                <a:rPr lang="cs-CZ" sz="1800" b="0" dirty="0">
                  <a:solidFill>
                    <a:srgbClr val="FFFFFF"/>
                  </a:solidFill>
                </a:rPr>
                <a:t>nejlépe vmícháním 1 lžičky prášku do kysaného mléčného výrobku ráno a večer, kůra na 50 dnů</a:t>
              </a:r>
            </a:p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Hlavní cíl: </a:t>
              </a:r>
              <a:r>
                <a:rPr lang="cs-CZ" sz="1800" b="0" dirty="0">
                  <a:solidFill>
                    <a:srgbClr val="FFFFFF"/>
                  </a:solidFill>
                </a:rPr>
                <a:t>prevence rakovin, pomoc při léčbě rakoviny</a:t>
              </a:r>
            </a:p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Doporučení: </a:t>
              </a:r>
              <a:r>
                <a:rPr lang="cs-CZ" sz="1800" b="0" dirty="0">
                  <a:solidFill>
                    <a:srgbClr val="FFFFFF"/>
                  </a:solidFill>
                </a:rPr>
                <a:t>pro zesílení účinku, detoxikaci a omezení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hnilob-                 ných </a:t>
              </a:r>
              <a:r>
                <a:rPr lang="cs-CZ" sz="1800" b="0" dirty="0">
                  <a:solidFill>
                    <a:srgbClr val="FFFFFF"/>
                  </a:solidFill>
                </a:rPr>
                <a:t>procesů ve střevě, kombinovat se sladkovodní řasou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                Chlorella </a:t>
              </a:r>
              <a:r>
                <a:rPr lang="cs-CZ" sz="1800" b="0" dirty="0">
                  <a:solidFill>
                    <a:srgbClr val="FFFFFF"/>
                  </a:solidFill>
                </a:rPr>
                <a:t>a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vitamínem C. Neprodejné</a:t>
              </a:r>
              <a:r>
                <a:rPr lang="cs-CZ" sz="1800" b="0" dirty="0">
                  <a:solidFill>
                    <a:srgbClr val="FFFFFF"/>
                  </a:solidFill>
                </a:rPr>
                <a:t>, jen pro interní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potřebu       </a:t>
              </a:r>
              <a:r>
                <a:rPr lang="cs-CZ" sz="1800" b="0" dirty="0">
                  <a:solidFill>
                    <a:srgbClr val="FFFFFF"/>
                  </a:solidFill>
                </a:rPr>
                <a:t>(odpovídající hodnota v Kč 1400,-)</a:t>
              </a:r>
            </a:p>
          </p:txBody>
        </p:sp>
      </p:grpSp>
      <p:pic>
        <p:nvPicPr>
          <p:cNvPr id="7" name="Obrázek 6" descr="1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4869160"/>
            <a:ext cx="2020661" cy="191683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89" name="Group 1"/>
          <p:cNvGrpSpPr>
            <a:grpSpLocks/>
          </p:cNvGrpSpPr>
          <p:nvPr/>
        </p:nvGrpSpPr>
        <p:grpSpPr bwMode="auto">
          <a:xfrm>
            <a:off x="0" y="1619250"/>
            <a:ext cx="9142413" cy="1920875"/>
            <a:chOff x="0" y="1020"/>
            <a:chExt cx="5759" cy="1210"/>
          </a:xfrm>
        </p:grpSpPr>
        <p:sp>
          <p:nvSpPr>
            <p:cNvPr id="89090" name="Text Box 2"/>
            <p:cNvSpPr txBox="1">
              <a:spLocks noChangeArrowheads="1"/>
            </p:cNvSpPr>
            <p:nvPr/>
          </p:nvSpPr>
          <p:spPr bwMode="auto">
            <a:xfrm>
              <a:off x="0" y="1020"/>
              <a:ext cx="5760" cy="1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>
                  <a:solidFill>
                    <a:srgbClr val="CC0000"/>
                  </a:solidFill>
                </a:rPr>
                <a:t>Potravinová </a:t>
              </a:r>
              <a:endParaRPr lang="cs-CZ" sz="6000" b="0" dirty="0" smtClean="0">
                <a:solidFill>
                  <a:srgbClr val="CC0000"/>
                </a:solidFill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 smtClean="0">
                  <a:solidFill>
                    <a:srgbClr val="CC0000"/>
                  </a:solidFill>
                </a:rPr>
                <a:t>medicína</a:t>
              </a:r>
              <a:r>
                <a:rPr lang="cs-CZ" sz="6000" b="0" i="1" baseline="33000" dirty="0" smtClean="0">
                  <a:solidFill>
                    <a:srgbClr val="CC0000"/>
                  </a:solidFill>
                </a:rPr>
                <a:t>SPCN</a:t>
              </a:r>
              <a:r>
                <a:rPr lang="cs-CZ" sz="6000" b="0" dirty="0" smtClean="0">
                  <a:solidFill>
                    <a:srgbClr val="CC0000"/>
                  </a:solidFill>
                </a:rPr>
                <a:t> </a:t>
              </a:r>
              <a:r>
                <a:rPr lang="cs-CZ" sz="6000" b="0" dirty="0">
                  <a:solidFill>
                    <a:srgbClr val="CC0000"/>
                  </a:solidFill>
                </a:rPr>
                <a:t>a AIDS</a:t>
              </a:r>
            </a:p>
          </p:txBody>
        </p:sp>
      </p:grpSp>
      <p:grpSp>
        <p:nvGrpSpPr>
          <p:cNvPr id="89091" name="Group 3"/>
          <p:cNvGrpSpPr>
            <a:grpSpLocks/>
          </p:cNvGrpSpPr>
          <p:nvPr/>
        </p:nvGrpSpPr>
        <p:grpSpPr bwMode="auto">
          <a:xfrm>
            <a:off x="0" y="3028950"/>
            <a:ext cx="9142413" cy="0"/>
            <a:chOff x="0" y="1908"/>
            <a:chExt cx="5759" cy="0"/>
          </a:xfrm>
        </p:grpSpPr>
        <p:sp>
          <p:nvSpPr>
            <p:cNvPr id="89092" name="AutoShape 4"/>
            <p:cNvSpPr>
              <a:spLocks noChangeArrowheads="1"/>
            </p:cNvSpPr>
            <p:nvPr/>
          </p:nvSpPr>
          <p:spPr bwMode="auto">
            <a:xfrm>
              <a:off x="0" y="1908"/>
              <a:ext cx="5760" cy="1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890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7650" y="4665663"/>
            <a:ext cx="1162050" cy="80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13" name="Group 1"/>
          <p:cNvGrpSpPr>
            <a:grpSpLocks/>
          </p:cNvGrpSpPr>
          <p:nvPr/>
        </p:nvGrpSpPr>
        <p:grpSpPr bwMode="auto">
          <a:xfrm>
            <a:off x="373063" y="681038"/>
            <a:ext cx="8540750" cy="946150"/>
            <a:chOff x="235" y="429"/>
            <a:chExt cx="5380" cy="596"/>
          </a:xfrm>
        </p:grpSpPr>
        <p:sp>
          <p:nvSpPr>
            <p:cNvPr id="90114" name="Text Box 2"/>
            <p:cNvSpPr txBox="1">
              <a:spLocks noChangeArrowheads="1"/>
            </p:cNvSpPr>
            <p:nvPr/>
          </p:nvSpPr>
          <p:spPr bwMode="auto">
            <a:xfrm>
              <a:off x="235" y="429"/>
              <a:ext cx="5381" cy="5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Jak definuje Světová zdravotnická organizace - WHO  imunodeficitní onemocnění AIDS ?</a:t>
              </a:r>
            </a:p>
          </p:txBody>
        </p:sp>
      </p:grpSp>
      <p:grpSp>
        <p:nvGrpSpPr>
          <p:cNvPr id="90115" name="Group 3"/>
          <p:cNvGrpSpPr>
            <a:grpSpLocks/>
          </p:cNvGrpSpPr>
          <p:nvPr/>
        </p:nvGrpSpPr>
        <p:grpSpPr bwMode="auto">
          <a:xfrm>
            <a:off x="2435225" y="2132013"/>
            <a:ext cx="4265613" cy="3403600"/>
            <a:chOff x="1534" y="1343"/>
            <a:chExt cx="2687" cy="2144"/>
          </a:xfrm>
        </p:grpSpPr>
        <p:sp>
          <p:nvSpPr>
            <p:cNvPr id="90116" name="Text Box 4"/>
            <p:cNvSpPr txBox="1">
              <a:spLocks noChangeArrowheads="1"/>
            </p:cNvSpPr>
            <p:nvPr/>
          </p:nvSpPr>
          <p:spPr bwMode="auto">
            <a:xfrm>
              <a:off x="1534" y="1343"/>
              <a:ext cx="2688" cy="21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>
                  <a:solidFill>
                    <a:srgbClr val="000000"/>
                  </a:solidFill>
                </a:rPr>
                <a:t>Nejčastěji se vyskytující projevy:</a:t>
              </a:r>
            </a:p>
            <a:p>
              <a:pPr>
                <a:spcBef>
                  <a:spcPts val="1375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>
                  <a:solidFill>
                    <a:srgbClr val="000000"/>
                  </a:solidFill>
                </a:rPr>
                <a:t> </a:t>
              </a:r>
              <a:r>
                <a:rPr lang="cs-CZ" sz="2200" b="0">
                  <a:solidFill>
                    <a:srgbClr val="000000"/>
                  </a:solidFill>
                </a:rPr>
                <a:t>Zimnice / Horečnatá zimnice</a:t>
              </a:r>
            </a:p>
            <a:p>
              <a:pPr>
                <a:spcBef>
                  <a:spcPts val="1375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200" b="0">
                  <a:solidFill>
                    <a:srgbClr val="000000"/>
                  </a:solidFill>
                </a:rPr>
                <a:t> Záchvaty kašle</a:t>
              </a:r>
            </a:p>
            <a:p>
              <a:pPr>
                <a:spcBef>
                  <a:spcPts val="1375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200" b="0">
                  <a:solidFill>
                    <a:srgbClr val="000000"/>
                  </a:solidFill>
                </a:rPr>
                <a:t> Průjmy</a:t>
              </a:r>
            </a:p>
            <a:p>
              <a:pPr>
                <a:spcBef>
                  <a:spcPts val="1375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200" b="0">
                  <a:solidFill>
                    <a:srgbClr val="000000"/>
                  </a:solidFill>
                </a:rPr>
                <a:t> Nepřetržitá ztráta hmotnosti</a:t>
              </a:r>
            </a:p>
            <a:p>
              <a:pPr>
                <a:spcBef>
                  <a:spcPts val="1375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200" b="0">
                  <a:solidFill>
                    <a:srgbClr val="000000"/>
                  </a:solidFill>
                </a:rPr>
                <a:t> Tuberkulóza</a:t>
              </a:r>
            </a:p>
          </p:txBody>
        </p:sp>
      </p:grpSp>
      <p:grpSp>
        <p:nvGrpSpPr>
          <p:cNvPr id="90117" name="Group 5"/>
          <p:cNvGrpSpPr>
            <a:grpSpLocks/>
          </p:cNvGrpSpPr>
          <p:nvPr/>
        </p:nvGrpSpPr>
        <p:grpSpPr bwMode="auto">
          <a:xfrm>
            <a:off x="2282825" y="5872163"/>
            <a:ext cx="5561013" cy="304800"/>
            <a:chOff x="1438" y="3699"/>
            <a:chExt cx="3503" cy="192"/>
          </a:xfrm>
        </p:grpSpPr>
        <p:sp>
          <p:nvSpPr>
            <p:cNvPr id="90118" name="Text Box 6"/>
            <p:cNvSpPr txBox="1">
              <a:spLocks noChangeArrowheads="1"/>
            </p:cNvSpPr>
            <p:nvPr/>
          </p:nvSpPr>
          <p:spPr bwMode="auto">
            <a:xfrm>
              <a:off x="1438" y="3699"/>
              <a:ext cx="3504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(1985 - Konference WHO v Bangui, Střední Afrika)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7" name="Group 1"/>
          <p:cNvGrpSpPr>
            <a:grpSpLocks/>
          </p:cNvGrpSpPr>
          <p:nvPr/>
        </p:nvGrpSpPr>
        <p:grpSpPr bwMode="auto">
          <a:xfrm>
            <a:off x="1042988" y="2708275"/>
            <a:ext cx="6769101" cy="2559051"/>
            <a:chOff x="657" y="1706"/>
            <a:chExt cx="4264" cy="1612"/>
          </a:xfrm>
        </p:grpSpPr>
        <p:sp>
          <p:nvSpPr>
            <p:cNvPr id="91138" name="Text Box 2"/>
            <p:cNvSpPr txBox="1">
              <a:spLocks noChangeArrowheads="1"/>
            </p:cNvSpPr>
            <p:nvPr/>
          </p:nvSpPr>
          <p:spPr bwMode="auto">
            <a:xfrm>
              <a:off x="657" y="1706"/>
              <a:ext cx="4264" cy="16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457200" lvl="0" indent="-457200">
                <a:buAutoNum type="arabicPeriod"/>
              </a:pPr>
              <a:r>
                <a:rPr lang="cs-CZ" sz="2400" dirty="0" smtClean="0">
                  <a:solidFill>
                    <a:schemeClr val="tx1"/>
                  </a:solidFill>
                </a:rPr>
                <a:t>Proč se AIDS vyvine jen u části lidí pozitivních na HIV?</a:t>
              </a:r>
            </a:p>
            <a:p>
              <a:pPr marL="457200" lvl="0" indent="-457200">
                <a:buAutoNum type="arabicPeriod"/>
              </a:pPr>
              <a:r>
                <a:rPr lang="cs-CZ" sz="2400" dirty="0" smtClean="0">
                  <a:solidFill>
                    <a:schemeClr val="tx1"/>
                  </a:solidFill>
                </a:rPr>
                <a:t>Proč se dá virus HIV dokázat jen u části lidí, kteří trpí oslabenou imunitou při AIDS?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marL="457200" indent="-457200">
                <a:lnSpc>
                  <a:spcPct val="110000"/>
                </a:lnSpc>
                <a:spcBef>
                  <a:spcPts val="1500"/>
                </a:spcBef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endParaRPr lang="de-DE" sz="2400" b="0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91139" name="Group 3"/>
          <p:cNvGrpSpPr>
            <a:grpSpLocks/>
          </p:cNvGrpSpPr>
          <p:nvPr/>
        </p:nvGrpSpPr>
        <p:grpSpPr bwMode="auto">
          <a:xfrm>
            <a:off x="0" y="1196976"/>
            <a:ext cx="8915401" cy="563563"/>
            <a:chOff x="0" y="754"/>
            <a:chExt cx="5616" cy="355"/>
          </a:xfrm>
        </p:grpSpPr>
        <p:sp>
          <p:nvSpPr>
            <p:cNvPr id="91140" name="Text Box 4"/>
            <p:cNvSpPr txBox="1">
              <a:spLocks noChangeArrowheads="1"/>
            </p:cNvSpPr>
            <p:nvPr/>
          </p:nvSpPr>
          <p:spPr bwMode="auto">
            <a:xfrm>
              <a:off x="0" y="754"/>
              <a:ext cx="5616" cy="3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10000"/>
                </a:lnSpc>
                <a:spcBef>
                  <a:spcPts val="1750"/>
                </a:spcBef>
                <a:buClrTx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dirty="0" smtClean="0">
                  <a:solidFill>
                    <a:srgbClr val="C00000"/>
                  </a:solidFill>
                </a:rPr>
                <a:t>Nevyjasněné otázky HIV A AIDS</a:t>
              </a:r>
              <a:endParaRPr lang="en-US" sz="2800" dirty="0" smtClean="0">
                <a:solidFill>
                  <a:srgbClr val="C00000"/>
                </a:solidFill>
              </a:endParaRPr>
            </a:p>
            <a:p>
              <a:pPr algn="ctr">
                <a:lnSpc>
                  <a:spcPct val="110000"/>
                </a:lnSpc>
                <a:spcBef>
                  <a:spcPts val="1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de-DE" sz="2800" b="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1141" name="Group 5"/>
          <p:cNvGrpSpPr>
            <a:grpSpLocks/>
          </p:cNvGrpSpPr>
          <p:nvPr/>
        </p:nvGrpSpPr>
        <p:grpSpPr bwMode="auto">
          <a:xfrm>
            <a:off x="827584" y="3861048"/>
            <a:ext cx="7270750" cy="896938"/>
            <a:chOff x="540" y="2084"/>
            <a:chExt cx="4580" cy="565"/>
          </a:xfrm>
        </p:grpSpPr>
        <p:sp>
          <p:nvSpPr>
            <p:cNvPr id="91142" name="Text Box 6"/>
            <p:cNvSpPr txBox="1">
              <a:spLocks noChangeArrowheads="1"/>
            </p:cNvSpPr>
            <p:nvPr/>
          </p:nvSpPr>
          <p:spPr bwMode="auto">
            <a:xfrm>
              <a:off x="540" y="2084"/>
              <a:ext cx="4581" cy="5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457200" indent="-457200">
                <a:lnSpc>
                  <a:spcPct val="110000"/>
                </a:lnSpc>
                <a:spcBef>
                  <a:spcPts val="1500"/>
                </a:spcBef>
                <a:tabLst>
                  <a:tab pos="457200" algn="l"/>
                  <a:tab pos="904875" algn="l"/>
                  <a:tab pos="1354138" algn="l"/>
                  <a:tab pos="1803400" algn="l"/>
                  <a:tab pos="2252663" algn="l"/>
                  <a:tab pos="2701925" algn="l"/>
                  <a:tab pos="3151188" algn="l"/>
                  <a:tab pos="3600450" algn="l"/>
                  <a:tab pos="4049713" algn="l"/>
                  <a:tab pos="4498975" algn="l"/>
                  <a:tab pos="4948238" algn="l"/>
                  <a:tab pos="5397500" algn="l"/>
                  <a:tab pos="5846763" algn="l"/>
                  <a:tab pos="6296025" algn="l"/>
                  <a:tab pos="6745288" algn="l"/>
                  <a:tab pos="7194550" algn="l"/>
                  <a:tab pos="7643813" algn="l"/>
                  <a:tab pos="8093075" algn="l"/>
                  <a:tab pos="8542338" algn="l"/>
                  <a:tab pos="8991600" algn="l"/>
                  <a:tab pos="9440863" algn="l"/>
                </a:tabLst>
              </a:pPr>
              <a:endParaRPr lang="de-DE" sz="2400" b="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9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1" dur="500"/>
                                        <p:tgtEl>
                                          <p:spTgt spid="9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61" name="Group 1"/>
          <p:cNvGrpSpPr>
            <a:grpSpLocks/>
          </p:cNvGrpSpPr>
          <p:nvPr/>
        </p:nvGrpSpPr>
        <p:grpSpPr bwMode="auto">
          <a:xfrm>
            <a:off x="7938" y="330200"/>
            <a:ext cx="4506912" cy="1108075"/>
            <a:chOff x="5" y="208"/>
            <a:chExt cx="2839" cy="698"/>
          </a:xfrm>
        </p:grpSpPr>
        <p:sp>
          <p:nvSpPr>
            <p:cNvPr id="92162" name="AutoShape 2"/>
            <p:cNvSpPr>
              <a:spLocks noChangeArrowheads="1"/>
            </p:cNvSpPr>
            <p:nvPr/>
          </p:nvSpPr>
          <p:spPr bwMode="auto">
            <a:xfrm>
              <a:off x="13" y="217"/>
              <a:ext cx="2832" cy="690"/>
            </a:xfrm>
            <a:prstGeom prst="roundRect">
              <a:avLst>
                <a:gd name="adj" fmla="val 144"/>
              </a:avLst>
            </a:pr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63" name="AutoShape 3"/>
            <p:cNvSpPr>
              <a:spLocks noChangeArrowheads="1"/>
            </p:cNvSpPr>
            <p:nvPr/>
          </p:nvSpPr>
          <p:spPr bwMode="auto">
            <a:xfrm>
              <a:off x="5" y="208"/>
              <a:ext cx="2832" cy="690"/>
            </a:xfrm>
            <a:prstGeom prst="roundRect">
              <a:avLst>
                <a:gd name="adj" fmla="val 144"/>
              </a:avLst>
            </a:prstGeom>
            <a:solidFill>
              <a:srgbClr val="00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64" name="Text Box 4"/>
            <p:cNvSpPr txBox="1">
              <a:spLocks noChangeArrowheads="1"/>
            </p:cNvSpPr>
            <p:nvPr/>
          </p:nvSpPr>
          <p:spPr bwMode="auto">
            <a:xfrm>
              <a:off x="5" y="208"/>
              <a:ext cx="2832" cy="524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2400" b="0">
                  <a:solidFill>
                    <a:srgbClr val="FFFFFF"/>
                  </a:solidFill>
                </a:rPr>
                <a:t>P</a:t>
              </a:r>
              <a:r>
                <a:rPr lang="cs-CZ" sz="2400" b="0">
                  <a:solidFill>
                    <a:srgbClr val="FFFFFF"/>
                  </a:solidFill>
                </a:rPr>
                <a:t>ů</a:t>
              </a:r>
              <a:r>
                <a:rPr lang="de-DE" sz="2400" b="0">
                  <a:solidFill>
                    <a:srgbClr val="FFFFFF"/>
                  </a:solidFill>
                </a:rPr>
                <a:t>soben</a:t>
              </a:r>
              <a:r>
                <a:rPr lang="cs-CZ" sz="2400" b="0">
                  <a:solidFill>
                    <a:srgbClr val="FFFFFF"/>
                  </a:solidFill>
                </a:rPr>
                <a:t>í</a:t>
              </a:r>
              <a:r>
                <a:rPr lang="de-DE" sz="2400" b="0">
                  <a:solidFill>
                    <a:srgbClr val="FFFFFF"/>
                  </a:solidFill>
                </a:rPr>
                <a:t> „chemoterapie </a:t>
              </a:r>
              <a:r>
                <a:rPr lang="cs-CZ" sz="2400" b="0">
                  <a:solidFill>
                    <a:srgbClr val="FFFFFF"/>
                  </a:solidFill>
                </a:rPr>
                <a:t>proti AIDS“</a:t>
              </a:r>
            </a:p>
          </p:txBody>
        </p:sp>
      </p:grpSp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438" y="2444750"/>
            <a:ext cx="1279525" cy="198120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/>
        </p:spPr>
      </p:pic>
      <p:grpSp>
        <p:nvGrpSpPr>
          <p:cNvPr id="92166" name="Group 6"/>
          <p:cNvGrpSpPr>
            <a:grpSpLocks/>
          </p:cNvGrpSpPr>
          <p:nvPr/>
        </p:nvGrpSpPr>
        <p:grpSpPr bwMode="auto">
          <a:xfrm>
            <a:off x="4732338" y="5260975"/>
            <a:ext cx="3922712" cy="895350"/>
            <a:chOff x="2981" y="3314"/>
            <a:chExt cx="2471" cy="564"/>
          </a:xfrm>
        </p:grpSpPr>
        <p:sp>
          <p:nvSpPr>
            <p:cNvPr id="92167" name="Text Box 7"/>
            <p:cNvSpPr txBox="1">
              <a:spLocks noChangeArrowheads="1"/>
            </p:cNvSpPr>
            <p:nvPr/>
          </p:nvSpPr>
          <p:spPr bwMode="auto">
            <a:xfrm>
              <a:off x="2981" y="3314"/>
              <a:ext cx="2472" cy="5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Mikrovýživa z</a:t>
              </a:r>
              <a:r>
                <a:rPr lang="cs-CZ" sz="1600" b="0">
                  <a:solidFill>
                    <a:srgbClr val="000000"/>
                  </a:solidFill>
                </a:rPr>
                <a:t>lep</a:t>
              </a:r>
              <a:r>
                <a:rPr lang="de-DE" sz="1600" b="0">
                  <a:solidFill>
                    <a:srgbClr val="000000"/>
                  </a:solidFill>
                </a:rPr>
                <a:t>šuj</a:t>
              </a:r>
              <a:r>
                <a:rPr lang="cs-CZ" sz="1600" b="0">
                  <a:solidFill>
                    <a:srgbClr val="000000"/>
                  </a:solidFill>
                </a:rPr>
                <a:t>e</a:t>
              </a:r>
              <a:r>
                <a:rPr lang="de-DE" sz="1600" b="0">
                  <a:solidFill>
                    <a:srgbClr val="000000"/>
                  </a:solidFill>
                </a:rPr>
                <a:t> činnos</a:t>
              </a:r>
              <a:r>
                <a:rPr lang="cs-CZ" sz="1600" b="0">
                  <a:solidFill>
                    <a:srgbClr val="000000"/>
                  </a:solidFill>
                </a:rPr>
                <a:t>t</a:t>
              </a:r>
              <a:r>
                <a:rPr lang="de-DE" sz="1600" b="0">
                  <a:solidFill>
                    <a:srgbClr val="000000"/>
                  </a:solidFill>
                </a:rPr>
                <a:t> imunitn</a:t>
              </a:r>
              <a:r>
                <a:rPr lang="cs-CZ" sz="1600" b="0">
                  <a:solidFill>
                    <a:srgbClr val="000000"/>
                  </a:solidFill>
                </a:rPr>
                <a:t>í</a:t>
              </a:r>
              <a:r>
                <a:rPr lang="de-DE" sz="1600" b="0">
                  <a:solidFill>
                    <a:srgbClr val="000000"/>
                  </a:solidFill>
                </a:rPr>
                <a:t>ho systému p</a:t>
              </a:r>
              <a:r>
                <a:rPr lang="cs-CZ" sz="1600" b="0">
                  <a:solidFill>
                    <a:srgbClr val="000000"/>
                  </a:solidFill>
                </a:rPr>
                <a:t>ř</a:t>
              </a:r>
              <a:r>
                <a:rPr lang="de-DE" sz="1600" b="0">
                  <a:solidFill>
                    <a:srgbClr val="000000"/>
                  </a:solidFill>
                </a:rPr>
                <a:t>irozenou </a:t>
              </a:r>
              <a:r>
                <a:rPr lang="cs-CZ" sz="1600" b="0">
                  <a:solidFill>
                    <a:srgbClr val="000000"/>
                  </a:solidFill>
                </a:rPr>
                <a:t>cest</a:t>
              </a:r>
              <a:r>
                <a:rPr lang="de-DE" sz="1600" b="0">
                  <a:solidFill>
                    <a:srgbClr val="000000"/>
                  </a:solidFill>
                </a:rPr>
                <a:t>ou.</a:t>
              </a:r>
            </a:p>
          </p:txBody>
        </p:sp>
      </p:grpSp>
      <p:grpSp>
        <p:nvGrpSpPr>
          <p:cNvPr id="92168" name="Group 8"/>
          <p:cNvGrpSpPr>
            <a:grpSpLocks/>
          </p:cNvGrpSpPr>
          <p:nvPr/>
        </p:nvGrpSpPr>
        <p:grpSpPr bwMode="auto">
          <a:xfrm>
            <a:off x="388938" y="5260975"/>
            <a:ext cx="3808412" cy="1162050"/>
            <a:chOff x="245" y="3314"/>
            <a:chExt cx="2399" cy="732"/>
          </a:xfrm>
        </p:grpSpPr>
        <p:sp>
          <p:nvSpPr>
            <p:cNvPr id="92169" name="Text Box 9"/>
            <p:cNvSpPr txBox="1">
              <a:spLocks noChangeArrowheads="1"/>
            </p:cNvSpPr>
            <p:nvPr/>
          </p:nvSpPr>
          <p:spPr bwMode="auto">
            <a:xfrm>
              <a:off x="245" y="3314"/>
              <a:ext cx="2400" cy="7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Vysoce jedovaté látky ničí imunitní</a:t>
              </a:r>
            </a:p>
            <a:p>
              <a:pPr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systém a tím se snižuje obranyschopnost organismu.</a:t>
              </a:r>
            </a:p>
            <a:p>
              <a:pPr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>
                <a:solidFill>
                  <a:srgbClr val="000000"/>
                </a:solidFill>
              </a:endParaRPr>
            </a:p>
          </p:txBody>
        </p:sp>
      </p:grpSp>
      <p:grpSp>
        <p:nvGrpSpPr>
          <p:cNvPr id="92170" name="Group 10"/>
          <p:cNvGrpSpPr>
            <a:grpSpLocks/>
          </p:cNvGrpSpPr>
          <p:nvPr/>
        </p:nvGrpSpPr>
        <p:grpSpPr bwMode="auto">
          <a:xfrm>
            <a:off x="1831975" y="1774825"/>
            <a:ext cx="5268913" cy="3443288"/>
            <a:chOff x="1154" y="1118"/>
            <a:chExt cx="3319" cy="2169"/>
          </a:xfrm>
        </p:grpSpPr>
        <p:sp>
          <p:nvSpPr>
            <p:cNvPr id="92171" name="AutoShape 11"/>
            <p:cNvSpPr>
              <a:spLocks noChangeArrowheads="1"/>
            </p:cNvSpPr>
            <p:nvPr/>
          </p:nvSpPr>
          <p:spPr bwMode="auto">
            <a:xfrm>
              <a:off x="1162" y="1126"/>
              <a:ext cx="3312" cy="2162"/>
            </a:xfrm>
            <a:prstGeom prst="roundRect">
              <a:avLst>
                <a:gd name="adj" fmla="val 42"/>
              </a:avLst>
            </a:pr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2" name="AutoShape 12"/>
            <p:cNvSpPr>
              <a:spLocks noChangeArrowheads="1"/>
            </p:cNvSpPr>
            <p:nvPr/>
          </p:nvSpPr>
          <p:spPr bwMode="auto">
            <a:xfrm>
              <a:off x="1154" y="1118"/>
              <a:ext cx="3312" cy="2162"/>
            </a:xfrm>
            <a:prstGeom prst="roundRect">
              <a:avLst>
                <a:gd name="adj" fmla="val 42"/>
              </a:avLst>
            </a:pr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92173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63950" y="1851025"/>
            <a:ext cx="1381125" cy="3052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174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4675" y="1816100"/>
            <a:ext cx="1390650" cy="2957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175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1975" y="1854200"/>
            <a:ext cx="1298575" cy="2760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92176" name="Group 16"/>
          <p:cNvGrpSpPr>
            <a:grpSpLocks/>
          </p:cNvGrpSpPr>
          <p:nvPr/>
        </p:nvGrpSpPr>
        <p:grpSpPr bwMode="auto">
          <a:xfrm>
            <a:off x="3148013" y="2203450"/>
            <a:ext cx="227012" cy="615950"/>
            <a:chOff x="1983" y="1388"/>
            <a:chExt cx="143" cy="388"/>
          </a:xfrm>
        </p:grpSpPr>
        <p:sp>
          <p:nvSpPr>
            <p:cNvPr id="92177" name="Freeform 17"/>
            <p:cNvSpPr>
              <a:spLocks noChangeArrowheads="1"/>
            </p:cNvSpPr>
            <p:nvPr/>
          </p:nvSpPr>
          <p:spPr bwMode="auto">
            <a:xfrm>
              <a:off x="1983" y="1388"/>
              <a:ext cx="144" cy="389"/>
            </a:xfrm>
            <a:custGeom>
              <a:avLst/>
              <a:gdLst/>
              <a:ahLst/>
              <a:cxnLst>
                <a:cxn ang="0">
                  <a:pos x="249" y="0"/>
                </a:cxn>
                <a:cxn ang="0">
                  <a:pos x="0" y="311"/>
                </a:cxn>
                <a:cxn ang="0">
                  <a:pos x="222" y="668"/>
                </a:cxn>
                <a:cxn ang="0">
                  <a:pos x="147" y="772"/>
                </a:cxn>
                <a:cxn ang="0">
                  <a:pos x="359" y="1104"/>
                </a:cxn>
                <a:cxn ang="0">
                  <a:pos x="294" y="1186"/>
                </a:cxn>
                <a:cxn ang="0">
                  <a:pos x="636" y="1716"/>
                </a:cxn>
                <a:cxn ang="0">
                  <a:pos x="434" y="1025"/>
                </a:cxn>
                <a:cxn ang="0">
                  <a:pos x="487" y="954"/>
                </a:cxn>
                <a:cxn ang="0">
                  <a:pos x="324" y="543"/>
                </a:cxn>
                <a:cxn ang="0">
                  <a:pos x="377" y="486"/>
                </a:cxn>
                <a:cxn ang="0">
                  <a:pos x="249" y="0"/>
                </a:cxn>
              </a:cxnLst>
              <a:rect l="0" t="0" r="r" b="b"/>
              <a:pathLst>
                <a:path w="637" h="1717">
                  <a:moveTo>
                    <a:pt x="249" y="0"/>
                  </a:moveTo>
                  <a:lnTo>
                    <a:pt x="0" y="311"/>
                  </a:lnTo>
                  <a:lnTo>
                    <a:pt x="222" y="668"/>
                  </a:lnTo>
                  <a:lnTo>
                    <a:pt x="147" y="772"/>
                  </a:lnTo>
                  <a:lnTo>
                    <a:pt x="359" y="1104"/>
                  </a:lnTo>
                  <a:lnTo>
                    <a:pt x="294" y="1186"/>
                  </a:lnTo>
                  <a:lnTo>
                    <a:pt x="636" y="1716"/>
                  </a:lnTo>
                  <a:lnTo>
                    <a:pt x="434" y="1025"/>
                  </a:lnTo>
                  <a:lnTo>
                    <a:pt x="487" y="954"/>
                  </a:lnTo>
                  <a:lnTo>
                    <a:pt x="324" y="543"/>
                  </a:lnTo>
                  <a:lnTo>
                    <a:pt x="377" y="486"/>
                  </a:lnTo>
                  <a:lnTo>
                    <a:pt x="249" y="0"/>
                  </a:lnTo>
                </a:path>
              </a:pathLst>
            </a:custGeom>
            <a:solidFill>
              <a:srgbClr val="FF00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178" name="Line 18"/>
          <p:cNvSpPr>
            <a:spLocks noChangeShapeType="1"/>
          </p:cNvSpPr>
          <p:nvPr/>
        </p:nvSpPr>
        <p:spPr bwMode="auto">
          <a:xfrm flipH="1">
            <a:off x="2881313" y="2584450"/>
            <a:ext cx="919162" cy="1588"/>
          </a:xfrm>
          <a:prstGeom prst="line">
            <a:avLst/>
          </a:prstGeom>
          <a:noFill/>
          <a:ln w="57240">
            <a:solidFill>
              <a:srgbClr val="000000"/>
            </a:solidFill>
            <a:prstDash val="lg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179" name="Line 19"/>
          <p:cNvSpPr>
            <a:spLocks noChangeShapeType="1"/>
          </p:cNvSpPr>
          <p:nvPr/>
        </p:nvSpPr>
        <p:spPr bwMode="auto">
          <a:xfrm>
            <a:off x="4953000" y="2584450"/>
            <a:ext cx="806450" cy="1588"/>
          </a:xfrm>
          <a:prstGeom prst="line">
            <a:avLst/>
          </a:prstGeom>
          <a:noFill/>
          <a:ln w="7632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180" name="Line 20"/>
          <p:cNvSpPr>
            <a:spLocks noChangeShapeType="1"/>
          </p:cNvSpPr>
          <p:nvPr/>
        </p:nvSpPr>
        <p:spPr bwMode="auto">
          <a:xfrm>
            <a:off x="4953000" y="3455988"/>
            <a:ext cx="806450" cy="1587"/>
          </a:xfrm>
          <a:prstGeom prst="line">
            <a:avLst/>
          </a:prstGeom>
          <a:noFill/>
          <a:ln w="7632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181" name="Line 21"/>
          <p:cNvSpPr>
            <a:spLocks noChangeShapeType="1"/>
          </p:cNvSpPr>
          <p:nvPr/>
        </p:nvSpPr>
        <p:spPr bwMode="auto">
          <a:xfrm>
            <a:off x="4953000" y="4329113"/>
            <a:ext cx="806450" cy="1587"/>
          </a:xfrm>
          <a:prstGeom prst="line">
            <a:avLst/>
          </a:prstGeom>
          <a:noFill/>
          <a:ln w="76320">
            <a:solidFill>
              <a:srgbClr val="CC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92182" name="Group 22"/>
          <p:cNvGrpSpPr>
            <a:grpSpLocks/>
          </p:cNvGrpSpPr>
          <p:nvPr/>
        </p:nvGrpSpPr>
        <p:grpSpPr bwMode="auto">
          <a:xfrm>
            <a:off x="3182938" y="3057525"/>
            <a:ext cx="227012" cy="615950"/>
            <a:chOff x="2005" y="1926"/>
            <a:chExt cx="143" cy="388"/>
          </a:xfrm>
        </p:grpSpPr>
        <p:sp>
          <p:nvSpPr>
            <p:cNvPr id="92183" name="Freeform 23"/>
            <p:cNvSpPr>
              <a:spLocks noChangeArrowheads="1"/>
            </p:cNvSpPr>
            <p:nvPr/>
          </p:nvSpPr>
          <p:spPr bwMode="auto">
            <a:xfrm>
              <a:off x="2005" y="1926"/>
              <a:ext cx="144" cy="390"/>
            </a:xfrm>
            <a:custGeom>
              <a:avLst/>
              <a:gdLst/>
              <a:ahLst/>
              <a:cxnLst>
                <a:cxn ang="0">
                  <a:pos x="249" y="0"/>
                </a:cxn>
                <a:cxn ang="0">
                  <a:pos x="0" y="311"/>
                </a:cxn>
                <a:cxn ang="0">
                  <a:pos x="222" y="668"/>
                </a:cxn>
                <a:cxn ang="0">
                  <a:pos x="147" y="772"/>
                </a:cxn>
                <a:cxn ang="0">
                  <a:pos x="359" y="1105"/>
                </a:cxn>
                <a:cxn ang="0">
                  <a:pos x="294" y="1187"/>
                </a:cxn>
                <a:cxn ang="0">
                  <a:pos x="636" y="1717"/>
                </a:cxn>
                <a:cxn ang="0">
                  <a:pos x="434" y="1026"/>
                </a:cxn>
                <a:cxn ang="0">
                  <a:pos x="487" y="955"/>
                </a:cxn>
                <a:cxn ang="0">
                  <a:pos x="324" y="543"/>
                </a:cxn>
                <a:cxn ang="0">
                  <a:pos x="377" y="486"/>
                </a:cxn>
                <a:cxn ang="0">
                  <a:pos x="249" y="0"/>
                </a:cxn>
              </a:cxnLst>
              <a:rect l="0" t="0" r="r" b="b"/>
              <a:pathLst>
                <a:path w="637" h="1718">
                  <a:moveTo>
                    <a:pt x="249" y="0"/>
                  </a:moveTo>
                  <a:lnTo>
                    <a:pt x="0" y="311"/>
                  </a:lnTo>
                  <a:lnTo>
                    <a:pt x="222" y="668"/>
                  </a:lnTo>
                  <a:lnTo>
                    <a:pt x="147" y="772"/>
                  </a:lnTo>
                  <a:lnTo>
                    <a:pt x="359" y="1105"/>
                  </a:lnTo>
                  <a:lnTo>
                    <a:pt x="294" y="1187"/>
                  </a:lnTo>
                  <a:lnTo>
                    <a:pt x="636" y="1717"/>
                  </a:lnTo>
                  <a:lnTo>
                    <a:pt x="434" y="1026"/>
                  </a:lnTo>
                  <a:lnTo>
                    <a:pt x="487" y="955"/>
                  </a:lnTo>
                  <a:lnTo>
                    <a:pt x="324" y="543"/>
                  </a:lnTo>
                  <a:lnTo>
                    <a:pt x="377" y="486"/>
                  </a:lnTo>
                  <a:lnTo>
                    <a:pt x="249" y="0"/>
                  </a:lnTo>
                </a:path>
              </a:pathLst>
            </a:custGeom>
            <a:solidFill>
              <a:srgbClr val="FF00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184" name="Line 24"/>
          <p:cNvSpPr>
            <a:spLocks noChangeShapeType="1"/>
          </p:cNvSpPr>
          <p:nvPr/>
        </p:nvSpPr>
        <p:spPr bwMode="auto">
          <a:xfrm flipH="1">
            <a:off x="2917825" y="3455988"/>
            <a:ext cx="917575" cy="1587"/>
          </a:xfrm>
          <a:prstGeom prst="line">
            <a:avLst/>
          </a:prstGeom>
          <a:noFill/>
          <a:ln w="57240">
            <a:solidFill>
              <a:srgbClr val="000000"/>
            </a:solidFill>
            <a:prstDash val="lg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92185" name="Group 25"/>
          <p:cNvGrpSpPr>
            <a:grpSpLocks/>
          </p:cNvGrpSpPr>
          <p:nvPr/>
        </p:nvGrpSpPr>
        <p:grpSpPr bwMode="auto">
          <a:xfrm>
            <a:off x="3182938" y="3929063"/>
            <a:ext cx="227012" cy="615950"/>
            <a:chOff x="2005" y="2475"/>
            <a:chExt cx="143" cy="388"/>
          </a:xfrm>
        </p:grpSpPr>
        <p:sp>
          <p:nvSpPr>
            <p:cNvPr id="92186" name="Freeform 26"/>
            <p:cNvSpPr>
              <a:spLocks noChangeArrowheads="1"/>
            </p:cNvSpPr>
            <p:nvPr/>
          </p:nvSpPr>
          <p:spPr bwMode="auto">
            <a:xfrm>
              <a:off x="2005" y="2475"/>
              <a:ext cx="144" cy="389"/>
            </a:xfrm>
            <a:custGeom>
              <a:avLst/>
              <a:gdLst/>
              <a:ahLst/>
              <a:cxnLst>
                <a:cxn ang="0">
                  <a:pos x="249" y="0"/>
                </a:cxn>
                <a:cxn ang="0">
                  <a:pos x="0" y="311"/>
                </a:cxn>
                <a:cxn ang="0">
                  <a:pos x="222" y="668"/>
                </a:cxn>
                <a:cxn ang="0">
                  <a:pos x="147" y="772"/>
                </a:cxn>
                <a:cxn ang="0">
                  <a:pos x="359" y="1104"/>
                </a:cxn>
                <a:cxn ang="0">
                  <a:pos x="294" y="1186"/>
                </a:cxn>
                <a:cxn ang="0">
                  <a:pos x="636" y="1716"/>
                </a:cxn>
                <a:cxn ang="0">
                  <a:pos x="434" y="1025"/>
                </a:cxn>
                <a:cxn ang="0">
                  <a:pos x="487" y="954"/>
                </a:cxn>
                <a:cxn ang="0">
                  <a:pos x="324" y="543"/>
                </a:cxn>
                <a:cxn ang="0">
                  <a:pos x="377" y="486"/>
                </a:cxn>
                <a:cxn ang="0">
                  <a:pos x="249" y="0"/>
                </a:cxn>
              </a:cxnLst>
              <a:rect l="0" t="0" r="r" b="b"/>
              <a:pathLst>
                <a:path w="637" h="1717">
                  <a:moveTo>
                    <a:pt x="249" y="0"/>
                  </a:moveTo>
                  <a:lnTo>
                    <a:pt x="0" y="311"/>
                  </a:lnTo>
                  <a:lnTo>
                    <a:pt x="222" y="668"/>
                  </a:lnTo>
                  <a:lnTo>
                    <a:pt x="147" y="772"/>
                  </a:lnTo>
                  <a:lnTo>
                    <a:pt x="359" y="1104"/>
                  </a:lnTo>
                  <a:lnTo>
                    <a:pt x="294" y="1186"/>
                  </a:lnTo>
                  <a:lnTo>
                    <a:pt x="636" y="1716"/>
                  </a:lnTo>
                  <a:lnTo>
                    <a:pt x="434" y="1025"/>
                  </a:lnTo>
                  <a:lnTo>
                    <a:pt x="487" y="954"/>
                  </a:lnTo>
                  <a:lnTo>
                    <a:pt x="324" y="543"/>
                  </a:lnTo>
                  <a:lnTo>
                    <a:pt x="377" y="486"/>
                  </a:lnTo>
                  <a:lnTo>
                    <a:pt x="249" y="0"/>
                  </a:lnTo>
                </a:path>
              </a:pathLst>
            </a:custGeom>
            <a:solidFill>
              <a:srgbClr val="FF00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187" name="Line 27"/>
          <p:cNvSpPr>
            <a:spLocks noChangeShapeType="1"/>
          </p:cNvSpPr>
          <p:nvPr/>
        </p:nvSpPr>
        <p:spPr bwMode="auto">
          <a:xfrm flipH="1">
            <a:off x="2917825" y="4310063"/>
            <a:ext cx="917575" cy="1587"/>
          </a:xfrm>
          <a:prstGeom prst="line">
            <a:avLst/>
          </a:prstGeom>
          <a:noFill/>
          <a:ln w="57240">
            <a:solidFill>
              <a:srgbClr val="000000"/>
            </a:solidFill>
            <a:prstDash val="lg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92188" name="Group 28"/>
          <p:cNvGrpSpPr>
            <a:grpSpLocks/>
          </p:cNvGrpSpPr>
          <p:nvPr/>
        </p:nvGrpSpPr>
        <p:grpSpPr bwMode="auto">
          <a:xfrm>
            <a:off x="0" y="4398963"/>
            <a:ext cx="1677988" cy="274637"/>
            <a:chOff x="0" y="2771"/>
            <a:chExt cx="1057" cy="173"/>
          </a:xfrm>
        </p:grpSpPr>
        <p:sp>
          <p:nvSpPr>
            <p:cNvPr id="92189" name="Text Box 29"/>
            <p:cNvSpPr txBox="1">
              <a:spLocks noChangeArrowheads="1"/>
            </p:cNvSpPr>
            <p:nvPr/>
          </p:nvSpPr>
          <p:spPr bwMode="auto">
            <a:xfrm>
              <a:off x="0" y="2771"/>
              <a:ext cx="105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000" b="0">
                  <a:solidFill>
                    <a:srgbClr val="000000"/>
                  </a:solidFill>
                </a:rPr>
                <a:t>AIDS „ chemoterapi</a:t>
              </a:r>
              <a:r>
                <a:rPr lang="cs-CZ" sz="1000" b="0">
                  <a:solidFill>
                    <a:srgbClr val="000000"/>
                  </a:solidFill>
                </a:rPr>
                <a:t>e</a:t>
              </a:r>
              <a:r>
                <a:rPr lang="de-DE" sz="1000" b="0">
                  <a:solidFill>
                    <a:srgbClr val="000000"/>
                  </a:solidFill>
                </a:rPr>
                <a:t>“</a:t>
              </a:r>
              <a:r>
                <a:rPr lang="de-DE" b="0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92190" name="Group 30"/>
          <p:cNvGrpSpPr>
            <a:grpSpLocks/>
          </p:cNvGrpSpPr>
          <p:nvPr/>
        </p:nvGrpSpPr>
        <p:grpSpPr bwMode="auto">
          <a:xfrm>
            <a:off x="7231063" y="2379663"/>
            <a:ext cx="1423987" cy="2203450"/>
            <a:chOff x="4555" y="1499"/>
            <a:chExt cx="897" cy="1388"/>
          </a:xfrm>
        </p:grpSpPr>
        <p:sp>
          <p:nvSpPr>
            <p:cNvPr id="92191" name="Freeform 31"/>
            <p:cNvSpPr>
              <a:spLocks noChangeArrowheads="1"/>
            </p:cNvSpPr>
            <p:nvPr/>
          </p:nvSpPr>
          <p:spPr bwMode="auto">
            <a:xfrm>
              <a:off x="4555" y="1499"/>
              <a:ext cx="898" cy="13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61" y="0"/>
                </a:cxn>
                <a:cxn ang="0">
                  <a:pos x="3961" y="6127"/>
                </a:cxn>
                <a:cxn ang="0">
                  <a:pos x="0" y="6127"/>
                </a:cxn>
                <a:cxn ang="0">
                  <a:pos x="0" y="0"/>
                </a:cxn>
              </a:cxnLst>
              <a:rect l="0" t="0" r="r" b="b"/>
              <a:pathLst>
                <a:path w="3962" h="6128">
                  <a:moveTo>
                    <a:pt x="0" y="0"/>
                  </a:moveTo>
                  <a:lnTo>
                    <a:pt x="3961" y="0"/>
                  </a:lnTo>
                  <a:lnTo>
                    <a:pt x="3961" y="6127"/>
                  </a:lnTo>
                  <a:lnTo>
                    <a:pt x="0" y="6127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2" name="Text Box 32"/>
            <p:cNvSpPr txBox="1">
              <a:spLocks noChangeArrowheads="1"/>
            </p:cNvSpPr>
            <p:nvPr/>
          </p:nvSpPr>
          <p:spPr bwMode="auto">
            <a:xfrm>
              <a:off x="4555" y="1499"/>
              <a:ext cx="898" cy="1389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Vitamín B5</a:t>
              </a:r>
            </a:p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Vitamín B6</a:t>
              </a:r>
            </a:p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Vitamín B12</a:t>
              </a:r>
            </a:p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Vitamín C</a:t>
              </a:r>
            </a:p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600" b="0">
                  <a:solidFill>
                    <a:srgbClr val="000000"/>
                  </a:solidFill>
                </a:rPr>
                <a:t>Kyselina listová</a:t>
              </a:r>
            </a:p>
          </p:txBody>
        </p:sp>
      </p:grpSp>
      <p:grpSp>
        <p:nvGrpSpPr>
          <p:cNvPr id="92193" name="Group 33"/>
          <p:cNvGrpSpPr>
            <a:grpSpLocks/>
          </p:cNvGrpSpPr>
          <p:nvPr/>
        </p:nvGrpSpPr>
        <p:grpSpPr bwMode="auto">
          <a:xfrm>
            <a:off x="4884738" y="1900238"/>
            <a:ext cx="1141412" cy="457200"/>
            <a:chOff x="3077" y="1197"/>
            <a:chExt cx="719" cy="288"/>
          </a:xfrm>
        </p:grpSpPr>
        <p:sp>
          <p:nvSpPr>
            <p:cNvPr id="92194" name="Text Box 34"/>
            <p:cNvSpPr txBox="1">
              <a:spLocks noChangeArrowheads="1"/>
            </p:cNvSpPr>
            <p:nvPr/>
          </p:nvSpPr>
          <p:spPr bwMode="auto">
            <a:xfrm>
              <a:off x="3077" y="1197"/>
              <a:ext cx="720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červené krvinky</a:t>
              </a:r>
              <a:r>
                <a:rPr lang="de-DE" b="0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92195" name="Group 35"/>
          <p:cNvGrpSpPr>
            <a:grpSpLocks/>
          </p:cNvGrpSpPr>
          <p:nvPr/>
        </p:nvGrpSpPr>
        <p:grpSpPr bwMode="auto">
          <a:xfrm>
            <a:off x="4884738" y="3073400"/>
            <a:ext cx="989012" cy="274638"/>
            <a:chOff x="3077" y="1936"/>
            <a:chExt cx="623" cy="173"/>
          </a:xfrm>
        </p:grpSpPr>
        <p:sp>
          <p:nvSpPr>
            <p:cNvPr id="92196" name="Text Box 36"/>
            <p:cNvSpPr txBox="1">
              <a:spLocks noChangeArrowheads="1"/>
            </p:cNvSpPr>
            <p:nvPr/>
          </p:nvSpPr>
          <p:spPr bwMode="auto">
            <a:xfrm>
              <a:off x="3077" y="1936"/>
              <a:ext cx="624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b="0">
                  <a:solidFill>
                    <a:srgbClr val="000000"/>
                  </a:solidFill>
                </a:rPr>
                <a:t>Monoc</a:t>
              </a:r>
              <a:r>
                <a:rPr lang="cs-CZ" b="0">
                  <a:solidFill>
                    <a:srgbClr val="000000"/>
                  </a:solidFill>
                </a:rPr>
                <a:t>y</a:t>
              </a:r>
              <a:r>
                <a:rPr lang="de-DE" b="0">
                  <a:solidFill>
                    <a:srgbClr val="000000"/>
                  </a:solidFill>
                </a:rPr>
                <a:t>ty</a:t>
              </a:r>
            </a:p>
          </p:txBody>
        </p:sp>
      </p:grpSp>
      <p:grpSp>
        <p:nvGrpSpPr>
          <p:cNvPr id="92197" name="Group 37"/>
          <p:cNvGrpSpPr>
            <a:grpSpLocks/>
          </p:cNvGrpSpPr>
          <p:nvPr/>
        </p:nvGrpSpPr>
        <p:grpSpPr bwMode="auto">
          <a:xfrm>
            <a:off x="4808538" y="3987800"/>
            <a:ext cx="1217612" cy="738188"/>
            <a:chOff x="3029" y="2512"/>
            <a:chExt cx="767" cy="465"/>
          </a:xfrm>
        </p:grpSpPr>
        <p:sp>
          <p:nvSpPr>
            <p:cNvPr id="92198" name="Text Box 38"/>
            <p:cNvSpPr txBox="1">
              <a:spLocks noChangeArrowheads="1"/>
            </p:cNvSpPr>
            <p:nvPr/>
          </p:nvSpPr>
          <p:spPr bwMode="auto">
            <a:xfrm>
              <a:off x="3029" y="2512"/>
              <a:ext cx="768" cy="4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b="0">
                  <a:solidFill>
                    <a:srgbClr val="000000"/>
                  </a:solidFill>
                </a:rPr>
                <a:t>Lymfoc</a:t>
              </a:r>
              <a:r>
                <a:rPr lang="cs-CZ" b="0">
                  <a:solidFill>
                    <a:srgbClr val="000000"/>
                  </a:solidFill>
                </a:rPr>
                <a:t>y</a:t>
              </a:r>
              <a:r>
                <a:rPr lang="de-DE" b="0">
                  <a:solidFill>
                    <a:srgbClr val="000000"/>
                  </a:solidFill>
                </a:rPr>
                <a:t>ty </a:t>
              </a:r>
              <a:r>
                <a:rPr lang="cs-CZ" b="0">
                  <a:solidFill>
                    <a:srgbClr val="000000"/>
                  </a:solidFill>
                </a:rPr>
                <a:t> </a:t>
              </a:r>
            </a:p>
            <a:p>
              <a:pPr algn="ctr">
                <a:spcBef>
                  <a:spcPts val="5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800" b="0">
                <a:solidFill>
                  <a:srgbClr val="000000"/>
                </a:solidFill>
              </a:endParaRPr>
            </a:p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bílé krvinky</a:t>
              </a:r>
            </a:p>
          </p:txBody>
        </p:sp>
      </p:grpSp>
      <p:grpSp>
        <p:nvGrpSpPr>
          <p:cNvPr id="92199" name="Group 39"/>
          <p:cNvGrpSpPr>
            <a:grpSpLocks/>
          </p:cNvGrpSpPr>
          <p:nvPr/>
        </p:nvGrpSpPr>
        <p:grpSpPr bwMode="auto">
          <a:xfrm>
            <a:off x="4232275" y="2597150"/>
            <a:ext cx="274638" cy="1598613"/>
            <a:chOff x="2666" y="1636"/>
            <a:chExt cx="173" cy="1007"/>
          </a:xfrm>
        </p:grpSpPr>
        <p:sp>
          <p:nvSpPr>
            <p:cNvPr id="92200" name="Text Box 40"/>
            <p:cNvSpPr txBox="1">
              <a:spLocks noChangeArrowheads="1"/>
            </p:cNvSpPr>
            <p:nvPr/>
          </p:nvSpPr>
          <p:spPr bwMode="auto">
            <a:xfrm rot="16200000">
              <a:off x="2249" y="2053"/>
              <a:ext cx="100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b="0">
                  <a:solidFill>
                    <a:srgbClr val="000000"/>
                  </a:solidFill>
                </a:rPr>
                <a:t>K</a:t>
              </a:r>
              <a:r>
                <a:rPr lang="cs-CZ" b="0">
                  <a:solidFill>
                    <a:srgbClr val="000000"/>
                  </a:solidFill>
                </a:rPr>
                <a:t>ostní dřeň</a:t>
              </a:r>
            </a:p>
          </p:txBody>
        </p:sp>
      </p:grpSp>
      <p:grpSp>
        <p:nvGrpSpPr>
          <p:cNvPr id="92201" name="Group 41"/>
          <p:cNvGrpSpPr>
            <a:grpSpLocks/>
          </p:cNvGrpSpPr>
          <p:nvPr/>
        </p:nvGrpSpPr>
        <p:grpSpPr bwMode="auto">
          <a:xfrm>
            <a:off x="1800225" y="4624388"/>
            <a:ext cx="2136775" cy="595312"/>
            <a:chOff x="1134" y="2913"/>
            <a:chExt cx="1346" cy="375"/>
          </a:xfrm>
        </p:grpSpPr>
        <p:sp>
          <p:nvSpPr>
            <p:cNvPr id="92202" name="Text Box 42"/>
            <p:cNvSpPr txBox="1">
              <a:spLocks noChangeArrowheads="1"/>
            </p:cNvSpPr>
            <p:nvPr/>
          </p:nvSpPr>
          <p:spPr bwMode="auto">
            <a:xfrm>
              <a:off x="1134" y="2913"/>
              <a:ext cx="1347" cy="37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688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100" b="0">
                  <a:solidFill>
                    <a:srgbClr val="000000"/>
                  </a:solidFill>
                </a:rPr>
                <a:t> </a:t>
              </a:r>
              <a:r>
                <a:rPr lang="de-DE" sz="1100" b="0">
                  <a:solidFill>
                    <a:srgbClr val="000000"/>
                  </a:solidFill>
                </a:rPr>
                <a:t>Ko</a:t>
              </a:r>
              <a:r>
                <a:rPr lang="cs-CZ" sz="1100" b="0">
                  <a:solidFill>
                    <a:srgbClr val="000000"/>
                  </a:solidFill>
                </a:rPr>
                <a:t>s</a:t>
              </a:r>
              <a:r>
                <a:rPr lang="de-DE" sz="1100" b="0">
                  <a:solidFill>
                    <a:srgbClr val="000000"/>
                  </a:solidFill>
                </a:rPr>
                <a:t>tn</a:t>
              </a:r>
              <a:r>
                <a:rPr lang="cs-CZ" sz="1100" b="0">
                  <a:solidFill>
                    <a:srgbClr val="000000"/>
                  </a:solidFill>
                </a:rPr>
                <a:t>í</a:t>
              </a:r>
              <a:r>
                <a:rPr lang="de-DE" sz="1100" b="0">
                  <a:solidFill>
                    <a:srgbClr val="000000"/>
                  </a:solidFill>
                </a:rPr>
                <a:t> d</a:t>
              </a:r>
              <a:r>
                <a:rPr lang="cs-CZ" sz="1100" b="0">
                  <a:solidFill>
                    <a:srgbClr val="000000"/>
                  </a:solidFill>
                </a:rPr>
                <a:t>ř</a:t>
              </a:r>
              <a:r>
                <a:rPr lang="de-DE" sz="1100" b="0">
                  <a:solidFill>
                    <a:srgbClr val="000000"/>
                  </a:solidFill>
                </a:rPr>
                <a:t>eň</a:t>
              </a:r>
              <a:r>
                <a:rPr lang="cs-CZ" sz="1100" b="0">
                  <a:solidFill>
                    <a:srgbClr val="000000"/>
                  </a:solidFill>
                </a:rPr>
                <a:t> produkuje</a:t>
              </a:r>
              <a:r>
                <a:rPr lang="de-DE" sz="1100" b="0">
                  <a:solidFill>
                    <a:srgbClr val="000000"/>
                  </a:solidFill>
                </a:rPr>
                <a:t> málo imunitn</a:t>
              </a:r>
              <a:r>
                <a:rPr lang="cs-CZ" sz="1100" b="0">
                  <a:solidFill>
                    <a:srgbClr val="000000"/>
                  </a:solidFill>
                </a:rPr>
                <a:t>ích</a:t>
              </a:r>
              <a:r>
                <a:rPr lang="de-DE" sz="1100" b="0">
                  <a:solidFill>
                    <a:srgbClr val="000000"/>
                  </a:solidFill>
                </a:rPr>
                <a:t> bun</a:t>
              </a:r>
              <a:r>
                <a:rPr lang="cs-CZ" sz="1100" b="0">
                  <a:solidFill>
                    <a:srgbClr val="000000"/>
                  </a:solidFill>
                </a:rPr>
                <a:t>ě</a:t>
              </a:r>
              <a:r>
                <a:rPr lang="de-DE" sz="1100" b="0">
                  <a:solidFill>
                    <a:srgbClr val="000000"/>
                  </a:solidFill>
                </a:rPr>
                <a:t>k</a:t>
              </a:r>
              <a:r>
                <a:rPr lang="cs-CZ" sz="1100" b="0">
                  <a:solidFill>
                    <a:srgbClr val="000000"/>
                  </a:solidFill>
                </a:rPr>
                <a:t>, které jsou navíc poškozené</a:t>
              </a:r>
              <a:r>
                <a:rPr lang="de-DE" sz="1100" b="0">
                  <a:solidFill>
                    <a:srgbClr val="000000"/>
                  </a:solidFill>
                </a:rPr>
                <a:t>  </a:t>
              </a:r>
            </a:p>
          </p:txBody>
        </p:sp>
      </p:grpSp>
      <p:grpSp>
        <p:nvGrpSpPr>
          <p:cNvPr id="92203" name="Group 43"/>
          <p:cNvGrpSpPr>
            <a:grpSpLocks/>
          </p:cNvGrpSpPr>
          <p:nvPr/>
        </p:nvGrpSpPr>
        <p:grpSpPr bwMode="auto">
          <a:xfrm>
            <a:off x="5570538" y="4752975"/>
            <a:ext cx="1446212" cy="393700"/>
            <a:chOff x="3509" y="2994"/>
            <a:chExt cx="911" cy="248"/>
          </a:xfrm>
        </p:grpSpPr>
        <p:sp>
          <p:nvSpPr>
            <p:cNvPr id="92204" name="Text Box 44"/>
            <p:cNvSpPr txBox="1">
              <a:spLocks noChangeArrowheads="1"/>
            </p:cNvSpPr>
            <p:nvPr/>
          </p:nvSpPr>
          <p:spPr bwMode="auto">
            <a:xfrm>
              <a:off x="3509" y="2994"/>
              <a:ext cx="912" cy="2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90000"/>
                </a:lnSpc>
                <a:spcBef>
                  <a:spcPts val="688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de-DE" sz="1100" b="0">
                  <a:solidFill>
                    <a:srgbClr val="000000"/>
                  </a:solidFill>
                </a:rPr>
                <a:t>mnoho zdravých imunitn</a:t>
              </a:r>
              <a:r>
                <a:rPr lang="cs-CZ" sz="1100" b="0">
                  <a:solidFill>
                    <a:srgbClr val="000000"/>
                  </a:solidFill>
                </a:rPr>
                <a:t>í</a:t>
              </a:r>
              <a:r>
                <a:rPr lang="de-DE" sz="1100" b="0">
                  <a:solidFill>
                    <a:srgbClr val="000000"/>
                  </a:solidFill>
                </a:rPr>
                <a:t>ch bun</a:t>
              </a:r>
              <a:r>
                <a:rPr lang="cs-CZ" sz="1100" b="0">
                  <a:solidFill>
                    <a:srgbClr val="000000"/>
                  </a:solidFill>
                </a:rPr>
                <a:t>ě</a:t>
              </a:r>
              <a:r>
                <a:rPr lang="de-DE" sz="1100" b="0">
                  <a:solidFill>
                    <a:srgbClr val="000000"/>
                  </a:solidFill>
                </a:rPr>
                <a:t>k</a:t>
              </a:r>
            </a:p>
          </p:txBody>
        </p:sp>
      </p:grpSp>
      <p:sp>
        <p:nvSpPr>
          <p:cNvPr id="92205" name="Line 45"/>
          <p:cNvSpPr>
            <a:spLocks noChangeShapeType="1"/>
          </p:cNvSpPr>
          <p:nvPr/>
        </p:nvSpPr>
        <p:spPr bwMode="auto">
          <a:xfrm flipV="1">
            <a:off x="846138" y="4670425"/>
            <a:ext cx="1587" cy="615950"/>
          </a:xfrm>
          <a:prstGeom prst="line">
            <a:avLst/>
          </a:prstGeom>
          <a:noFill/>
          <a:ln w="76320">
            <a:solidFill>
              <a:srgbClr val="A8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206" name="Line 46"/>
          <p:cNvSpPr>
            <a:spLocks noChangeShapeType="1"/>
          </p:cNvSpPr>
          <p:nvPr/>
        </p:nvSpPr>
        <p:spPr bwMode="auto">
          <a:xfrm flipV="1">
            <a:off x="7856538" y="4683125"/>
            <a:ext cx="1587" cy="603250"/>
          </a:xfrm>
          <a:prstGeom prst="line">
            <a:avLst/>
          </a:prstGeom>
          <a:noFill/>
          <a:ln w="76320">
            <a:solidFill>
              <a:srgbClr val="A8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207" name="Line 47"/>
          <p:cNvSpPr>
            <a:spLocks noChangeShapeType="1"/>
          </p:cNvSpPr>
          <p:nvPr/>
        </p:nvSpPr>
        <p:spPr bwMode="auto">
          <a:xfrm>
            <a:off x="4427538" y="5359400"/>
            <a:ext cx="1587" cy="990600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92208" name="Group 48"/>
          <p:cNvGrpSpPr>
            <a:grpSpLocks/>
          </p:cNvGrpSpPr>
          <p:nvPr/>
        </p:nvGrpSpPr>
        <p:grpSpPr bwMode="auto">
          <a:xfrm>
            <a:off x="4732338" y="330200"/>
            <a:ext cx="4125912" cy="1108075"/>
            <a:chOff x="2981" y="208"/>
            <a:chExt cx="2599" cy="698"/>
          </a:xfrm>
        </p:grpSpPr>
        <p:sp>
          <p:nvSpPr>
            <p:cNvPr id="92209" name="AutoShape 49"/>
            <p:cNvSpPr>
              <a:spLocks noChangeArrowheads="1"/>
            </p:cNvSpPr>
            <p:nvPr/>
          </p:nvSpPr>
          <p:spPr bwMode="auto">
            <a:xfrm>
              <a:off x="2989" y="217"/>
              <a:ext cx="2592" cy="690"/>
            </a:xfrm>
            <a:prstGeom prst="roundRect">
              <a:avLst>
                <a:gd name="adj" fmla="val 144"/>
              </a:avLst>
            </a:pr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10" name="AutoShape 50"/>
            <p:cNvSpPr>
              <a:spLocks noChangeArrowheads="1"/>
            </p:cNvSpPr>
            <p:nvPr/>
          </p:nvSpPr>
          <p:spPr bwMode="auto">
            <a:xfrm>
              <a:off x="2981" y="208"/>
              <a:ext cx="2592" cy="690"/>
            </a:xfrm>
            <a:prstGeom prst="roundRect">
              <a:avLst>
                <a:gd name="adj" fmla="val 144"/>
              </a:avLst>
            </a:prstGeom>
            <a:solidFill>
              <a:srgbClr val="0026A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11" name="Text Box 51"/>
            <p:cNvSpPr txBox="1">
              <a:spLocks noChangeArrowheads="1"/>
            </p:cNvSpPr>
            <p:nvPr/>
          </p:nvSpPr>
          <p:spPr bwMode="auto">
            <a:xfrm>
              <a:off x="2981" y="208"/>
              <a:ext cx="2592" cy="524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400" b="0" dirty="0">
                  <a:solidFill>
                    <a:srgbClr val="FFFFFF"/>
                  </a:solidFill>
                </a:rPr>
                <a:t>Působení buněčných výživových  látek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" y="720725"/>
            <a:ext cx="8399463" cy="5219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1439863" y="6119813"/>
            <a:ext cx="4859337" cy="333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0">
                <a:solidFill>
                  <a:srgbClr val="000000"/>
                </a:solidFill>
              </a:rPr>
              <a:t>Informace pro pacienty: žádná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09" name="Group 1"/>
          <p:cNvGrpSpPr>
            <a:grpSpLocks/>
          </p:cNvGrpSpPr>
          <p:nvPr/>
        </p:nvGrpSpPr>
        <p:grpSpPr bwMode="auto">
          <a:xfrm>
            <a:off x="179388" y="692696"/>
            <a:ext cx="8990012" cy="1208360"/>
            <a:chOff x="113" y="537"/>
            <a:chExt cx="5663" cy="596"/>
          </a:xfrm>
        </p:grpSpPr>
        <p:sp>
          <p:nvSpPr>
            <p:cNvPr id="94210" name="Text Box 2"/>
            <p:cNvSpPr txBox="1">
              <a:spLocks noChangeArrowheads="1"/>
            </p:cNvSpPr>
            <p:nvPr/>
          </p:nvSpPr>
          <p:spPr bwMode="auto">
            <a:xfrm>
              <a:off x="113" y="537"/>
              <a:ext cx="5664" cy="5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1313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Úspěchy dosažené při léčbě AIDS podáváním </a:t>
              </a:r>
              <a:r>
                <a:rPr lang="cs-CZ" sz="2800" b="0" dirty="0" smtClean="0">
                  <a:solidFill>
                    <a:srgbClr val="CC0000"/>
                  </a:solidFill>
                </a:rPr>
                <a:t>mikrovýživy                                                                      </a:t>
              </a:r>
              <a:r>
                <a:rPr lang="cs-CZ" sz="1600" b="0" dirty="0" smtClean="0">
                  <a:solidFill>
                    <a:srgbClr val="CC0000"/>
                  </a:solidFill>
                </a:rPr>
                <a:t>(Institut buněčné výživy)</a:t>
              </a:r>
              <a:endParaRPr lang="cs-CZ" sz="1600" b="0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94211" name="Group 3"/>
          <p:cNvGrpSpPr>
            <a:grpSpLocks/>
          </p:cNvGrpSpPr>
          <p:nvPr/>
        </p:nvGrpSpPr>
        <p:grpSpPr bwMode="auto">
          <a:xfrm>
            <a:off x="1212850" y="2055813"/>
            <a:ext cx="6878638" cy="3384550"/>
            <a:chOff x="764" y="1295"/>
            <a:chExt cx="4333" cy="2132"/>
          </a:xfrm>
        </p:grpSpPr>
        <p:sp>
          <p:nvSpPr>
            <p:cNvPr id="94212" name="Text Box 4"/>
            <p:cNvSpPr txBox="1">
              <a:spLocks noChangeArrowheads="1"/>
            </p:cNvSpPr>
            <p:nvPr/>
          </p:nvSpPr>
          <p:spPr bwMode="auto">
            <a:xfrm>
              <a:off x="764" y="1295"/>
              <a:ext cx="4334" cy="21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00000"/>
                  </a:solidFill>
                </a:rPr>
                <a:t>V rámci Světového zdravotnického programu </a:t>
              </a:r>
              <a:r>
                <a:rPr lang="cs-CZ" sz="1800" b="0" dirty="0">
                  <a:solidFill>
                    <a:srgbClr val="000000"/>
                  </a:solidFill>
                </a:rPr>
                <a:t>v jižní Africe, kterou podpořila i Nadace Dr. Ratha, byl potvrzen účinek přírodních mikroživin.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000000"/>
                </a:solidFill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00000"/>
                  </a:solidFill>
                </a:rPr>
                <a:t>Téměř u 1000 pacientů </a:t>
              </a:r>
              <a:r>
                <a:rPr lang="cs-CZ" sz="1800" b="0" dirty="0">
                  <a:solidFill>
                    <a:srgbClr val="000000"/>
                  </a:solidFill>
                </a:rPr>
                <a:t>nemocných na AIDS z chudých čtvrtí se potvrdilo, že buněčné živiny mohou zvrátit i pokročilé symptomy AIDS.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000000"/>
                </a:solidFill>
              </a:endParaRP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C00000"/>
                  </a:solidFill>
                </a:rPr>
                <a:t>Nasazená mikrovýživa </a:t>
              </a:r>
              <a:r>
                <a:rPr lang="cs-CZ" sz="1800" b="0" dirty="0">
                  <a:solidFill>
                    <a:srgbClr val="000000"/>
                  </a:solidFill>
                </a:rPr>
                <a:t>sestávala z kombinace vitamínů, minerálních látek a stopových prvků, aminokyselin a dalších buněčných mikroživin.</a:t>
              </a:r>
            </a:p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8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4213" name="Group 5"/>
          <p:cNvGrpSpPr>
            <a:grpSpLocks/>
          </p:cNvGrpSpPr>
          <p:nvPr/>
        </p:nvGrpSpPr>
        <p:grpSpPr bwMode="auto">
          <a:xfrm>
            <a:off x="1630363" y="5641975"/>
            <a:ext cx="5165725" cy="485775"/>
            <a:chOff x="1027" y="3554"/>
            <a:chExt cx="3254" cy="306"/>
          </a:xfrm>
        </p:grpSpPr>
        <p:sp>
          <p:nvSpPr>
            <p:cNvPr id="94214" name="AutoShape 6"/>
            <p:cNvSpPr>
              <a:spLocks noChangeArrowheads="1"/>
            </p:cNvSpPr>
            <p:nvPr/>
          </p:nvSpPr>
          <p:spPr bwMode="auto">
            <a:xfrm>
              <a:off x="1027" y="3554"/>
              <a:ext cx="3255" cy="307"/>
            </a:xfrm>
            <a:prstGeom prst="roundRect">
              <a:avLst>
                <a:gd name="adj" fmla="val 324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15" name="Text Box 7"/>
            <p:cNvSpPr txBox="1">
              <a:spLocks noChangeArrowheads="1"/>
            </p:cNvSpPr>
            <p:nvPr/>
          </p:nvSpPr>
          <p:spPr bwMode="auto">
            <a:xfrm>
              <a:off x="1027" y="3554"/>
              <a:ext cx="3255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Více o AIDS na stránkách Institutu buněčné medicíny 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www4.dr-rath-foundation.org/nat_vit.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1"/>
          <p:cNvSpPr>
            <a:spLocks noGrp="1" noChangeArrowheads="1"/>
          </p:cNvSpPr>
          <p:nvPr>
            <p:ph type="title"/>
          </p:nvPr>
        </p:nvSpPr>
        <p:spPr>
          <a:xfrm>
            <a:off x="527050" y="300038"/>
            <a:ext cx="8167688" cy="1143000"/>
          </a:xfrm>
          <a:solidFill>
            <a:srgbClr val="0000FF"/>
          </a:solidFill>
          <a:ln/>
        </p:spPr>
        <p:txBody>
          <a:bodyPr tIns="75024"/>
          <a:lstStyle/>
          <a:p>
            <a:pPr>
              <a:lnSpc>
                <a:spcPct val="93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sz="3200" b="1">
                <a:solidFill>
                  <a:srgbClr val="FFFFFF"/>
                </a:solidFill>
                <a:latin typeface="Arial" charset="0"/>
              </a:rPr>
              <a:t>Přínos SPCN pro imunitu – VitaLife</a:t>
            </a:r>
            <a:r>
              <a:rPr lang="cs-CZ" sz="3200" b="1" i="1" baseline="33000">
                <a:solidFill>
                  <a:srgbClr val="FFFFFF"/>
                </a:solidFill>
                <a:latin typeface="Arial" charset="0"/>
              </a:rPr>
              <a:t>SPCN</a:t>
            </a:r>
            <a:r>
              <a:rPr lang="cs-CZ" sz="3200" b="1">
                <a:latin typeface="Arial" charset="0"/>
              </a:rPr>
              <a:t> </a:t>
            </a:r>
          </a:p>
        </p:txBody>
      </p:sp>
      <p:grpSp>
        <p:nvGrpSpPr>
          <p:cNvPr id="95234" name="Group 2"/>
          <p:cNvGrpSpPr>
            <a:grpSpLocks/>
          </p:cNvGrpSpPr>
          <p:nvPr/>
        </p:nvGrpSpPr>
        <p:grpSpPr bwMode="auto">
          <a:xfrm>
            <a:off x="527050" y="1597025"/>
            <a:ext cx="8142288" cy="4883150"/>
            <a:chOff x="332" y="1006"/>
            <a:chExt cx="5129" cy="3076"/>
          </a:xfrm>
          <a:solidFill>
            <a:srgbClr val="0000FF"/>
          </a:solidFill>
        </p:grpSpPr>
        <p:sp>
          <p:nvSpPr>
            <p:cNvPr id="95235" name="Freeform 3"/>
            <p:cNvSpPr>
              <a:spLocks noChangeArrowheads="1"/>
            </p:cNvSpPr>
            <p:nvPr/>
          </p:nvSpPr>
          <p:spPr bwMode="auto">
            <a:xfrm>
              <a:off x="340" y="1014"/>
              <a:ext cx="5122" cy="30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587" y="0"/>
                </a:cxn>
                <a:cxn ang="0">
                  <a:pos x="22587" y="13534"/>
                </a:cxn>
                <a:cxn ang="0">
                  <a:pos x="0" y="13534"/>
                </a:cxn>
                <a:cxn ang="0">
                  <a:pos x="0" y="0"/>
                </a:cxn>
              </a:cxnLst>
              <a:rect l="0" t="0" r="r" b="b"/>
              <a:pathLst>
                <a:path w="22588" h="13535">
                  <a:moveTo>
                    <a:pt x="0" y="0"/>
                  </a:moveTo>
                  <a:lnTo>
                    <a:pt x="22587" y="0"/>
                  </a:lnTo>
                  <a:lnTo>
                    <a:pt x="22587" y="13534"/>
                  </a:lnTo>
                  <a:lnTo>
                    <a:pt x="0" y="13534"/>
                  </a:lnTo>
                  <a:lnTo>
                    <a:pt x="0" y="0"/>
                  </a:lnTo>
                </a:path>
              </a:pathLst>
            </a:custGeom>
            <a:grpFill/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36" name="Freeform 4"/>
            <p:cNvSpPr>
              <a:spLocks noChangeArrowheads="1"/>
            </p:cNvSpPr>
            <p:nvPr/>
          </p:nvSpPr>
          <p:spPr bwMode="auto">
            <a:xfrm>
              <a:off x="332" y="1006"/>
              <a:ext cx="5122" cy="30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587" y="0"/>
                </a:cxn>
                <a:cxn ang="0">
                  <a:pos x="22587" y="13534"/>
                </a:cxn>
                <a:cxn ang="0">
                  <a:pos x="0" y="13534"/>
                </a:cxn>
                <a:cxn ang="0">
                  <a:pos x="0" y="0"/>
                </a:cxn>
              </a:cxnLst>
              <a:rect l="0" t="0" r="r" b="b"/>
              <a:pathLst>
                <a:path w="22588" h="13535">
                  <a:moveTo>
                    <a:pt x="0" y="0"/>
                  </a:moveTo>
                  <a:lnTo>
                    <a:pt x="22587" y="0"/>
                  </a:lnTo>
                  <a:lnTo>
                    <a:pt x="22587" y="13534"/>
                  </a:lnTo>
                  <a:lnTo>
                    <a:pt x="0" y="13534"/>
                  </a:lnTo>
                  <a:lnTo>
                    <a:pt x="0" y="0"/>
                  </a:lnTo>
                </a:path>
              </a:pathLst>
            </a:custGeom>
            <a:grpFill/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37" name="Text Box 5"/>
            <p:cNvSpPr txBox="1">
              <a:spLocks noChangeArrowheads="1"/>
            </p:cNvSpPr>
            <p:nvPr/>
          </p:nvSpPr>
          <p:spPr bwMode="auto">
            <a:xfrm>
              <a:off x="332" y="1006"/>
              <a:ext cx="5122" cy="3069"/>
            </a:xfrm>
            <a:prstGeom prst="rect">
              <a:avLst/>
            </a:prstGeom>
            <a:grp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 smtClean="0">
                  <a:solidFill>
                    <a:srgbClr val="FFFF00"/>
                  </a:solidFill>
                </a:rPr>
                <a:t>Základní součást </a:t>
              </a:r>
              <a:r>
                <a:rPr lang="cs-CZ" sz="1800" b="0" dirty="0">
                  <a:solidFill>
                    <a:srgbClr val="FFFF00"/>
                  </a:solidFill>
                </a:rPr>
                <a:t>ozdravného programu MOSS</a:t>
              </a:r>
              <a:r>
                <a:rPr lang="cs-CZ" sz="1800" b="0" i="1" baseline="33000" dirty="0">
                  <a:solidFill>
                    <a:srgbClr val="FFFF00"/>
                  </a:solidFill>
                </a:rPr>
                <a:t>SPCN</a:t>
              </a:r>
              <a:r>
                <a:rPr lang="cs-CZ" sz="1800" b="0" dirty="0">
                  <a:solidFill>
                    <a:srgbClr val="FFFF00"/>
                  </a:solidFill>
                </a:rPr>
                <a:t>. </a:t>
              </a:r>
              <a:r>
                <a:rPr lang="cs-CZ" sz="1800" b="0" dirty="0">
                  <a:solidFill>
                    <a:srgbClr val="FFFFFF"/>
                  </a:solidFill>
                </a:rPr>
                <a:t>Ozdravná potravina.  Nejobecnější, vysoce komplexní dietetikum v práškové formě proti všem poruchám imunity</a:t>
              </a:r>
            </a:p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Princip působení: </a:t>
              </a:r>
              <a:r>
                <a:rPr lang="cs-CZ" sz="1800" b="0" dirty="0">
                  <a:solidFill>
                    <a:srgbClr val="FFFFFF"/>
                  </a:solidFill>
                </a:rPr>
                <a:t>podpora a posílení činnosti buněk imunitního systému mikrovýživou sestavenou synergicky podle výzkumu Institutu buněčné medicíny s důrazem na posiu  imunitního systému</a:t>
              </a:r>
            </a:p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Žádné negativní vedlejší účinky</a:t>
              </a:r>
              <a:r>
                <a:rPr lang="cs-CZ" sz="1800" b="0" dirty="0">
                  <a:solidFill>
                    <a:srgbClr val="FFFFFF"/>
                  </a:solidFill>
                </a:rPr>
                <a:t>, preparát je vybaven pěti druhy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bakterií        </a:t>
              </a:r>
              <a:r>
                <a:rPr lang="cs-CZ" sz="1800" b="0" dirty="0">
                  <a:solidFill>
                    <a:srgbClr val="FFFFFF"/>
                  </a:solidFill>
                </a:rPr>
                <a:t>a živou biomasou. Konzumovat nejlépe vmícháním 1 lžičky prášku do kysaného mléčného výrobku ráno a večer. Kůra na 50 dnů</a:t>
              </a:r>
            </a:p>
            <a:p>
              <a:pPr marL="174625" indent="-174625">
                <a:lnSpc>
                  <a:spcPct val="110000"/>
                </a:lnSpc>
                <a:spcBef>
                  <a:spcPts val="2250"/>
                </a:spcBef>
                <a:buClr>
                  <a:srgbClr val="FFFFFF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800" b="0" dirty="0">
                  <a:solidFill>
                    <a:srgbClr val="FFFF00"/>
                  </a:solidFill>
                </a:rPr>
                <a:t>Hlavní cíl: </a:t>
              </a:r>
              <a:r>
                <a:rPr lang="cs-CZ" sz="1800" b="0" dirty="0">
                  <a:solidFill>
                    <a:srgbClr val="FFFFFF"/>
                  </a:solidFill>
                </a:rPr>
                <a:t>prevence při oslabeném imunitním systému,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                                 v kombinacis </a:t>
              </a:r>
              <a:r>
                <a:rPr lang="cs-CZ" sz="1800" b="0" dirty="0">
                  <a:solidFill>
                    <a:srgbClr val="FFFFFF"/>
                  </a:solidFill>
                </a:rPr>
                <a:t>preparátem OnkoExpert a Chlorellou, 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též                                 </a:t>
              </a:r>
              <a:r>
                <a:rPr lang="cs-CZ" sz="1800" b="0" dirty="0">
                  <a:solidFill>
                    <a:srgbClr val="FFFFFF"/>
                  </a:solidFill>
                </a:rPr>
                <a:t>s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práškovým C </a:t>
              </a:r>
              <a:r>
                <a:rPr lang="cs-CZ" sz="1800" b="0" dirty="0">
                  <a:solidFill>
                    <a:srgbClr val="FFFFFF"/>
                  </a:solidFill>
                </a:rPr>
                <a:t>(u rakoviny jednu až dvě lžičky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denně                            vmíchané </a:t>
              </a:r>
              <a:r>
                <a:rPr lang="cs-CZ" sz="1800" b="0" dirty="0">
                  <a:solidFill>
                    <a:srgbClr val="FFFFFF"/>
                  </a:solidFill>
                </a:rPr>
                <a:t>nejlépe do strouhané červené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řepy).</a:t>
              </a:r>
              <a:endParaRPr lang="cs-CZ" sz="1800" b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7" name="Obrázek 6" descr="Hotel Pavilon v Ricanech P11201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4941168"/>
            <a:ext cx="2555776" cy="191683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7" name="Group 1"/>
          <p:cNvGrpSpPr>
            <a:grpSpLocks/>
          </p:cNvGrpSpPr>
          <p:nvPr/>
        </p:nvGrpSpPr>
        <p:grpSpPr bwMode="auto">
          <a:xfrm>
            <a:off x="539750" y="1557338"/>
            <a:ext cx="8153401" cy="1922463"/>
            <a:chOff x="340" y="981"/>
            <a:chExt cx="5136" cy="1211"/>
          </a:xfrm>
        </p:grpSpPr>
        <p:sp>
          <p:nvSpPr>
            <p:cNvPr id="96258" name="Text Box 2"/>
            <p:cNvSpPr txBox="1">
              <a:spLocks noChangeArrowheads="1"/>
            </p:cNvSpPr>
            <p:nvPr/>
          </p:nvSpPr>
          <p:spPr bwMode="auto">
            <a:xfrm>
              <a:off x="340" y="981"/>
              <a:ext cx="5136" cy="1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3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>
                  <a:solidFill>
                    <a:srgbClr val="CC3300"/>
                  </a:solidFill>
                </a:rPr>
                <a:t>Farmakologický obchod s nemocemi</a:t>
              </a:r>
            </a:p>
          </p:txBody>
        </p:sp>
      </p:grp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4679950"/>
            <a:ext cx="1162050" cy="80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1" name="Group 1"/>
          <p:cNvGrpSpPr>
            <a:grpSpLocks/>
          </p:cNvGrpSpPr>
          <p:nvPr/>
        </p:nvGrpSpPr>
        <p:grpSpPr bwMode="auto">
          <a:xfrm>
            <a:off x="1212850" y="1597025"/>
            <a:ext cx="7016750" cy="5259388"/>
            <a:chOff x="764" y="1006"/>
            <a:chExt cx="4420" cy="3313"/>
          </a:xfrm>
        </p:grpSpPr>
        <p:sp>
          <p:nvSpPr>
            <p:cNvPr id="97282" name="Text Box 2"/>
            <p:cNvSpPr txBox="1">
              <a:spLocks noChangeArrowheads="1"/>
            </p:cNvSpPr>
            <p:nvPr/>
          </p:nvSpPr>
          <p:spPr bwMode="auto">
            <a:xfrm>
              <a:off x="764" y="1006"/>
              <a:ext cx="4421" cy="331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marL="533400" indent="-530225">
                <a:lnSpc>
                  <a:spcPct val="120000"/>
                </a:lnSpc>
                <a:spcBef>
                  <a:spcPts val="1250"/>
                </a:spcBef>
                <a:buClrTx/>
                <a:buFontTx/>
                <a:buNone/>
                <a:tabLst>
                  <a:tab pos="533400" algn="l"/>
                  <a:tab pos="981075" algn="l"/>
                  <a:tab pos="1430338" algn="l"/>
                  <a:tab pos="1879600" algn="l"/>
                  <a:tab pos="2328863" algn="l"/>
                  <a:tab pos="2778125" algn="l"/>
                  <a:tab pos="3227388" algn="l"/>
                  <a:tab pos="3676650" algn="l"/>
                  <a:tab pos="4125913" algn="l"/>
                  <a:tab pos="4575175" algn="l"/>
                  <a:tab pos="5024438" algn="l"/>
                  <a:tab pos="5473700" algn="l"/>
                  <a:tab pos="5922963" algn="l"/>
                  <a:tab pos="6372225" algn="l"/>
                  <a:tab pos="6821488" algn="l"/>
                  <a:tab pos="7270750" algn="l"/>
                  <a:tab pos="7720013" algn="l"/>
                  <a:tab pos="8169275" algn="l"/>
                  <a:tab pos="8618538" algn="l"/>
                  <a:tab pos="9067800" algn="l"/>
                  <a:tab pos="95170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Věděli jste, že :</a:t>
              </a:r>
            </a:p>
            <a:p>
              <a:pPr marL="533400" indent="-530225">
                <a:lnSpc>
                  <a:spcPct val="120000"/>
                </a:lnSpc>
                <a:spcBef>
                  <a:spcPts val="125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533400" algn="l"/>
                  <a:tab pos="981075" algn="l"/>
                  <a:tab pos="1430338" algn="l"/>
                  <a:tab pos="1879600" algn="l"/>
                  <a:tab pos="2328863" algn="l"/>
                  <a:tab pos="2778125" algn="l"/>
                  <a:tab pos="3227388" algn="l"/>
                  <a:tab pos="3676650" algn="l"/>
                  <a:tab pos="4125913" algn="l"/>
                  <a:tab pos="4575175" algn="l"/>
                  <a:tab pos="5024438" algn="l"/>
                  <a:tab pos="5473700" algn="l"/>
                  <a:tab pos="5922963" algn="l"/>
                  <a:tab pos="6372225" algn="l"/>
                  <a:tab pos="6821488" algn="l"/>
                  <a:tab pos="7270750" algn="l"/>
                  <a:tab pos="7720013" algn="l"/>
                  <a:tab pos="8169275" algn="l"/>
                  <a:tab pos="8618538" algn="l"/>
                  <a:tab pos="9067800" algn="l"/>
                  <a:tab pos="9517063" algn="l"/>
                </a:tabLst>
              </a:pPr>
              <a:r>
                <a:rPr lang="cs-CZ" sz="2000" b="0" dirty="0">
                  <a:solidFill>
                    <a:srgbClr val="CC0000"/>
                  </a:solidFill>
                </a:rPr>
                <a:t>Farmaceutický průmysl </a:t>
              </a:r>
              <a:r>
                <a:rPr lang="cs-CZ" sz="2000" b="0" dirty="0">
                  <a:solidFill>
                    <a:srgbClr val="000000"/>
                  </a:solidFill>
                </a:rPr>
                <a:t>není průmyslem pro ochranu zdraví, ale je to investiční odvětví, jehož hnací silou jsou rostoucí výnosy akcionářů?</a:t>
              </a:r>
            </a:p>
            <a:p>
              <a:pPr marL="533400" indent="-530225">
                <a:lnSpc>
                  <a:spcPct val="120000"/>
                </a:lnSpc>
                <a:spcBef>
                  <a:spcPts val="125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533400" algn="l"/>
                  <a:tab pos="981075" algn="l"/>
                  <a:tab pos="1430338" algn="l"/>
                  <a:tab pos="1879600" algn="l"/>
                  <a:tab pos="2328863" algn="l"/>
                  <a:tab pos="2778125" algn="l"/>
                  <a:tab pos="3227388" algn="l"/>
                  <a:tab pos="3676650" algn="l"/>
                  <a:tab pos="4125913" algn="l"/>
                  <a:tab pos="4575175" algn="l"/>
                  <a:tab pos="5024438" algn="l"/>
                  <a:tab pos="5473700" algn="l"/>
                  <a:tab pos="5922963" algn="l"/>
                  <a:tab pos="6372225" algn="l"/>
                  <a:tab pos="6821488" algn="l"/>
                  <a:tab pos="7270750" algn="l"/>
                  <a:tab pos="7720013" algn="l"/>
                  <a:tab pos="8169275" algn="l"/>
                  <a:tab pos="8618538" algn="l"/>
                  <a:tab pos="9067800" algn="l"/>
                  <a:tab pos="9517063" algn="l"/>
                </a:tabLst>
              </a:pPr>
              <a:r>
                <a:rPr lang="cs-CZ" sz="2000" b="0" dirty="0">
                  <a:solidFill>
                    <a:srgbClr val="CC0000"/>
                  </a:solidFill>
                </a:rPr>
                <a:t>Trhem farmaceutického průmyslu</a:t>
              </a:r>
              <a:r>
                <a:rPr lang="cs-CZ" sz="2000" b="0" dirty="0">
                  <a:solidFill>
                    <a:srgbClr val="000000"/>
                  </a:solidFill>
                </a:rPr>
                <a:t> je náš organizmus? Zejména pokud onemocníme chronickou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nemocí          </a:t>
              </a:r>
              <a:r>
                <a:rPr lang="cs-CZ" sz="2000" b="0" dirty="0">
                  <a:solidFill>
                    <a:srgbClr val="000000"/>
                  </a:solidFill>
                </a:rPr>
                <a:t>a dlouhodobě nemocnými zůstaneme.</a:t>
              </a:r>
            </a:p>
            <a:p>
              <a:pPr marL="533400" indent="-530225">
                <a:lnSpc>
                  <a:spcPct val="120000"/>
                </a:lnSpc>
                <a:spcBef>
                  <a:spcPts val="125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533400" algn="l"/>
                  <a:tab pos="981075" algn="l"/>
                  <a:tab pos="1430338" algn="l"/>
                  <a:tab pos="1879600" algn="l"/>
                  <a:tab pos="2328863" algn="l"/>
                  <a:tab pos="2778125" algn="l"/>
                  <a:tab pos="3227388" algn="l"/>
                  <a:tab pos="3676650" algn="l"/>
                  <a:tab pos="4125913" algn="l"/>
                  <a:tab pos="4575175" algn="l"/>
                  <a:tab pos="5024438" algn="l"/>
                  <a:tab pos="5473700" algn="l"/>
                  <a:tab pos="5922963" algn="l"/>
                  <a:tab pos="6372225" algn="l"/>
                  <a:tab pos="6821488" algn="l"/>
                  <a:tab pos="7270750" algn="l"/>
                  <a:tab pos="7720013" algn="l"/>
                  <a:tab pos="8169275" algn="l"/>
                  <a:tab pos="8618538" algn="l"/>
                  <a:tab pos="9067800" algn="l"/>
                  <a:tab pos="9517063" algn="l"/>
                </a:tabLst>
              </a:pPr>
              <a:r>
                <a:rPr lang="cs-CZ" sz="2000" b="0" dirty="0">
                  <a:solidFill>
                    <a:srgbClr val="CC0000"/>
                  </a:solidFill>
                </a:rPr>
                <a:t>Výzkumy se zaměřují</a:t>
              </a:r>
              <a:r>
                <a:rPr lang="cs-CZ" sz="2000" b="0" dirty="0">
                  <a:solidFill>
                    <a:srgbClr val="000000"/>
                  </a:solidFill>
                </a:rPr>
                <a:t> výhradně na používání syntetických látek, neboť jedině ty lze patentovat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a </a:t>
              </a:r>
              <a:r>
                <a:rPr lang="cs-CZ" sz="2000" b="0" dirty="0">
                  <a:solidFill>
                    <a:srgbClr val="000000"/>
                  </a:solidFill>
                </a:rPr>
                <a:t>na základě patentů pak požadovat mimořádně vysoké ceny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. Prevence nepatří mezi zájmy farmaceutického průmyslu</a:t>
              </a:r>
              <a:endParaRPr lang="cs-CZ" sz="20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7283" name="Group 3"/>
          <p:cNvGrpSpPr>
            <a:grpSpLocks/>
          </p:cNvGrpSpPr>
          <p:nvPr/>
        </p:nvGrpSpPr>
        <p:grpSpPr bwMode="auto">
          <a:xfrm>
            <a:off x="452438" y="488950"/>
            <a:ext cx="8228012" cy="949325"/>
            <a:chOff x="285" y="308"/>
            <a:chExt cx="5183" cy="598"/>
          </a:xfrm>
        </p:grpSpPr>
        <p:sp>
          <p:nvSpPr>
            <p:cNvPr id="97284" name="AutoShape 4"/>
            <p:cNvSpPr>
              <a:spLocks noChangeArrowheads="1"/>
            </p:cNvSpPr>
            <p:nvPr/>
          </p:nvSpPr>
          <p:spPr bwMode="auto">
            <a:xfrm>
              <a:off x="285" y="308"/>
              <a:ext cx="5184" cy="529"/>
            </a:xfrm>
            <a:prstGeom prst="roundRect">
              <a:avLst>
                <a:gd name="adj" fmla="val 185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85" name="Text Box 5"/>
            <p:cNvSpPr txBox="1">
              <a:spLocks noChangeArrowheads="1"/>
            </p:cNvSpPr>
            <p:nvPr/>
          </p:nvSpPr>
          <p:spPr bwMode="auto">
            <a:xfrm>
              <a:off x="285" y="308"/>
              <a:ext cx="5184" cy="5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Farmaceutický průmysl  </a:t>
              </a:r>
              <a:br>
                <a:rPr lang="cs-CZ" sz="2800" b="0" dirty="0">
                  <a:solidFill>
                    <a:srgbClr val="CC0000"/>
                  </a:solidFill>
                </a:rPr>
              </a:br>
              <a:r>
                <a:rPr lang="cs-CZ" sz="2800" b="0" dirty="0">
                  <a:solidFill>
                    <a:srgbClr val="CC0000"/>
                  </a:solidFill>
                </a:rPr>
                <a:t>„Obchodování s nemocemi“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29" name="Picture 1"/>
          <p:cNvPicPr>
            <a:picLocks noChangeAspect="1" noChangeArrowheads="1"/>
          </p:cNvPicPr>
          <p:nvPr/>
        </p:nvPicPr>
        <p:blipFill>
          <a:blip r:embed="rId3" cstate="print"/>
          <a:srcRect l="665" t="1347" r="1443"/>
          <a:stretch>
            <a:fillRect/>
          </a:stretch>
        </p:blipFill>
        <p:spPr bwMode="auto">
          <a:xfrm>
            <a:off x="323850" y="1268413"/>
            <a:ext cx="2808288" cy="360680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</p:pic>
      <p:grpSp>
        <p:nvGrpSpPr>
          <p:cNvPr id="99330" name="Group 2"/>
          <p:cNvGrpSpPr>
            <a:grpSpLocks/>
          </p:cNvGrpSpPr>
          <p:nvPr/>
        </p:nvGrpSpPr>
        <p:grpSpPr bwMode="auto">
          <a:xfrm>
            <a:off x="4140200" y="1143000"/>
            <a:ext cx="4548188" cy="3895725"/>
            <a:chOff x="2608" y="720"/>
            <a:chExt cx="2865" cy="2454"/>
          </a:xfrm>
        </p:grpSpPr>
        <p:sp>
          <p:nvSpPr>
            <p:cNvPr id="99331" name="Text Box 3"/>
            <p:cNvSpPr txBox="1">
              <a:spLocks noChangeArrowheads="1"/>
            </p:cNvSpPr>
            <p:nvPr/>
          </p:nvSpPr>
          <p:spPr bwMode="auto">
            <a:xfrm>
              <a:off x="2608" y="720"/>
              <a:ext cx="2866" cy="24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0000"/>
                </a:lnSpc>
                <a:spcBef>
                  <a:spcPts val="9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Skandál okolo léku LIPOBAY (rok 2001):</a:t>
              </a:r>
            </a:p>
            <a:p>
              <a:pPr>
                <a:lnSpc>
                  <a:spcPct val="110000"/>
                </a:lnSpc>
                <a:spcBef>
                  <a:spcPts val="9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Životy mnoha lidí zničily vedlejší účinky tohoto léku. Více než 6 milionů lidí užívalo tento lék firmy Bayer. Časovaná bomba, která tiká až do dnešních dnů.</a:t>
              </a:r>
            </a:p>
            <a:p>
              <a:pPr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>
                <a:solidFill>
                  <a:srgbClr val="000000"/>
                </a:solidFill>
              </a:endParaRPr>
            </a:p>
            <a:p>
              <a:pPr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Skandál okolo léku VIOXX  (rok 2005) :</a:t>
              </a:r>
            </a:p>
            <a:p>
              <a:pPr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>
                <a:solidFill>
                  <a:srgbClr val="CC0000"/>
                </a:solidFill>
              </a:endParaRPr>
            </a:p>
            <a:p>
              <a:pPr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Podle oficiálního odhadu Amerického zdravotnického úřadu skoro 30 000 pacientů, kteří užívali tento výrobek firmy Merck, zemřelo na jeho vedlejší účinky, v prvné řadě na infarkt.</a:t>
              </a:r>
            </a:p>
            <a:p>
              <a:pPr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1600" b="0">
                <a:solidFill>
                  <a:srgbClr val="000000"/>
                </a:solidFill>
              </a:endParaRPr>
            </a:p>
          </p:txBody>
        </p:sp>
      </p:grpSp>
      <p:grpSp>
        <p:nvGrpSpPr>
          <p:cNvPr id="99332" name="Group 4"/>
          <p:cNvGrpSpPr>
            <a:grpSpLocks/>
          </p:cNvGrpSpPr>
          <p:nvPr/>
        </p:nvGrpSpPr>
        <p:grpSpPr bwMode="auto">
          <a:xfrm>
            <a:off x="0" y="228600"/>
            <a:ext cx="8458200" cy="850900"/>
            <a:chOff x="0" y="144"/>
            <a:chExt cx="5328" cy="536"/>
          </a:xfrm>
        </p:grpSpPr>
        <p:sp>
          <p:nvSpPr>
            <p:cNvPr id="99333" name="AutoShape 5"/>
            <p:cNvSpPr>
              <a:spLocks noChangeArrowheads="1"/>
            </p:cNvSpPr>
            <p:nvPr/>
          </p:nvSpPr>
          <p:spPr bwMode="auto">
            <a:xfrm>
              <a:off x="0" y="144"/>
              <a:ext cx="5329" cy="537"/>
            </a:xfrm>
            <a:prstGeom prst="roundRect">
              <a:avLst>
                <a:gd name="adj" fmla="val 185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34" name="Text Box 6"/>
            <p:cNvSpPr txBox="1">
              <a:spLocks noChangeArrowheads="1"/>
            </p:cNvSpPr>
            <p:nvPr/>
          </p:nvSpPr>
          <p:spPr bwMode="auto">
            <a:xfrm>
              <a:off x="0" y="144"/>
              <a:ext cx="5329" cy="3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Pamatujete si na skandály s léky ?</a:t>
              </a:r>
            </a:p>
          </p:txBody>
        </p:sp>
      </p:grpSp>
      <p:grpSp>
        <p:nvGrpSpPr>
          <p:cNvPr id="99335" name="Group 7"/>
          <p:cNvGrpSpPr>
            <a:grpSpLocks/>
          </p:cNvGrpSpPr>
          <p:nvPr/>
        </p:nvGrpSpPr>
        <p:grpSpPr bwMode="auto">
          <a:xfrm>
            <a:off x="1404938" y="4129088"/>
            <a:ext cx="2338387" cy="1798637"/>
            <a:chOff x="885" y="2601"/>
            <a:chExt cx="1473" cy="1133"/>
          </a:xfrm>
        </p:grpSpPr>
        <p:pic>
          <p:nvPicPr>
            <p:cNvPr id="9933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85" y="2601"/>
              <a:ext cx="1474" cy="1134"/>
            </a:xfrm>
            <a:prstGeom prst="rect">
              <a:avLst/>
            </a:prstGeom>
            <a:noFill/>
            <a:ln w="9360">
              <a:solidFill>
                <a:srgbClr val="808080"/>
              </a:solidFill>
              <a:miter lim="800000"/>
              <a:headEnd/>
              <a:tailEnd/>
            </a:ln>
            <a:effectLst>
              <a:outerShdw dist="36147" dir="2700000" algn="ctr" rotWithShape="0">
                <a:srgbClr val="808080"/>
              </a:outerShdw>
            </a:effectLst>
          </p:spPr>
        </p:pic>
        <p:sp>
          <p:nvSpPr>
            <p:cNvPr id="99337" name="Text Box 9"/>
            <p:cNvSpPr txBox="1">
              <a:spLocks noChangeArrowheads="1"/>
            </p:cNvSpPr>
            <p:nvPr/>
          </p:nvSpPr>
          <p:spPr bwMode="auto">
            <a:xfrm>
              <a:off x="885" y="2601"/>
              <a:ext cx="1474" cy="113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9338" name="Group 10"/>
          <p:cNvGrpSpPr>
            <a:grpSpLocks/>
          </p:cNvGrpSpPr>
          <p:nvPr/>
        </p:nvGrpSpPr>
        <p:grpSpPr bwMode="auto">
          <a:xfrm>
            <a:off x="4500563" y="5222875"/>
            <a:ext cx="4043362" cy="895350"/>
            <a:chOff x="2835" y="3290"/>
            <a:chExt cx="2547" cy="564"/>
          </a:xfrm>
        </p:grpSpPr>
        <p:sp>
          <p:nvSpPr>
            <p:cNvPr id="99339" name="Freeform 11"/>
            <p:cNvSpPr>
              <a:spLocks noChangeArrowheads="1"/>
            </p:cNvSpPr>
            <p:nvPr/>
          </p:nvSpPr>
          <p:spPr bwMode="auto">
            <a:xfrm>
              <a:off x="2835" y="3290"/>
              <a:ext cx="2548" cy="5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237" y="0"/>
                </a:cxn>
                <a:cxn ang="0">
                  <a:pos x="11237" y="2491"/>
                </a:cxn>
                <a:cxn ang="0">
                  <a:pos x="0" y="2491"/>
                </a:cxn>
                <a:cxn ang="0">
                  <a:pos x="0" y="0"/>
                </a:cxn>
              </a:cxnLst>
              <a:rect l="0" t="0" r="r" b="b"/>
              <a:pathLst>
                <a:path w="11238" h="2492">
                  <a:moveTo>
                    <a:pt x="0" y="0"/>
                  </a:moveTo>
                  <a:lnTo>
                    <a:pt x="11237" y="0"/>
                  </a:lnTo>
                  <a:lnTo>
                    <a:pt x="11237" y="2491"/>
                  </a:lnTo>
                  <a:lnTo>
                    <a:pt x="0" y="2491"/>
                  </a:lnTo>
                  <a:lnTo>
                    <a:pt x="0" y="0"/>
                  </a:lnTo>
                </a:path>
              </a:pathLst>
            </a:custGeom>
            <a:solidFill>
              <a:srgbClr val="00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40" name="Text Box 12"/>
            <p:cNvSpPr txBox="1">
              <a:spLocks noChangeArrowheads="1"/>
            </p:cNvSpPr>
            <p:nvPr/>
          </p:nvSpPr>
          <p:spPr bwMode="auto">
            <a:xfrm>
              <a:off x="2835" y="3290"/>
              <a:ext cx="2548" cy="565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FFFFFF"/>
                  </a:solidFill>
                </a:rPr>
                <a:t>Co je na tom nejhorší : LIPOBAY    </a:t>
              </a:r>
              <a:r>
                <a:rPr lang="cs-CZ" sz="1600" b="0" dirty="0" smtClean="0">
                  <a:solidFill>
                    <a:srgbClr val="FFFFFF"/>
                  </a:solidFill>
                </a:rPr>
                <a:t>           </a:t>
              </a:r>
              <a:r>
                <a:rPr lang="cs-CZ" sz="1600" b="0" dirty="0">
                  <a:solidFill>
                    <a:srgbClr val="FFFFFF"/>
                  </a:solidFill>
                </a:rPr>
                <a:t>a VIOXX nejsou výjimkou, ale spíše pravidlem…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541" name="Group 189"/>
          <p:cNvGrpSpPr>
            <a:grpSpLocks/>
          </p:cNvGrpSpPr>
          <p:nvPr/>
        </p:nvGrpSpPr>
        <p:grpSpPr bwMode="auto">
          <a:xfrm>
            <a:off x="5220072" y="1916832"/>
            <a:ext cx="3454400" cy="3897982"/>
            <a:chOff x="3288" y="1020"/>
            <a:chExt cx="2176" cy="2910"/>
          </a:xfrm>
        </p:grpSpPr>
        <p:sp>
          <p:nvSpPr>
            <p:cNvPr id="100542" name="Text Box 190"/>
            <p:cNvSpPr txBox="1">
              <a:spLocks noChangeArrowheads="1"/>
            </p:cNvSpPr>
            <p:nvPr/>
          </p:nvSpPr>
          <p:spPr bwMode="auto">
            <a:xfrm>
              <a:off x="3288" y="1020"/>
              <a:ext cx="2177" cy="29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95000"/>
                </a:lnSpc>
                <a:spcBef>
                  <a:spcPts val="16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000000"/>
                  </a:solidFill>
                </a:rPr>
                <a:t>Skoro každý lék má těžké, až smrtelné vedlejší účinky. Léky jsou syntetické, našemu organismu zcela cizí, 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a </a:t>
              </a:r>
              <a:r>
                <a:rPr lang="cs-CZ" sz="2000" b="0" dirty="0">
                  <a:solidFill>
                    <a:srgbClr val="000000"/>
                  </a:solidFill>
                </a:rPr>
                <a:t>proto je náš organismus vnímá jako jedy. Následkem jejich užívání vznikají další nová onemocnění, čímž je zajištěn ještě větší odbyt léků</a:t>
              </a:r>
              <a:r>
                <a:rPr lang="cs-CZ" sz="2000" b="0" dirty="0" smtClean="0">
                  <a:solidFill>
                    <a:srgbClr val="000000"/>
                  </a:solidFill>
                </a:rPr>
                <a:t>.          </a:t>
              </a:r>
              <a:r>
                <a:rPr lang="cs-CZ" sz="2000" b="0" dirty="0">
                  <a:solidFill>
                    <a:srgbClr val="000000"/>
                  </a:solidFill>
                </a:rPr>
                <a:t>Z tabulky je vidět, jak velký je to problém !</a:t>
              </a:r>
            </a:p>
            <a:p>
              <a:pPr>
                <a:lnSpc>
                  <a:spcPct val="95000"/>
                </a:lnSpc>
                <a:spcBef>
                  <a:spcPts val="16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0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0543" name="Group 191"/>
          <p:cNvGrpSpPr>
            <a:grpSpLocks/>
          </p:cNvGrpSpPr>
          <p:nvPr/>
        </p:nvGrpSpPr>
        <p:grpSpPr bwMode="auto">
          <a:xfrm>
            <a:off x="467544" y="404664"/>
            <a:ext cx="8464550" cy="898525"/>
            <a:chOff x="336" y="227"/>
            <a:chExt cx="5332" cy="566"/>
          </a:xfrm>
        </p:grpSpPr>
        <p:sp>
          <p:nvSpPr>
            <p:cNvPr id="100544" name="AutoShape 192"/>
            <p:cNvSpPr>
              <a:spLocks noChangeArrowheads="1"/>
            </p:cNvSpPr>
            <p:nvPr/>
          </p:nvSpPr>
          <p:spPr bwMode="auto">
            <a:xfrm>
              <a:off x="336" y="227"/>
              <a:ext cx="5333" cy="567"/>
            </a:xfrm>
            <a:prstGeom prst="roundRect">
              <a:avLst>
                <a:gd name="adj" fmla="val 176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545" name="Text Box 193"/>
            <p:cNvSpPr txBox="1">
              <a:spLocks noChangeArrowheads="1"/>
            </p:cNvSpPr>
            <p:nvPr/>
          </p:nvSpPr>
          <p:spPr bwMode="auto">
            <a:xfrm>
              <a:off x="336" y="227"/>
              <a:ext cx="5333" cy="3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Kolik nových onemocnění vyprodukovaly léky?</a:t>
              </a:r>
            </a:p>
          </p:txBody>
        </p:sp>
      </p:grpSp>
      <p:grpSp>
        <p:nvGrpSpPr>
          <p:cNvPr id="100546" name="Group 194"/>
          <p:cNvGrpSpPr>
            <a:grpSpLocks/>
          </p:cNvGrpSpPr>
          <p:nvPr/>
        </p:nvGrpSpPr>
        <p:grpSpPr bwMode="auto">
          <a:xfrm>
            <a:off x="395536" y="1052736"/>
            <a:ext cx="1965325" cy="334962"/>
            <a:chOff x="235" y="567"/>
            <a:chExt cx="1238" cy="211"/>
          </a:xfrm>
        </p:grpSpPr>
        <p:sp>
          <p:nvSpPr>
            <p:cNvPr id="100547" name="Text Box 195"/>
            <p:cNvSpPr txBox="1">
              <a:spLocks noChangeArrowheads="1"/>
            </p:cNvSpPr>
            <p:nvPr/>
          </p:nvSpPr>
          <p:spPr bwMode="auto">
            <a:xfrm>
              <a:off x="235" y="567"/>
              <a:ext cx="1239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Některé příklady:</a:t>
              </a:r>
            </a:p>
          </p:txBody>
        </p:sp>
      </p:grpSp>
      <p:graphicFrame>
        <p:nvGraphicFramePr>
          <p:cNvPr id="197" name="Group 44"/>
          <p:cNvGraphicFramePr>
            <a:graphicFrameLocks/>
          </p:cNvGraphicFramePr>
          <p:nvPr/>
        </p:nvGraphicFramePr>
        <p:xfrm>
          <a:off x="467544" y="1628800"/>
          <a:ext cx="4419600" cy="4752528"/>
        </p:xfrm>
        <a:graphic>
          <a:graphicData uri="http://schemas.openxmlformats.org/drawingml/2006/table">
            <a:tbl>
              <a:tblPr/>
              <a:tblGrid>
                <a:gridCol w="1606550"/>
                <a:gridCol w="1287463"/>
                <a:gridCol w="1525587"/>
              </a:tblGrid>
              <a:tr h="712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A0"/>
                          </a:solidFill>
                          <a:effectLst/>
                          <a:latin typeface="Arial" charset="0"/>
                        </a:rPr>
                        <a:t>Skupiny léků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A0"/>
                          </a:solidFill>
                          <a:effectLst/>
                          <a:latin typeface="Arial" charset="0"/>
                        </a:rPr>
                        <a:t>Doporučené užívání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A0"/>
                          </a:solidFill>
                          <a:effectLst/>
                          <a:latin typeface="Arial" charset="0"/>
                        </a:rPr>
                        <a:t>Nejčastější vedlejší účinky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Aspirin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onemocnění srdce a cév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infarkt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LIPOBAY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(snižuje cholesterol) 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onemocnění srdce a cév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rakovina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selhání ledvin selhání jater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Léky proti bolestem     ( VIOXX atd. )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zánět kloubů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onemocnění srdce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Estrogen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osteoporóza, menopauza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onemocnění srdce rakovina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Chemoterapie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rakovina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nové rakovinové onemocnění                                                                                   poruchy orgánů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504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Léky na AIDS (AZT, Nevirapine)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AIDS Imunodeficitní syndrom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úhyn kostní dřeně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imunitní nedostatečnost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Lieky proti arytmii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Arytmie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zástava srdce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77" name="Group 1"/>
          <p:cNvGrpSpPr>
            <a:grpSpLocks/>
          </p:cNvGrpSpPr>
          <p:nvPr/>
        </p:nvGrpSpPr>
        <p:grpSpPr bwMode="auto">
          <a:xfrm>
            <a:off x="1135063" y="500063"/>
            <a:ext cx="6856412" cy="714375"/>
            <a:chOff x="715" y="315"/>
            <a:chExt cx="4319" cy="450"/>
          </a:xfrm>
        </p:grpSpPr>
        <p:sp>
          <p:nvSpPr>
            <p:cNvPr id="101378" name="AutoShape 2"/>
            <p:cNvSpPr>
              <a:spLocks noChangeArrowheads="1"/>
            </p:cNvSpPr>
            <p:nvPr/>
          </p:nvSpPr>
          <p:spPr bwMode="auto">
            <a:xfrm>
              <a:off x="715" y="315"/>
              <a:ext cx="4320" cy="451"/>
            </a:xfrm>
            <a:prstGeom prst="roundRect">
              <a:avLst>
                <a:gd name="adj" fmla="val 222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379" name="Text Box 3"/>
            <p:cNvSpPr txBox="1">
              <a:spLocks noChangeArrowheads="1"/>
            </p:cNvSpPr>
            <p:nvPr/>
          </p:nvSpPr>
          <p:spPr bwMode="auto">
            <a:xfrm>
              <a:off x="715" y="315"/>
              <a:ext cx="4320" cy="25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lnSpc>
                  <a:spcPct val="8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Zarážející míra obchodu s nemocemi</a:t>
              </a:r>
            </a:p>
          </p:txBody>
        </p:sp>
      </p:grpSp>
      <p:grpSp>
        <p:nvGrpSpPr>
          <p:cNvPr id="101380" name="Group 4"/>
          <p:cNvGrpSpPr>
            <a:grpSpLocks/>
          </p:cNvGrpSpPr>
          <p:nvPr/>
        </p:nvGrpSpPr>
        <p:grpSpPr bwMode="auto">
          <a:xfrm>
            <a:off x="4572001" y="1484313"/>
            <a:ext cx="4256088" cy="3865563"/>
            <a:chOff x="2880" y="935"/>
            <a:chExt cx="2681" cy="2435"/>
          </a:xfrm>
        </p:grpSpPr>
        <p:sp>
          <p:nvSpPr>
            <p:cNvPr id="101381" name="AutoShape 5"/>
            <p:cNvSpPr>
              <a:spLocks noChangeArrowheads="1"/>
            </p:cNvSpPr>
            <p:nvPr/>
          </p:nvSpPr>
          <p:spPr bwMode="auto">
            <a:xfrm>
              <a:off x="2880" y="935"/>
              <a:ext cx="2681" cy="2435"/>
            </a:xfrm>
            <a:prstGeom prst="roundRect">
              <a:avLst>
                <a:gd name="adj" fmla="val 3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382" name="Text Box 6"/>
            <p:cNvSpPr txBox="1">
              <a:spLocks noChangeArrowheads="1"/>
            </p:cNvSpPr>
            <p:nvPr/>
          </p:nvSpPr>
          <p:spPr bwMode="auto">
            <a:xfrm>
              <a:off x="2880" y="935"/>
              <a:ext cx="2681" cy="226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00000"/>
                  </a:solidFill>
                </a:rPr>
                <a:t>Každoročně jen v Německu </a:t>
              </a:r>
              <a:r>
                <a:rPr lang="cs-CZ" sz="1600" b="0" dirty="0">
                  <a:solidFill>
                    <a:srgbClr val="000000"/>
                  </a:solidFill>
                </a:rPr>
                <a:t>onemocní skoro půl milionu pacientů na vedlejší účinky léků. Na tyto vedlejší účinky umírá více než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50000 </a:t>
              </a:r>
              <a:r>
                <a:rPr lang="cs-CZ" sz="1600" b="0" dirty="0">
                  <a:solidFill>
                    <a:srgbClr val="000000"/>
                  </a:solidFill>
                </a:rPr>
                <a:t>lidí.</a:t>
              </a:r>
            </a:p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00000"/>
                  </a:solidFill>
                </a:rPr>
                <a:t>Čísla umírajících na vedlejší účinky </a:t>
              </a:r>
              <a:r>
                <a:rPr lang="cs-CZ" sz="1600" b="0" dirty="0">
                  <a:solidFill>
                    <a:srgbClr val="000000"/>
                  </a:solidFill>
                </a:rPr>
                <a:t>léků převýší jen tři nemoci: infarkt, rakovina 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</a:t>
              </a:r>
              <a:r>
                <a:rPr lang="cs-CZ" sz="1600" b="0" dirty="0">
                  <a:solidFill>
                    <a:srgbClr val="000000"/>
                  </a:solidFill>
                </a:rPr>
                <a:t>mozková příhoda (mrtvice).</a:t>
              </a:r>
            </a:p>
            <a:p>
              <a:pPr>
                <a:lnSpc>
                  <a:spcPct val="110000"/>
                </a:lnSpc>
                <a:spcBef>
                  <a:spcPts val="10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C00000"/>
                  </a:solidFill>
                </a:rPr>
                <a:t>Farmaceutický průmysl, </a:t>
              </a:r>
              <a:r>
                <a:rPr lang="cs-CZ" sz="1600" b="0" dirty="0">
                  <a:solidFill>
                    <a:srgbClr val="000000"/>
                  </a:solidFill>
                </a:rPr>
                <a:t>který si osobuje své stálé pevné místo v ochraně zdraví,  je ve skutečnosti zodpovědný za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4. nejčastější příčinu smrti, kterou </a:t>
              </a:r>
              <a:r>
                <a:rPr lang="cs-CZ" sz="1600" b="0" dirty="0">
                  <a:solidFill>
                    <a:srgbClr val="000000"/>
                  </a:solidFill>
                </a:rPr>
                <a:t>zapříčiňují vedlejší účinky léků.</a:t>
              </a:r>
            </a:p>
          </p:txBody>
        </p:sp>
      </p:grpSp>
      <p:grpSp>
        <p:nvGrpSpPr>
          <p:cNvPr id="101383" name="Group 7"/>
          <p:cNvGrpSpPr>
            <a:grpSpLocks/>
          </p:cNvGrpSpPr>
          <p:nvPr/>
        </p:nvGrpSpPr>
        <p:grpSpPr bwMode="auto">
          <a:xfrm>
            <a:off x="603250" y="1557338"/>
            <a:ext cx="3609975" cy="698500"/>
            <a:chOff x="380" y="981"/>
            <a:chExt cx="2274" cy="440"/>
          </a:xfrm>
        </p:grpSpPr>
        <p:sp>
          <p:nvSpPr>
            <p:cNvPr id="101384" name="Text Box 8"/>
            <p:cNvSpPr txBox="1">
              <a:spLocks noChangeArrowheads="1"/>
            </p:cNvSpPr>
            <p:nvPr/>
          </p:nvSpPr>
          <p:spPr bwMode="auto">
            <a:xfrm>
              <a:off x="380" y="981"/>
              <a:ext cx="2275" cy="4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4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Roční míra úmrtí v Německu </a:t>
              </a:r>
            </a:p>
            <a:p>
              <a:pPr algn="ctr">
                <a:spcBef>
                  <a:spcPts val="4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000000"/>
                  </a:solidFill>
                </a:rPr>
                <a:t> (v tisících)</a:t>
              </a:r>
            </a:p>
          </p:txBody>
        </p:sp>
      </p:grpSp>
      <p:grpSp>
        <p:nvGrpSpPr>
          <p:cNvPr id="101385" name="Group 9"/>
          <p:cNvGrpSpPr>
            <a:grpSpLocks/>
          </p:cNvGrpSpPr>
          <p:nvPr/>
        </p:nvGrpSpPr>
        <p:grpSpPr bwMode="auto">
          <a:xfrm>
            <a:off x="4311650" y="5287963"/>
            <a:ext cx="4506913" cy="1009650"/>
            <a:chOff x="2716" y="3331"/>
            <a:chExt cx="2839" cy="636"/>
          </a:xfrm>
        </p:grpSpPr>
        <p:sp>
          <p:nvSpPr>
            <p:cNvPr id="101386" name="Freeform 10"/>
            <p:cNvSpPr>
              <a:spLocks noChangeArrowheads="1"/>
            </p:cNvSpPr>
            <p:nvPr/>
          </p:nvSpPr>
          <p:spPr bwMode="auto">
            <a:xfrm>
              <a:off x="2724" y="3339"/>
              <a:ext cx="2833" cy="6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90" y="0"/>
                </a:cxn>
                <a:cxn ang="0">
                  <a:pos x="12490" y="2776"/>
                </a:cxn>
                <a:cxn ang="0">
                  <a:pos x="0" y="2776"/>
                </a:cxn>
                <a:cxn ang="0">
                  <a:pos x="0" y="0"/>
                </a:cxn>
              </a:cxnLst>
              <a:rect l="0" t="0" r="r" b="b"/>
              <a:pathLst>
                <a:path w="12491" h="2777">
                  <a:moveTo>
                    <a:pt x="0" y="0"/>
                  </a:moveTo>
                  <a:lnTo>
                    <a:pt x="12490" y="0"/>
                  </a:lnTo>
                  <a:lnTo>
                    <a:pt x="12490" y="2776"/>
                  </a:lnTo>
                  <a:lnTo>
                    <a:pt x="0" y="2776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387" name="Freeform 11"/>
            <p:cNvSpPr>
              <a:spLocks noChangeArrowheads="1"/>
            </p:cNvSpPr>
            <p:nvPr/>
          </p:nvSpPr>
          <p:spPr bwMode="auto">
            <a:xfrm>
              <a:off x="2716" y="3331"/>
              <a:ext cx="2833" cy="6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90" y="0"/>
                </a:cxn>
                <a:cxn ang="0">
                  <a:pos x="12490" y="2776"/>
                </a:cxn>
                <a:cxn ang="0">
                  <a:pos x="0" y="2776"/>
                </a:cxn>
                <a:cxn ang="0">
                  <a:pos x="0" y="0"/>
                </a:cxn>
              </a:cxnLst>
              <a:rect l="0" t="0" r="r" b="b"/>
              <a:pathLst>
                <a:path w="12491" h="2777">
                  <a:moveTo>
                    <a:pt x="0" y="0"/>
                  </a:moveTo>
                  <a:lnTo>
                    <a:pt x="12490" y="0"/>
                  </a:lnTo>
                  <a:lnTo>
                    <a:pt x="12490" y="2776"/>
                  </a:lnTo>
                  <a:lnTo>
                    <a:pt x="0" y="2776"/>
                  </a:lnTo>
                  <a:lnTo>
                    <a:pt x="0" y="0"/>
                  </a:lnTo>
                </a:path>
              </a:pathLst>
            </a:custGeom>
            <a:solidFill>
              <a:srgbClr val="00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388" name="Text Box 12"/>
            <p:cNvSpPr txBox="1">
              <a:spLocks noChangeArrowheads="1"/>
            </p:cNvSpPr>
            <p:nvPr/>
          </p:nvSpPr>
          <p:spPr bwMode="auto">
            <a:xfrm>
              <a:off x="2716" y="3331"/>
              <a:ext cx="2832" cy="629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110000"/>
                </a:lnSpc>
                <a:spcBef>
                  <a:spcPts val="11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>
                  <a:solidFill>
                    <a:srgbClr val="FFFFFF"/>
                  </a:solidFill>
                </a:rPr>
                <a:t>Bezohledný obchod farmaceutického průmyslu  s nemocemi tvoří základ pro jiná odvětví.</a:t>
              </a:r>
            </a:p>
          </p:txBody>
        </p:sp>
      </p:grpSp>
      <p:pic>
        <p:nvPicPr>
          <p:cNvPr id="101389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160588"/>
            <a:ext cx="3743325" cy="4422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01" name="Group 1"/>
          <p:cNvGrpSpPr>
            <a:grpSpLocks/>
          </p:cNvGrpSpPr>
          <p:nvPr/>
        </p:nvGrpSpPr>
        <p:grpSpPr bwMode="auto">
          <a:xfrm>
            <a:off x="457200" y="265113"/>
            <a:ext cx="8228013" cy="814387"/>
            <a:chOff x="288" y="167"/>
            <a:chExt cx="5183" cy="513"/>
          </a:xfrm>
        </p:grpSpPr>
        <p:sp>
          <p:nvSpPr>
            <p:cNvPr id="102402" name="AutoShape 2"/>
            <p:cNvSpPr>
              <a:spLocks noChangeArrowheads="1"/>
            </p:cNvSpPr>
            <p:nvPr/>
          </p:nvSpPr>
          <p:spPr bwMode="auto">
            <a:xfrm>
              <a:off x="288" y="167"/>
              <a:ext cx="5184" cy="514"/>
            </a:xfrm>
            <a:prstGeom prst="roundRect">
              <a:avLst>
                <a:gd name="adj" fmla="val 194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03" name="Text Box 3"/>
            <p:cNvSpPr txBox="1">
              <a:spLocks noChangeArrowheads="1"/>
            </p:cNvSpPr>
            <p:nvPr/>
          </p:nvSpPr>
          <p:spPr bwMode="auto">
            <a:xfrm>
              <a:off x="288" y="167"/>
              <a:ext cx="5184" cy="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>
                  <a:solidFill>
                    <a:srgbClr val="CC0000"/>
                  </a:solidFill>
                </a:rPr>
                <a:t>Jsme nevolníky farmaceutického průmyslu</a:t>
              </a:r>
            </a:p>
          </p:txBody>
        </p:sp>
      </p:grpSp>
      <p:grpSp>
        <p:nvGrpSpPr>
          <p:cNvPr id="102404" name="Group 4"/>
          <p:cNvGrpSpPr>
            <a:grpSpLocks/>
          </p:cNvGrpSpPr>
          <p:nvPr/>
        </p:nvGrpSpPr>
        <p:grpSpPr bwMode="auto">
          <a:xfrm>
            <a:off x="4572000" y="1979613"/>
            <a:ext cx="4570413" cy="1106487"/>
            <a:chOff x="2880" y="1247"/>
            <a:chExt cx="2879" cy="697"/>
          </a:xfrm>
        </p:grpSpPr>
        <p:sp>
          <p:nvSpPr>
            <p:cNvPr id="102405" name="AutoShape 5"/>
            <p:cNvSpPr>
              <a:spLocks noChangeArrowheads="1"/>
            </p:cNvSpPr>
            <p:nvPr/>
          </p:nvSpPr>
          <p:spPr bwMode="auto">
            <a:xfrm>
              <a:off x="2880" y="1247"/>
              <a:ext cx="2880" cy="698"/>
            </a:xfrm>
            <a:prstGeom prst="roundRect">
              <a:avLst>
                <a:gd name="adj" fmla="val 139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06" name="Text Box 6"/>
            <p:cNvSpPr txBox="1">
              <a:spLocks noChangeArrowheads="1"/>
            </p:cNvSpPr>
            <p:nvPr/>
          </p:nvSpPr>
          <p:spPr bwMode="auto">
            <a:xfrm>
              <a:off x="2880" y="1247"/>
              <a:ext cx="2880" cy="57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0000"/>
                </a:lnSpc>
                <a:spcBef>
                  <a:spcPts val="9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Miliardový farmaceutický obchod vytvořil mnoho jiných odborných odvětví, které jsou na něm závislé:</a:t>
              </a:r>
            </a:p>
          </p:txBody>
        </p:sp>
      </p:grpSp>
      <p:grpSp>
        <p:nvGrpSpPr>
          <p:cNvPr id="102407" name="Group 7"/>
          <p:cNvGrpSpPr>
            <a:grpSpLocks/>
          </p:cNvGrpSpPr>
          <p:nvPr/>
        </p:nvGrpSpPr>
        <p:grpSpPr bwMode="auto">
          <a:xfrm>
            <a:off x="4500563" y="2879725"/>
            <a:ext cx="4119562" cy="4330700"/>
            <a:chOff x="2835" y="1814"/>
            <a:chExt cx="2595" cy="2728"/>
          </a:xfrm>
        </p:grpSpPr>
        <p:sp>
          <p:nvSpPr>
            <p:cNvPr id="102408" name="AutoShape 8"/>
            <p:cNvSpPr>
              <a:spLocks noChangeArrowheads="1"/>
            </p:cNvSpPr>
            <p:nvPr/>
          </p:nvSpPr>
          <p:spPr bwMode="auto">
            <a:xfrm>
              <a:off x="2835" y="1814"/>
              <a:ext cx="2596" cy="2729"/>
            </a:xfrm>
            <a:prstGeom prst="roundRect">
              <a:avLst>
                <a:gd name="adj" fmla="val 3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09" name="Text Box 9"/>
            <p:cNvSpPr txBox="1">
              <a:spLocks noChangeArrowheads="1"/>
            </p:cNvSpPr>
            <p:nvPr/>
          </p:nvSpPr>
          <p:spPr bwMode="auto">
            <a:xfrm>
              <a:off x="2835" y="1814"/>
              <a:ext cx="2596" cy="23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marL="174625" indent="-174625">
                <a:lnSpc>
                  <a:spcPct val="110000"/>
                </a:lnSpc>
                <a:spcBef>
                  <a:spcPts val="9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Média :</a:t>
              </a:r>
              <a:r>
                <a:rPr lang="cs-CZ" sz="1600" b="0">
                  <a:solidFill>
                    <a:srgbClr val="F00000"/>
                  </a:solidFill>
                </a:rPr>
                <a:t> </a:t>
              </a:r>
              <a:r>
                <a:rPr lang="cs-CZ" sz="1600" b="0">
                  <a:solidFill>
                    <a:srgbClr val="000000"/>
                  </a:solidFill>
                </a:rPr>
                <a:t>jsou závislá na miliardách vynaložených na reklamní účely</a:t>
              </a:r>
            </a:p>
            <a:p>
              <a:pPr marL="174625" indent="-174625">
                <a:lnSpc>
                  <a:spcPct val="110000"/>
                </a:lnSpc>
                <a:spcBef>
                  <a:spcPts val="9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Medicína :</a:t>
              </a:r>
              <a:r>
                <a:rPr lang="cs-CZ" sz="1600" b="0">
                  <a:solidFill>
                    <a:srgbClr val="F00000"/>
                  </a:solidFill>
                </a:rPr>
                <a:t> </a:t>
              </a:r>
              <a:r>
                <a:rPr lang="cs-CZ" sz="1600" b="0">
                  <a:solidFill>
                    <a:srgbClr val="000000"/>
                  </a:solidFill>
                </a:rPr>
                <a:t>je závislá od obratu a zisku farmaceutického průmyslu. Ten má zásadní vliv na vzdělávání a praxi lékařů.</a:t>
              </a:r>
            </a:p>
            <a:p>
              <a:pPr marL="174625" indent="-174625">
                <a:lnSpc>
                  <a:spcPct val="110000"/>
                </a:lnSpc>
                <a:spcBef>
                  <a:spcPts val="9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Politici :</a:t>
              </a:r>
              <a:r>
                <a:rPr lang="cs-CZ" sz="1600" b="0">
                  <a:solidFill>
                    <a:srgbClr val="F00000"/>
                  </a:solidFill>
                </a:rPr>
                <a:t> </a:t>
              </a:r>
              <a:r>
                <a:rPr lang="cs-CZ" sz="1600" b="0">
                  <a:solidFill>
                    <a:srgbClr val="000000"/>
                  </a:solidFill>
                </a:rPr>
                <a:t>jsou závislí na peněžitých darech pro své politické strany od určitých lobbystických skupin, zejména farmaceutického průmyslu.</a:t>
              </a:r>
            </a:p>
            <a:p>
              <a:pPr marL="174625" indent="-174625">
                <a:lnSpc>
                  <a:spcPct val="110000"/>
                </a:lnSpc>
                <a:spcBef>
                  <a:spcPts val="900"/>
                </a:spcBef>
                <a:buClr>
                  <a:srgbClr val="CC0000"/>
                </a:buClr>
                <a:buFont typeface="Arial" charset="0"/>
                <a:buChar char="•"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r>
                <a:rPr lang="cs-CZ" sz="1600" b="0">
                  <a:solidFill>
                    <a:srgbClr val="CC0000"/>
                  </a:solidFill>
                </a:rPr>
                <a:t>Věda :</a:t>
              </a:r>
              <a:r>
                <a:rPr lang="cs-CZ" sz="1600" b="0">
                  <a:solidFill>
                    <a:srgbClr val="F00000"/>
                  </a:solidFill>
                </a:rPr>
                <a:t> </a:t>
              </a:r>
              <a:r>
                <a:rPr lang="cs-CZ" sz="1600" b="0">
                  <a:solidFill>
                    <a:srgbClr val="000000"/>
                  </a:solidFill>
                </a:rPr>
                <a:t>je vždy závislá na sponzorech</a:t>
              </a:r>
            </a:p>
            <a:p>
              <a:pPr marL="174625" indent="-174625">
                <a:lnSpc>
                  <a:spcPct val="110000"/>
                </a:lnSpc>
                <a:spcBef>
                  <a:spcPts val="900"/>
                </a:spcBef>
                <a:buClr>
                  <a:srgbClr val="CC0000"/>
                </a:buClr>
                <a:buFont typeface="Arial" charset="0"/>
                <a:buNone/>
                <a:tabLst>
                  <a:tab pos="174625" algn="l"/>
                  <a:tab pos="622300" algn="l"/>
                  <a:tab pos="1071563" algn="l"/>
                  <a:tab pos="1520825" algn="l"/>
                  <a:tab pos="1970088" algn="l"/>
                  <a:tab pos="2419350" algn="l"/>
                  <a:tab pos="2868613" algn="l"/>
                  <a:tab pos="3317875" algn="l"/>
                  <a:tab pos="3767138" algn="l"/>
                  <a:tab pos="4216400" algn="l"/>
                  <a:tab pos="4665663" algn="l"/>
                  <a:tab pos="5114925" algn="l"/>
                  <a:tab pos="5564188" algn="l"/>
                  <a:tab pos="6013450" algn="l"/>
                  <a:tab pos="6462713" algn="l"/>
                  <a:tab pos="6911975" algn="l"/>
                  <a:tab pos="7361238" algn="l"/>
                  <a:tab pos="7810500" algn="l"/>
                  <a:tab pos="8259763" algn="l"/>
                  <a:tab pos="8709025" algn="l"/>
                  <a:tab pos="9158288" algn="l"/>
                </a:tabLst>
              </a:pPr>
              <a:endParaRPr lang="cs-CZ" sz="1600" b="0">
                <a:solidFill>
                  <a:srgbClr val="000000"/>
                </a:solidFill>
              </a:endParaRPr>
            </a:p>
          </p:txBody>
        </p:sp>
      </p:grpSp>
      <p:grpSp>
        <p:nvGrpSpPr>
          <p:cNvPr id="102410" name="Group 10"/>
          <p:cNvGrpSpPr>
            <a:grpSpLocks/>
          </p:cNvGrpSpPr>
          <p:nvPr/>
        </p:nvGrpSpPr>
        <p:grpSpPr bwMode="auto">
          <a:xfrm>
            <a:off x="4648200" y="5105400"/>
            <a:ext cx="4189413" cy="684213"/>
            <a:chOff x="2928" y="3216"/>
            <a:chExt cx="2639" cy="431"/>
          </a:xfrm>
        </p:grpSpPr>
        <p:sp>
          <p:nvSpPr>
            <p:cNvPr id="102411" name="AutoShape 11"/>
            <p:cNvSpPr>
              <a:spLocks noChangeArrowheads="1"/>
            </p:cNvSpPr>
            <p:nvPr/>
          </p:nvSpPr>
          <p:spPr bwMode="auto">
            <a:xfrm>
              <a:off x="2928" y="3216"/>
              <a:ext cx="2640" cy="432"/>
            </a:xfrm>
            <a:prstGeom prst="roundRect">
              <a:avLst>
                <a:gd name="adj" fmla="val 231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2412" name="Group 12"/>
          <p:cNvGrpSpPr>
            <a:grpSpLocks/>
          </p:cNvGrpSpPr>
          <p:nvPr/>
        </p:nvGrpSpPr>
        <p:grpSpPr bwMode="auto">
          <a:xfrm>
            <a:off x="539552" y="980728"/>
            <a:ext cx="8088313" cy="360040"/>
            <a:chOff x="332" y="718"/>
            <a:chExt cx="5095" cy="343"/>
          </a:xfrm>
        </p:grpSpPr>
        <p:sp>
          <p:nvSpPr>
            <p:cNvPr id="102413" name="AutoShape 13"/>
            <p:cNvSpPr>
              <a:spLocks noChangeArrowheads="1"/>
            </p:cNvSpPr>
            <p:nvPr/>
          </p:nvSpPr>
          <p:spPr bwMode="auto">
            <a:xfrm>
              <a:off x="340" y="726"/>
              <a:ext cx="5088" cy="336"/>
            </a:xfrm>
            <a:prstGeom prst="roundRect">
              <a:avLst>
                <a:gd name="adj" fmla="val 296"/>
              </a:avLst>
            </a:pr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14" name="AutoShape 14"/>
            <p:cNvSpPr>
              <a:spLocks noChangeArrowheads="1"/>
            </p:cNvSpPr>
            <p:nvPr/>
          </p:nvSpPr>
          <p:spPr bwMode="auto">
            <a:xfrm>
              <a:off x="332" y="718"/>
              <a:ext cx="5088" cy="336"/>
            </a:xfrm>
            <a:prstGeom prst="roundRect">
              <a:avLst>
                <a:gd name="adj" fmla="val 296"/>
              </a:avLst>
            </a:pr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15" name="Text Box 15"/>
            <p:cNvSpPr txBox="1">
              <a:spLocks noChangeArrowheads="1"/>
            </p:cNvSpPr>
            <p:nvPr/>
          </p:nvSpPr>
          <p:spPr bwMode="auto">
            <a:xfrm>
              <a:off x="332" y="718"/>
              <a:ext cx="5088" cy="183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8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000" b="0" dirty="0">
                  <a:solidFill>
                    <a:srgbClr val="FFFFFF"/>
                  </a:solidFill>
                </a:rPr>
                <a:t>Tvoje nemoc poskytuje pevný základ těmto dalším odvětvím :</a:t>
              </a:r>
            </a:p>
          </p:txBody>
        </p:sp>
      </p:grpSp>
      <p:pic>
        <p:nvPicPr>
          <p:cNvPr id="102416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025" y="1909763"/>
            <a:ext cx="3838575" cy="441960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/>
        </p:spPr>
      </p:pic>
      <p:grpSp>
        <p:nvGrpSpPr>
          <p:cNvPr id="102417" name="Group 17"/>
          <p:cNvGrpSpPr>
            <a:grpSpLocks/>
          </p:cNvGrpSpPr>
          <p:nvPr/>
        </p:nvGrpSpPr>
        <p:grpSpPr bwMode="auto">
          <a:xfrm>
            <a:off x="1524000" y="5045075"/>
            <a:ext cx="1763713" cy="319088"/>
            <a:chOff x="960" y="3178"/>
            <a:chExt cx="1111" cy="201"/>
          </a:xfrm>
        </p:grpSpPr>
        <p:sp>
          <p:nvSpPr>
            <p:cNvPr id="102418" name="Freeform 18"/>
            <p:cNvSpPr>
              <a:spLocks noChangeArrowheads="1"/>
            </p:cNvSpPr>
            <p:nvPr/>
          </p:nvSpPr>
          <p:spPr bwMode="auto">
            <a:xfrm>
              <a:off x="968" y="3186"/>
              <a:ext cx="1105" cy="1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70" y="0"/>
                </a:cxn>
                <a:cxn ang="0">
                  <a:pos x="4870" y="854"/>
                </a:cxn>
                <a:cxn ang="0">
                  <a:pos x="0" y="854"/>
                </a:cxn>
                <a:cxn ang="0">
                  <a:pos x="0" y="0"/>
                </a:cxn>
              </a:cxnLst>
              <a:rect l="0" t="0" r="r" b="b"/>
              <a:pathLst>
                <a:path w="4871" h="855">
                  <a:moveTo>
                    <a:pt x="0" y="0"/>
                  </a:moveTo>
                  <a:lnTo>
                    <a:pt x="4870" y="0"/>
                  </a:lnTo>
                  <a:lnTo>
                    <a:pt x="4870" y="854"/>
                  </a:lnTo>
                  <a:lnTo>
                    <a:pt x="0" y="854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19" name="Freeform 19"/>
            <p:cNvSpPr>
              <a:spLocks noChangeArrowheads="1"/>
            </p:cNvSpPr>
            <p:nvPr/>
          </p:nvSpPr>
          <p:spPr bwMode="auto">
            <a:xfrm>
              <a:off x="960" y="3178"/>
              <a:ext cx="1105" cy="1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70" y="0"/>
                </a:cxn>
                <a:cxn ang="0">
                  <a:pos x="4870" y="854"/>
                </a:cxn>
                <a:cxn ang="0">
                  <a:pos x="0" y="854"/>
                </a:cxn>
                <a:cxn ang="0">
                  <a:pos x="0" y="0"/>
                </a:cxn>
              </a:cxnLst>
              <a:rect l="0" t="0" r="r" b="b"/>
              <a:pathLst>
                <a:path w="4871" h="855">
                  <a:moveTo>
                    <a:pt x="0" y="0"/>
                  </a:moveTo>
                  <a:lnTo>
                    <a:pt x="4870" y="0"/>
                  </a:lnTo>
                  <a:lnTo>
                    <a:pt x="4870" y="854"/>
                  </a:lnTo>
                  <a:lnTo>
                    <a:pt x="0" y="854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20" name="Text Box 20"/>
            <p:cNvSpPr txBox="1">
              <a:spLocks noChangeArrowheads="1"/>
            </p:cNvSpPr>
            <p:nvPr/>
          </p:nvSpPr>
          <p:spPr bwMode="auto">
            <a:xfrm>
              <a:off x="960" y="3178"/>
              <a:ext cx="1104" cy="193"/>
            </a:xfrm>
            <a:prstGeom prst="rect">
              <a:avLst/>
            </a:prstGeom>
            <a:noFill/>
            <a:ln w="648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87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400" b="0">
                  <a:solidFill>
                    <a:srgbClr val="000000"/>
                  </a:solidFill>
                </a:rPr>
                <a:t>pacienti</a:t>
              </a:r>
            </a:p>
          </p:txBody>
        </p:sp>
      </p:grpSp>
      <p:grpSp>
        <p:nvGrpSpPr>
          <p:cNvPr id="102421" name="Group 21"/>
          <p:cNvGrpSpPr>
            <a:grpSpLocks/>
          </p:cNvGrpSpPr>
          <p:nvPr/>
        </p:nvGrpSpPr>
        <p:grpSpPr bwMode="auto">
          <a:xfrm>
            <a:off x="1352550" y="3371850"/>
            <a:ext cx="2162175" cy="406400"/>
            <a:chOff x="852" y="2124"/>
            <a:chExt cx="1362" cy="256"/>
          </a:xfrm>
        </p:grpSpPr>
        <p:sp>
          <p:nvSpPr>
            <p:cNvPr id="102422" name="Freeform 22"/>
            <p:cNvSpPr>
              <a:spLocks noChangeArrowheads="1"/>
            </p:cNvSpPr>
            <p:nvPr/>
          </p:nvSpPr>
          <p:spPr bwMode="auto">
            <a:xfrm>
              <a:off x="860" y="2135"/>
              <a:ext cx="1355" cy="2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976" y="0"/>
                </a:cxn>
                <a:cxn ang="0">
                  <a:pos x="5976" y="1086"/>
                </a:cxn>
                <a:cxn ang="0">
                  <a:pos x="0" y="1086"/>
                </a:cxn>
                <a:cxn ang="0">
                  <a:pos x="0" y="0"/>
                </a:cxn>
              </a:cxnLst>
              <a:rect l="0" t="0" r="r" b="b"/>
              <a:pathLst>
                <a:path w="5977" h="1087">
                  <a:moveTo>
                    <a:pt x="0" y="0"/>
                  </a:moveTo>
                  <a:lnTo>
                    <a:pt x="5976" y="0"/>
                  </a:lnTo>
                  <a:lnTo>
                    <a:pt x="5976" y="1086"/>
                  </a:lnTo>
                  <a:lnTo>
                    <a:pt x="0" y="1086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23" name="Freeform 23"/>
            <p:cNvSpPr>
              <a:spLocks noChangeArrowheads="1"/>
            </p:cNvSpPr>
            <p:nvPr/>
          </p:nvSpPr>
          <p:spPr bwMode="auto">
            <a:xfrm>
              <a:off x="852" y="2124"/>
              <a:ext cx="1355" cy="2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976" y="0"/>
                </a:cxn>
                <a:cxn ang="0">
                  <a:pos x="5976" y="1086"/>
                </a:cxn>
                <a:cxn ang="0">
                  <a:pos x="0" y="1086"/>
                </a:cxn>
                <a:cxn ang="0">
                  <a:pos x="0" y="0"/>
                </a:cxn>
              </a:cxnLst>
              <a:rect l="0" t="0" r="r" b="b"/>
              <a:pathLst>
                <a:path w="5977" h="1087">
                  <a:moveTo>
                    <a:pt x="0" y="0"/>
                  </a:moveTo>
                  <a:lnTo>
                    <a:pt x="5976" y="0"/>
                  </a:lnTo>
                  <a:lnTo>
                    <a:pt x="5976" y="1086"/>
                  </a:lnTo>
                  <a:lnTo>
                    <a:pt x="0" y="1086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24" name="Text Box 24"/>
            <p:cNvSpPr txBox="1">
              <a:spLocks noChangeArrowheads="1"/>
            </p:cNvSpPr>
            <p:nvPr/>
          </p:nvSpPr>
          <p:spPr bwMode="auto">
            <a:xfrm>
              <a:off x="852" y="2124"/>
              <a:ext cx="1355" cy="151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ts val="75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Farmaceutický průmysl</a:t>
              </a:r>
            </a:p>
          </p:txBody>
        </p:sp>
      </p:grpSp>
      <p:grpSp>
        <p:nvGrpSpPr>
          <p:cNvPr id="102425" name="Group 25"/>
          <p:cNvGrpSpPr>
            <a:grpSpLocks/>
          </p:cNvGrpSpPr>
          <p:nvPr/>
        </p:nvGrpSpPr>
        <p:grpSpPr bwMode="auto">
          <a:xfrm>
            <a:off x="577850" y="2324100"/>
            <a:ext cx="646113" cy="193675"/>
            <a:chOff x="364" y="1464"/>
            <a:chExt cx="407" cy="122"/>
          </a:xfrm>
        </p:grpSpPr>
        <p:sp>
          <p:nvSpPr>
            <p:cNvPr id="102426" name="Freeform 26"/>
            <p:cNvSpPr>
              <a:spLocks noChangeArrowheads="1"/>
            </p:cNvSpPr>
            <p:nvPr/>
          </p:nvSpPr>
          <p:spPr bwMode="auto">
            <a:xfrm>
              <a:off x="372" y="1472"/>
              <a:ext cx="400" cy="1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65" y="0"/>
                </a:cxn>
                <a:cxn ang="0">
                  <a:pos x="1765" y="509"/>
                </a:cxn>
                <a:cxn ang="0">
                  <a:pos x="0" y="509"/>
                </a:cxn>
                <a:cxn ang="0">
                  <a:pos x="0" y="0"/>
                </a:cxn>
              </a:cxnLst>
              <a:rect l="0" t="0" r="r" b="b"/>
              <a:pathLst>
                <a:path w="1766" h="510">
                  <a:moveTo>
                    <a:pt x="0" y="0"/>
                  </a:moveTo>
                  <a:lnTo>
                    <a:pt x="1765" y="0"/>
                  </a:lnTo>
                  <a:lnTo>
                    <a:pt x="1765" y="509"/>
                  </a:lnTo>
                  <a:lnTo>
                    <a:pt x="0" y="509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27" name="Freeform 27"/>
            <p:cNvSpPr>
              <a:spLocks noChangeArrowheads="1"/>
            </p:cNvSpPr>
            <p:nvPr/>
          </p:nvSpPr>
          <p:spPr bwMode="auto">
            <a:xfrm>
              <a:off x="364" y="1464"/>
              <a:ext cx="400" cy="1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65" y="0"/>
                </a:cxn>
                <a:cxn ang="0">
                  <a:pos x="1765" y="509"/>
                </a:cxn>
                <a:cxn ang="0">
                  <a:pos x="0" y="509"/>
                </a:cxn>
                <a:cxn ang="0">
                  <a:pos x="0" y="0"/>
                </a:cxn>
              </a:cxnLst>
              <a:rect l="0" t="0" r="r" b="b"/>
              <a:pathLst>
                <a:path w="1766" h="510">
                  <a:moveTo>
                    <a:pt x="0" y="0"/>
                  </a:moveTo>
                  <a:lnTo>
                    <a:pt x="1765" y="0"/>
                  </a:lnTo>
                  <a:lnTo>
                    <a:pt x="1765" y="509"/>
                  </a:lnTo>
                  <a:lnTo>
                    <a:pt x="0" y="509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28" name="Text Box 28"/>
            <p:cNvSpPr txBox="1">
              <a:spLocks noChangeArrowheads="1"/>
            </p:cNvSpPr>
            <p:nvPr/>
          </p:nvSpPr>
          <p:spPr bwMode="auto">
            <a:xfrm>
              <a:off x="364" y="1464"/>
              <a:ext cx="400" cy="115"/>
            </a:xfrm>
            <a:prstGeom prst="rect">
              <a:avLst/>
            </a:prstGeom>
            <a:noFill/>
            <a:ln w="648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ts val="625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b="0">
                  <a:solidFill>
                    <a:srgbClr val="000000"/>
                  </a:solidFill>
                </a:rPr>
                <a:t>Média</a:t>
              </a:r>
              <a:r>
                <a:rPr lang="cs-CZ" sz="1000" b="0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102429" name="Group 29"/>
          <p:cNvGrpSpPr>
            <a:grpSpLocks/>
          </p:cNvGrpSpPr>
          <p:nvPr/>
        </p:nvGrpSpPr>
        <p:grpSpPr bwMode="auto">
          <a:xfrm>
            <a:off x="1295400" y="2033588"/>
            <a:ext cx="766763" cy="179387"/>
            <a:chOff x="816" y="1281"/>
            <a:chExt cx="483" cy="113"/>
          </a:xfrm>
        </p:grpSpPr>
        <p:sp>
          <p:nvSpPr>
            <p:cNvPr id="102430" name="Freeform 30"/>
            <p:cNvSpPr>
              <a:spLocks noChangeArrowheads="1"/>
            </p:cNvSpPr>
            <p:nvPr/>
          </p:nvSpPr>
          <p:spPr bwMode="auto">
            <a:xfrm>
              <a:off x="824" y="1289"/>
              <a:ext cx="476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00" y="0"/>
                </a:cxn>
                <a:cxn ang="0">
                  <a:pos x="2100" y="467"/>
                </a:cxn>
                <a:cxn ang="0">
                  <a:pos x="0" y="467"/>
                </a:cxn>
                <a:cxn ang="0">
                  <a:pos x="0" y="0"/>
                </a:cxn>
              </a:cxnLst>
              <a:rect l="0" t="0" r="r" b="b"/>
              <a:pathLst>
                <a:path w="2101" h="468">
                  <a:moveTo>
                    <a:pt x="0" y="0"/>
                  </a:moveTo>
                  <a:lnTo>
                    <a:pt x="2100" y="0"/>
                  </a:lnTo>
                  <a:lnTo>
                    <a:pt x="2100" y="467"/>
                  </a:lnTo>
                  <a:lnTo>
                    <a:pt x="0" y="467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31" name="Freeform 31"/>
            <p:cNvSpPr>
              <a:spLocks noChangeArrowheads="1"/>
            </p:cNvSpPr>
            <p:nvPr/>
          </p:nvSpPr>
          <p:spPr bwMode="auto">
            <a:xfrm>
              <a:off x="816" y="1281"/>
              <a:ext cx="476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00" y="0"/>
                </a:cxn>
                <a:cxn ang="0">
                  <a:pos x="2100" y="467"/>
                </a:cxn>
                <a:cxn ang="0">
                  <a:pos x="0" y="467"/>
                </a:cxn>
                <a:cxn ang="0">
                  <a:pos x="0" y="0"/>
                </a:cxn>
              </a:cxnLst>
              <a:rect l="0" t="0" r="r" b="b"/>
              <a:pathLst>
                <a:path w="2101" h="468">
                  <a:moveTo>
                    <a:pt x="0" y="0"/>
                  </a:moveTo>
                  <a:lnTo>
                    <a:pt x="2100" y="0"/>
                  </a:lnTo>
                  <a:lnTo>
                    <a:pt x="2100" y="467"/>
                  </a:lnTo>
                  <a:lnTo>
                    <a:pt x="0" y="467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32" name="Text Box 32"/>
            <p:cNvSpPr txBox="1">
              <a:spLocks noChangeArrowheads="1"/>
            </p:cNvSpPr>
            <p:nvPr/>
          </p:nvSpPr>
          <p:spPr bwMode="auto">
            <a:xfrm>
              <a:off x="816" y="1281"/>
              <a:ext cx="476" cy="106"/>
            </a:xfrm>
            <a:prstGeom prst="rect">
              <a:avLst/>
            </a:prstGeom>
            <a:noFill/>
            <a:ln w="648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ts val="688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100" b="0">
                  <a:solidFill>
                    <a:srgbClr val="000000"/>
                  </a:solidFill>
                </a:rPr>
                <a:t>Medicína</a:t>
              </a:r>
            </a:p>
          </p:txBody>
        </p:sp>
      </p:grpSp>
      <p:grpSp>
        <p:nvGrpSpPr>
          <p:cNvPr id="102433" name="Group 33"/>
          <p:cNvGrpSpPr>
            <a:grpSpLocks/>
          </p:cNvGrpSpPr>
          <p:nvPr/>
        </p:nvGrpSpPr>
        <p:grpSpPr bwMode="auto">
          <a:xfrm>
            <a:off x="2157413" y="2049463"/>
            <a:ext cx="649287" cy="179387"/>
            <a:chOff x="1359" y="1291"/>
            <a:chExt cx="409" cy="113"/>
          </a:xfrm>
        </p:grpSpPr>
        <p:sp>
          <p:nvSpPr>
            <p:cNvPr id="102434" name="Freeform 34"/>
            <p:cNvSpPr>
              <a:spLocks noChangeArrowheads="1"/>
            </p:cNvSpPr>
            <p:nvPr/>
          </p:nvSpPr>
          <p:spPr bwMode="auto">
            <a:xfrm>
              <a:off x="1367" y="1299"/>
              <a:ext cx="403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74" y="0"/>
                </a:cxn>
                <a:cxn ang="0">
                  <a:pos x="1774" y="467"/>
                </a:cxn>
                <a:cxn ang="0">
                  <a:pos x="0" y="467"/>
                </a:cxn>
                <a:cxn ang="0">
                  <a:pos x="0" y="0"/>
                </a:cxn>
              </a:cxnLst>
              <a:rect l="0" t="0" r="r" b="b"/>
              <a:pathLst>
                <a:path w="1775" h="468">
                  <a:moveTo>
                    <a:pt x="0" y="0"/>
                  </a:moveTo>
                  <a:lnTo>
                    <a:pt x="1774" y="0"/>
                  </a:lnTo>
                  <a:lnTo>
                    <a:pt x="1774" y="467"/>
                  </a:lnTo>
                  <a:lnTo>
                    <a:pt x="0" y="467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35" name="Freeform 35"/>
            <p:cNvSpPr>
              <a:spLocks noChangeArrowheads="1"/>
            </p:cNvSpPr>
            <p:nvPr/>
          </p:nvSpPr>
          <p:spPr bwMode="auto">
            <a:xfrm>
              <a:off x="1359" y="1291"/>
              <a:ext cx="403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74" y="0"/>
                </a:cxn>
                <a:cxn ang="0">
                  <a:pos x="1774" y="467"/>
                </a:cxn>
                <a:cxn ang="0">
                  <a:pos x="0" y="467"/>
                </a:cxn>
                <a:cxn ang="0">
                  <a:pos x="0" y="0"/>
                </a:cxn>
              </a:cxnLst>
              <a:rect l="0" t="0" r="r" b="b"/>
              <a:pathLst>
                <a:path w="1775" h="468">
                  <a:moveTo>
                    <a:pt x="0" y="0"/>
                  </a:moveTo>
                  <a:lnTo>
                    <a:pt x="1774" y="0"/>
                  </a:lnTo>
                  <a:lnTo>
                    <a:pt x="1774" y="467"/>
                  </a:lnTo>
                  <a:lnTo>
                    <a:pt x="0" y="467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36" name="Text Box 36"/>
            <p:cNvSpPr txBox="1">
              <a:spLocks noChangeArrowheads="1"/>
            </p:cNvSpPr>
            <p:nvPr/>
          </p:nvSpPr>
          <p:spPr bwMode="auto">
            <a:xfrm>
              <a:off x="1359" y="1291"/>
              <a:ext cx="402" cy="106"/>
            </a:xfrm>
            <a:prstGeom prst="rect">
              <a:avLst/>
            </a:prstGeom>
            <a:noFill/>
            <a:ln w="648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ts val="688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100" b="0">
                  <a:solidFill>
                    <a:srgbClr val="000000"/>
                  </a:solidFill>
                </a:rPr>
                <a:t>Politici</a:t>
              </a:r>
            </a:p>
          </p:txBody>
        </p:sp>
      </p:grpSp>
      <p:grpSp>
        <p:nvGrpSpPr>
          <p:cNvPr id="102437" name="Group 37"/>
          <p:cNvGrpSpPr>
            <a:grpSpLocks/>
          </p:cNvGrpSpPr>
          <p:nvPr/>
        </p:nvGrpSpPr>
        <p:grpSpPr bwMode="auto">
          <a:xfrm>
            <a:off x="2982913" y="2109788"/>
            <a:ext cx="608012" cy="179387"/>
            <a:chOff x="1879" y="1329"/>
            <a:chExt cx="383" cy="113"/>
          </a:xfrm>
        </p:grpSpPr>
        <p:sp>
          <p:nvSpPr>
            <p:cNvPr id="102438" name="Freeform 38"/>
            <p:cNvSpPr>
              <a:spLocks noChangeArrowheads="1"/>
            </p:cNvSpPr>
            <p:nvPr/>
          </p:nvSpPr>
          <p:spPr bwMode="auto">
            <a:xfrm>
              <a:off x="1887" y="1337"/>
              <a:ext cx="376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59" y="0"/>
                </a:cxn>
                <a:cxn ang="0">
                  <a:pos x="1659" y="467"/>
                </a:cxn>
                <a:cxn ang="0">
                  <a:pos x="0" y="467"/>
                </a:cxn>
                <a:cxn ang="0">
                  <a:pos x="0" y="0"/>
                </a:cxn>
              </a:cxnLst>
              <a:rect l="0" t="0" r="r" b="b"/>
              <a:pathLst>
                <a:path w="1660" h="468">
                  <a:moveTo>
                    <a:pt x="0" y="0"/>
                  </a:moveTo>
                  <a:lnTo>
                    <a:pt x="1659" y="0"/>
                  </a:lnTo>
                  <a:lnTo>
                    <a:pt x="1659" y="467"/>
                  </a:lnTo>
                  <a:lnTo>
                    <a:pt x="0" y="467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39" name="Freeform 39"/>
            <p:cNvSpPr>
              <a:spLocks noChangeArrowheads="1"/>
            </p:cNvSpPr>
            <p:nvPr/>
          </p:nvSpPr>
          <p:spPr bwMode="auto">
            <a:xfrm>
              <a:off x="1879" y="1329"/>
              <a:ext cx="376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59" y="0"/>
                </a:cxn>
                <a:cxn ang="0">
                  <a:pos x="1659" y="467"/>
                </a:cxn>
                <a:cxn ang="0">
                  <a:pos x="0" y="467"/>
                </a:cxn>
                <a:cxn ang="0">
                  <a:pos x="0" y="0"/>
                </a:cxn>
              </a:cxnLst>
              <a:rect l="0" t="0" r="r" b="b"/>
              <a:pathLst>
                <a:path w="1660" h="468">
                  <a:moveTo>
                    <a:pt x="0" y="0"/>
                  </a:moveTo>
                  <a:lnTo>
                    <a:pt x="1659" y="0"/>
                  </a:lnTo>
                  <a:lnTo>
                    <a:pt x="1659" y="467"/>
                  </a:lnTo>
                  <a:lnTo>
                    <a:pt x="0" y="467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40" name="Text Box 40"/>
            <p:cNvSpPr txBox="1">
              <a:spLocks noChangeArrowheads="1"/>
            </p:cNvSpPr>
            <p:nvPr/>
          </p:nvSpPr>
          <p:spPr bwMode="auto">
            <a:xfrm>
              <a:off x="1879" y="1329"/>
              <a:ext cx="376" cy="106"/>
            </a:xfrm>
            <a:prstGeom prst="rect">
              <a:avLst/>
            </a:prstGeom>
            <a:noFill/>
            <a:ln w="648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ts val="688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100" b="0">
                  <a:solidFill>
                    <a:srgbClr val="000000"/>
                  </a:solidFill>
                </a:rPr>
                <a:t>Věda</a:t>
              </a:r>
            </a:p>
          </p:txBody>
        </p:sp>
      </p:grpSp>
      <p:grpSp>
        <p:nvGrpSpPr>
          <p:cNvPr id="102441" name="Group 41"/>
          <p:cNvGrpSpPr>
            <a:grpSpLocks/>
          </p:cNvGrpSpPr>
          <p:nvPr/>
        </p:nvGrpSpPr>
        <p:grpSpPr bwMode="auto">
          <a:xfrm>
            <a:off x="3732213" y="2132013"/>
            <a:ext cx="622300" cy="179387"/>
            <a:chOff x="2351" y="1343"/>
            <a:chExt cx="392" cy="113"/>
          </a:xfrm>
        </p:grpSpPr>
        <p:sp>
          <p:nvSpPr>
            <p:cNvPr id="102442" name="Freeform 42"/>
            <p:cNvSpPr>
              <a:spLocks noChangeArrowheads="1"/>
            </p:cNvSpPr>
            <p:nvPr/>
          </p:nvSpPr>
          <p:spPr bwMode="auto">
            <a:xfrm>
              <a:off x="2359" y="1351"/>
              <a:ext cx="386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99" y="0"/>
                </a:cxn>
                <a:cxn ang="0">
                  <a:pos x="1699" y="467"/>
                </a:cxn>
                <a:cxn ang="0">
                  <a:pos x="0" y="467"/>
                </a:cxn>
                <a:cxn ang="0">
                  <a:pos x="0" y="0"/>
                </a:cxn>
              </a:cxnLst>
              <a:rect l="0" t="0" r="r" b="b"/>
              <a:pathLst>
                <a:path w="1700" h="468">
                  <a:moveTo>
                    <a:pt x="0" y="0"/>
                  </a:moveTo>
                  <a:lnTo>
                    <a:pt x="1699" y="0"/>
                  </a:lnTo>
                  <a:lnTo>
                    <a:pt x="1699" y="467"/>
                  </a:lnTo>
                  <a:lnTo>
                    <a:pt x="0" y="467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43" name="Freeform 43"/>
            <p:cNvSpPr>
              <a:spLocks noChangeArrowheads="1"/>
            </p:cNvSpPr>
            <p:nvPr/>
          </p:nvSpPr>
          <p:spPr bwMode="auto">
            <a:xfrm>
              <a:off x="2351" y="1343"/>
              <a:ext cx="386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99" y="0"/>
                </a:cxn>
                <a:cxn ang="0">
                  <a:pos x="1699" y="467"/>
                </a:cxn>
                <a:cxn ang="0">
                  <a:pos x="0" y="467"/>
                </a:cxn>
                <a:cxn ang="0">
                  <a:pos x="0" y="0"/>
                </a:cxn>
              </a:cxnLst>
              <a:rect l="0" t="0" r="r" b="b"/>
              <a:pathLst>
                <a:path w="1700" h="468">
                  <a:moveTo>
                    <a:pt x="0" y="0"/>
                  </a:moveTo>
                  <a:lnTo>
                    <a:pt x="1699" y="0"/>
                  </a:lnTo>
                  <a:lnTo>
                    <a:pt x="1699" y="467"/>
                  </a:lnTo>
                  <a:lnTo>
                    <a:pt x="0" y="467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648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44" name="Text Box 44"/>
            <p:cNvSpPr txBox="1">
              <a:spLocks noChangeArrowheads="1"/>
            </p:cNvSpPr>
            <p:nvPr/>
          </p:nvSpPr>
          <p:spPr bwMode="auto">
            <a:xfrm>
              <a:off x="2351" y="1343"/>
              <a:ext cx="385" cy="106"/>
            </a:xfrm>
            <a:prstGeom prst="rect">
              <a:avLst/>
            </a:prstGeom>
            <a:noFill/>
            <a:ln w="648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Bef>
                  <a:spcPts val="688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900" b="0">
                  <a:solidFill>
                    <a:srgbClr val="000000"/>
                  </a:solidFill>
                </a:rPr>
                <a:t>I</a:t>
              </a:r>
              <a:r>
                <a:rPr lang="cs-CZ" sz="1100" b="0">
                  <a:solidFill>
                    <a:srgbClr val="000000"/>
                  </a:solidFill>
                </a:rPr>
                <a:t>nvestice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24000"/>
            <a:ext cx="2743200" cy="247491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pic>
      <p:grpSp>
        <p:nvGrpSpPr>
          <p:cNvPr id="106498" name="Group 2"/>
          <p:cNvGrpSpPr>
            <a:grpSpLocks/>
          </p:cNvGrpSpPr>
          <p:nvPr/>
        </p:nvGrpSpPr>
        <p:grpSpPr bwMode="auto">
          <a:xfrm>
            <a:off x="179388" y="120650"/>
            <a:ext cx="8761412" cy="1319213"/>
            <a:chOff x="113" y="76"/>
            <a:chExt cx="5519" cy="831"/>
          </a:xfrm>
        </p:grpSpPr>
        <p:sp>
          <p:nvSpPr>
            <p:cNvPr id="106499" name="AutoShape 3"/>
            <p:cNvSpPr>
              <a:spLocks noChangeArrowheads="1"/>
            </p:cNvSpPr>
            <p:nvPr/>
          </p:nvSpPr>
          <p:spPr bwMode="auto">
            <a:xfrm>
              <a:off x="113" y="76"/>
              <a:ext cx="5520" cy="702"/>
            </a:xfrm>
            <a:prstGeom prst="roundRect">
              <a:avLst>
                <a:gd name="adj" fmla="val 139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500" name="Text Box 4"/>
            <p:cNvSpPr txBox="1">
              <a:spLocks noChangeArrowheads="1"/>
            </p:cNvSpPr>
            <p:nvPr/>
          </p:nvSpPr>
          <p:spPr bwMode="auto">
            <a:xfrm>
              <a:off x="113" y="76"/>
              <a:ext cx="5520" cy="8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lnSpc>
                  <a:spcPct val="9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Zákonodárství</a:t>
              </a:r>
              <a:r>
                <a:rPr lang="cs-CZ" sz="2800" b="0" dirty="0">
                  <a:solidFill>
                    <a:srgbClr val="F00000"/>
                  </a:solidFill>
                </a:rPr>
                <a:t/>
              </a:r>
              <a:br>
                <a:rPr lang="cs-CZ" sz="2800" b="0" dirty="0">
                  <a:solidFill>
                    <a:srgbClr val="F00000"/>
                  </a:solidFill>
                </a:rPr>
              </a:br>
              <a:r>
                <a:rPr lang="cs-CZ" sz="2800" b="0" dirty="0">
                  <a:solidFill>
                    <a:srgbClr val="F00000"/>
                  </a:solidFill>
                </a:rPr>
                <a:t> </a:t>
              </a:r>
              <a:r>
                <a:rPr lang="cs-CZ" sz="2400" b="0" dirty="0" smtClean="0">
                  <a:solidFill>
                    <a:srgbClr val="CC0000"/>
                  </a:solidFill>
                </a:rPr>
                <a:t>Připravuje se globální </a:t>
              </a:r>
              <a:r>
                <a:rPr lang="cs-CZ" sz="2400" b="0" dirty="0">
                  <a:solidFill>
                    <a:srgbClr val="CC0000"/>
                  </a:solidFill>
                </a:rPr>
                <a:t>zákaz užívání vitamínů za účelem ochrany miliardových zisků farmaceutického průmyslu</a:t>
              </a:r>
            </a:p>
          </p:txBody>
        </p:sp>
      </p:grpSp>
      <p:pic>
        <p:nvPicPr>
          <p:cNvPr id="1065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3429000"/>
            <a:ext cx="2667000" cy="19812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pic>
      <p:grpSp>
        <p:nvGrpSpPr>
          <p:cNvPr id="106502" name="Group 6"/>
          <p:cNvGrpSpPr>
            <a:grpSpLocks/>
          </p:cNvGrpSpPr>
          <p:nvPr/>
        </p:nvGrpSpPr>
        <p:grpSpPr bwMode="auto">
          <a:xfrm>
            <a:off x="3427413" y="1444625"/>
            <a:ext cx="5484812" cy="3659188"/>
            <a:chOff x="2159" y="910"/>
            <a:chExt cx="3455" cy="2305"/>
          </a:xfrm>
        </p:grpSpPr>
        <p:sp>
          <p:nvSpPr>
            <p:cNvPr id="106503" name="AutoShape 7"/>
            <p:cNvSpPr>
              <a:spLocks noChangeArrowheads="1"/>
            </p:cNvSpPr>
            <p:nvPr/>
          </p:nvSpPr>
          <p:spPr bwMode="auto">
            <a:xfrm>
              <a:off x="2159" y="910"/>
              <a:ext cx="3456" cy="2306"/>
            </a:xfrm>
            <a:prstGeom prst="roundRect">
              <a:avLst>
                <a:gd name="adj" fmla="val 42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6504" name="Group 8"/>
          <p:cNvGrpSpPr>
            <a:grpSpLocks/>
          </p:cNvGrpSpPr>
          <p:nvPr/>
        </p:nvGrpSpPr>
        <p:grpSpPr bwMode="auto">
          <a:xfrm>
            <a:off x="450850" y="5641975"/>
            <a:ext cx="8240713" cy="928688"/>
            <a:chOff x="284" y="3554"/>
            <a:chExt cx="5191" cy="585"/>
          </a:xfrm>
        </p:grpSpPr>
        <p:sp>
          <p:nvSpPr>
            <p:cNvPr id="106505" name="Freeform 9"/>
            <p:cNvSpPr>
              <a:spLocks noChangeArrowheads="1"/>
            </p:cNvSpPr>
            <p:nvPr/>
          </p:nvSpPr>
          <p:spPr bwMode="auto">
            <a:xfrm>
              <a:off x="292" y="3562"/>
              <a:ext cx="5184" cy="5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861" y="0"/>
                </a:cxn>
                <a:cxn ang="0">
                  <a:pos x="22861" y="2548"/>
                </a:cxn>
                <a:cxn ang="0">
                  <a:pos x="0" y="2548"/>
                </a:cxn>
                <a:cxn ang="0">
                  <a:pos x="0" y="0"/>
                </a:cxn>
              </a:cxnLst>
              <a:rect l="0" t="0" r="r" b="b"/>
              <a:pathLst>
                <a:path w="22862" h="2549">
                  <a:moveTo>
                    <a:pt x="0" y="0"/>
                  </a:moveTo>
                  <a:lnTo>
                    <a:pt x="22861" y="0"/>
                  </a:lnTo>
                  <a:lnTo>
                    <a:pt x="22861" y="2548"/>
                  </a:lnTo>
                  <a:lnTo>
                    <a:pt x="0" y="2548"/>
                  </a:lnTo>
                  <a:lnTo>
                    <a:pt x="0" y="0"/>
                  </a:lnTo>
                </a:path>
              </a:pathLst>
            </a:custGeom>
            <a:solidFill>
              <a:srgbClr val="808080"/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506" name="Freeform 10"/>
            <p:cNvSpPr>
              <a:spLocks noChangeArrowheads="1"/>
            </p:cNvSpPr>
            <p:nvPr/>
          </p:nvSpPr>
          <p:spPr bwMode="auto">
            <a:xfrm>
              <a:off x="284" y="3554"/>
              <a:ext cx="5184" cy="5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861" y="0"/>
                </a:cxn>
                <a:cxn ang="0">
                  <a:pos x="22861" y="2548"/>
                </a:cxn>
                <a:cxn ang="0">
                  <a:pos x="0" y="2548"/>
                </a:cxn>
                <a:cxn ang="0">
                  <a:pos x="0" y="0"/>
                </a:cxn>
              </a:cxnLst>
              <a:rect l="0" t="0" r="r" b="b"/>
              <a:pathLst>
                <a:path w="22862" h="2549">
                  <a:moveTo>
                    <a:pt x="0" y="0"/>
                  </a:moveTo>
                  <a:lnTo>
                    <a:pt x="22861" y="0"/>
                  </a:lnTo>
                  <a:lnTo>
                    <a:pt x="22861" y="2548"/>
                  </a:lnTo>
                  <a:lnTo>
                    <a:pt x="0" y="2548"/>
                  </a:lnTo>
                  <a:lnTo>
                    <a:pt x="0" y="0"/>
                  </a:lnTo>
                </a:path>
              </a:pathLst>
            </a:custGeom>
            <a:solidFill>
              <a:srgbClr val="CC0000">
                <a:alpha val="50000"/>
              </a:srgbClr>
            </a:solidFill>
            <a:ln w="936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507" name="Text Box 11"/>
            <p:cNvSpPr txBox="1">
              <a:spLocks noChangeArrowheads="1"/>
            </p:cNvSpPr>
            <p:nvPr/>
          </p:nvSpPr>
          <p:spPr bwMode="auto">
            <a:xfrm>
              <a:off x="284" y="3554"/>
              <a:ext cx="5184" cy="578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800" b="0" dirty="0">
                  <a:solidFill>
                    <a:srgbClr val="FFFFFF"/>
                  </a:solidFill>
                </a:rPr>
                <a:t>Tyto metody slouží k zabezpečení miliardových zisků farmaceutického průmyslu, nesměřují však k všeobecně žádoucímu udržení, zlepšení     </a:t>
              </a:r>
              <a:r>
                <a:rPr lang="cs-CZ" sz="1800" b="0" dirty="0" smtClean="0">
                  <a:solidFill>
                    <a:srgbClr val="FFFFFF"/>
                  </a:solidFill>
                </a:rPr>
                <a:t>           </a:t>
              </a:r>
              <a:r>
                <a:rPr lang="cs-CZ" sz="1800" b="0" dirty="0">
                  <a:solidFill>
                    <a:srgbClr val="FFFFFF"/>
                  </a:solidFill>
                </a:rPr>
                <a:t>a ochraně zdraví.</a:t>
              </a:r>
            </a:p>
          </p:txBody>
        </p:sp>
      </p:grpSp>
      <p:grpSp>
        <p:nvGrpSpPr>
          <p:cNvPr id="106508" name="Group 12"/>
          <p:cNvGrpSpPr>
            <a:grpSpLocks/>
          </p:cNvGrpSpPr>
          <p:nvPr/>
        </p:nvGrpSpPr>
        <p:grpSpPr bwMode="auto">
          <a:xfrm>
            <a:off x="3732213" y="1516063"/>
            <a:ext cx="4968874" cy="3929063"/>
            <a:chOff x="2351" y="955"/>
            <a:chExt cx="3130" cy="2475"/>
          </a:xfrm>
        </p:grpSpPr>
        <p:sp>
          <p:nvSpPr>
            <p:cNvPr id="106509" name="Text Box 13"/>
            <p:cNvSpPr txBox="1">
              <a:spLocks noChangeArrowheads="1"/>
            </p:cNvSpPr>
            <p:nvPr/>
          </p:nvSpPr>
          <p:spPr bwMode="auto">
            <a:xfrm>
              <a:off x="2351" y="955"/>
              <a:ext cx="3130" cy="247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115000"/>
                </a:lnSpc>
                <a:spcBef>
                  <a:spcPts val="100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 </a:t>
              </a:r>
              <a:r>
                <a:rPr lang="cs-CZ" sz="1600" b="0" dirty="0">
                  <a:solidFill>
                    <a:srgbClr val="CC0000"/>
                  </a:solidFill>
                </a:rPr>
                <a:t>Farmaceutický průmysl </a:t>
              </a:r>
              <a:r>
                <a:rPr lang="cs-CZ" sz="1600" b="0" dirty="0">
                  <a:solidFill>
                    <a:srgbClr val="000000"/>
                  </a:solidFill>
                </a:rPr>
                <a:t>po desítiletí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zasahoval        </a:t>
              </a:r>
              <a:r>
                <a:rPr lang="cs-CZ" sz="1600" b="0" dirty="0">
                  <a:solidFill>
                    <a:srgbClr val="000000"/>
                  </a:solidFill>
                </a:rPr>
                <a:t>v  jednotlivých státech do tvorby zákonů. Užívání vitamínu C nad 500 mg bylo svévolným rozhodnutím farmaceutického průmyslu označeno jako nevhodné, přestože organismus psů a jiných zvířat jej produkuje denně dvacetinásobek.</a:t>
              </a:r>
            </a:p>
            <a:p>
              <a:pPr>
                <a:lnSpc>
                  <a:spcPct val="115000"/>
                </a:lnSpc>
                <a:spcBef>
                  <a:spcPts val="1000"/>
                </a:spcBef>
                <a:buFont typeface="Arial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 dirty="0">
                  <a:solidFill>
                    <a:srgbClr val="000000"/>
                  </a:solidFill>
                </a:rPr>
                <a:t> </a:t>
              </a:r>
              <a:r>
                <a:rPr lang="cs-CZ" sz="1600" b="0" dirty="0">
                  <a:solidFill>
                    <a:srgbClr val="CC0000"/>
                  </a:solidFill>
                </a:rPr>
                <a:t>Farmaceutický průmysl </a:t>
              </a:r>
              <a:r>
                <a:rPr lang="cs-CZ" sz="1600" b="0" dirty="0">
                  <a:solidFill>
                    <a:srgbClr val="000000"/>
                  </a:solidFill>
                </a:rPr>
                <a:t>svým rozhodnutím  zneužívá důvěru téměř 400 milionů obyvatel EU, kteří tak mohou mít zakázaný volný přístup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             </a:t>
              </a:r>
              <a:r>
                <a:rPr lang="cs-CZ" sz="1600" b="0" dirty="0">
                  <a:solidFill>
                    <a:srgbClr val="000000"/>
                  </a:solidFill>
                </a:rPr>
                <a:t>k těmto přírozeným terapiím. Patrné jsou snahy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       </a:t>
              </a:r>
              <a:r>
                <a:rPr lang="cs-CZ" sz="1600" b="0" dirty="0">
                  <a:solidFill>
                    <a:srgbClr val="000000"/>
                  </a:solidFill>
                </a:rPr>
                <a:t>o prosazení jejich zákazu na půdě OSN </a:t>
              </a:r>
              <a:r>
                <a:rPr lang="cs-CZ" sz="1600" b="0" dirty="0" smtClean="0">
                  <a:solidFill>
                    <a:srgbClr val="000000"/>
                  </a:solidFill>
                </a:rPr>
                <a:t>například prostřednictvím </a:t>
              </a:r>
              <a:r>
                <a:rPr lang="cs-CZ" sz="1600" b="0" dirty="0">
                  <a:solidFill>
                    <a:srgbClr val="000000"/>
                  </a:solidFill>
                </a:rPr>
                <a:t>potravinového zákoníku „Codex Alimentarius“ pod rouškou ochrany spotřebitele.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21" name="Group 1"/>
          <p:cNvGrpSpPr>
            <a:grpSpLocks/>
          </p:cNvGrpSpPr>
          <p:nvPr/>
        </p:nvGrpSpPr>
        <p:grpSpPr bwMode="auto">
          <a:xfrm>
            <a:off x="539750" y="720725"/>
            <a:ext cx="8228013" cy="1300163"/>
            <a:chOff x="340" y="454"/>
            <a:chExt cx="5183" cy="819"/>
          </a:xfrm>
        </p:grpSpPr>
        <p:sp>
          <p:nvSpPr>
            <p:cNvPr id="107522" name="Text Box 2"/>
            <p:cNvSpPr txBox="1">
              <a:spLocks noChangeArrowheads="1"/>
            </p:cNvSpPr>
            <p:nvPr/>
          </p:nvSpPr>
          <p:spPr bwMode="auto">
            <a:xfrm>
              <a:off x="340" y="454"/>
              <a:ext cx="5184" cy="82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3600" b="0">
                  <a:solidFill>
                    <a:srgbClr val="CC0000"/>
                  </a:solidFill>
                </a:rPr>
                <a:t>Zákonodárství se tak stává největší překážkou</a:t>
              </a:r>
            </a:p>
          </p:txBody>
        </p:sp>
      </p:grpSp>
      <p:grpSp>
        <p:nvGrpSpPr>
          <p:cNvPr id="107523" name="Group 3"/>
          <p:cNvGrpSpPr>
            <a:grpSpLocks/>
          </p:cNvGrpSpPr>
          <p:nvPr/>
        </p:nvGrpSpPr>
        <p:grpSpPr bwMode="auto">
          <a:xfrm>
            <a:off x="251520" y="2708920"/>
            <a:ext cx="8686799" cy="2854325"/>
            <a:chOff x="197" y="1587"/>
            <a:chExt cx="5472" cy="1798"/>
          </a:xfrm>
        </p:grpSpPr>
        <p:sp>
          <p:nvSpPr>
            <p:cNvPr id="107524" name="Text Box 4"/>
            <p:cNvSpPr txBox="1">
              <a:spLocks noChangeArrowheads="1"/>
            </p:cNvSpPr>
            <p:nvPr/>
          </p:nvSpPr>
          <p:spPr bwMode="auto">
            <a:xfrm>
              <a:off x="197" y="1587"/>
              <a:ext cx="5472" cy="17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lnSpc>
                  <a:spcPct val="95000"/>
                </a:lnSpc>
                <a:spcBef>
                  <a:spcPts val="7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000000"/>
                  </a:solidFill>
                </a:rPr>
                <a:t>Dokud bude existovat obchod s nemocemi, zdraví</a:t>
              </a:r>
              <a:br>
                <a:rPr lang="cs-CZ" sz="2800" b="0" dirty="0">
                  <a:solidFill>
                    <a:srgbClr val="000000"/>
                  </a:solidFill>
                </a:rPr>
              </a:br>
              <a:r>
                <a:rPr lang="cs-CZ" sz="2800" b="0" dirty="0">
                  <a:solidFill>
                    <a:srgbClr val="000000"/>
                  </a:solidFill>
                </a:rPr>
                <a:t>nám nikdo nebude chtít darovat.</a:t>
              </a:r>
            </a:p>
            <a:p>
              <a:pPr algn="ctr">
                <a:lnSpc>
                  <a:spcPct val="95000"/>
                </a:lnSpc>
                <a:spcBef>
                  <a:spcPts val="7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cs-CZ" sz="2800" b="0" dirty="0">
                <a:solidFill>
                  <a:srgbClr val="000000"/>
                </a:solidFill>
              </a:endParaRPr>
            </a:p>
            <a:p>
              <a:pPr algn="ctr">
                <a:lnSpc>
                  <a:spcPct val="95000"/>
                </a:lnSpc>
                <a:spcBef>
                  <a:spcPts val="7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000000"/>
                  </a:solidFill>
                </a:rPr>
                <a:t>Zdá se, že farmaceutický průmysl chce jen naše dobro. Nenechme si ho vzít</a:t>
              </a:r>
              <a:r>
                <a:rPr lang="cs-CZ" sz="2800" b="0" dirty="0" smtClean="0">
                  <a:solidFill>
                    <a:srgbClr val="000000"/>
                  </a:solidFill>
                </a:rPr>
                <a:t>!</a:t>
              </a:r>
              <a:endParaRPr lang="cs-CZ" sz="28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7525" name="Group 5"/>
          <p:cNvGrpSpPr>
            <a:grpSpLocks/>
          </p:cNvGrpSpPr>
          <p:nvPr/>
        </p:nvGrpSpPr>
        <p:grpSpPr bwMode="auto">
          <a:xfrm>
            <a:off x="3354388" y="6176963"/>
            <a:ext cx="2590800" cy="242887"/>
            <a:chOff x="2113" y="3891"/>
            <a:chExt cx="1632" cy="153"/>
          </a:xfrm>
        </p:grpSpPr>
        <p:sp>
          <p:nvSpPr>
            <p:cNvPr id="107526" name="Text Box 6"/>
            <p:cNvSpPr txBox="1">
              <a:spLocks noChangeArrowheads="1"/>
            </p:cNvSpPr>
            <p:nvPr/>
          </p:nvSpPr>
          <p:spPr bwMode="auto">
            <a:xfrm>
              <a:off x="2113" y="3891"/>
              <a:ext cx="16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1600" b="0">
                  <a:solidFill>
                    <a:srgbClr val="000000"/>
                  </a:solidFill>
                </a:rPr>
                <a:t>Konec základní části kurzu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25" name="Group 1"/>
          <p:cNvGrpSpPr>
            <a:grpSpLocks/>
          </p:cNvGrpSpPr>
          <p:nvPr/>
        </p:nvGrpSpPr>
        <p:grpSpPr bwMode="auto">
          <a:xfrm>
            <a:off x="323850" y="4005264"/>
            <a:ext cx="8320088" cy="1193801"/>
            <a:chOff x="204" y="2523"/>
            <a:chExt cx="5241" cy="752"/>
          </a:xfrm>
        </p:grpSpPr>
        <p:sp>
          <p:nvSpPr>
            <p:cNvPr id="103426" name="Text Box 2"/>
            <p:cNvSpPr txBox="1">
              <a:spLocks noChangeArrowheads="1"/>
            </p:cNvSpPr>
            <p:nvPr/>
          </p:nvSpPr>
          <p:spPr bwMode="auto">
            <a:xfrm>
              <a:off x="204" y="2523"/>
              <a:ext cx="5241" cy="7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2800" b="0" dirty="0">
                  <a:solidFill>
                    <a:srgbClr val="CC0000"/>
                  </a:solidFill>
                </a:rPr>
                <a:t>Staňte se členem Sdružení prevence civilizačních nemocí SPCN</a:t>
              </a:r>
              <a:r>
                <a:rPr lang="cs-CZ" sz="4800" b="0" dirty="0">
                  <a:solidFill>
                    <a:srgbClr val="CC0000"/>
                  </a:solidFill>
                </a:rPr>
                <a:t> </a:t>
              </a:r>
            </a:p>
          </p:txBody>
        </p:sp>
      </p:grpSp>
      <p:grpSp>
        <p:nvGrpSpPr>
          <p:cNvPr id="103427" name="Group 3"/>
          <p:cNvGrpSpPr>
            <a:grpSpLocks/>
          </p:cNvGrpSpPr>
          <p:nvPr/>
        </p:nvGrpSpPr>
        <p:grpSpPr bwMode="auto">
          <a:xfrm>
            <a:off x="2124076" y="765175"/>
            <a:ext cx="4700588" cy="2952752"/>
            <a:chOff x="1338" y="482"/>
            <a:chExt cx="2961" cy="1860"/>
          </a:xfrm>
        </p:grpSpPr>
        <p:sp>
          <p:nvSpPr>
            <p:cNvPr id="103428" name="Text Box 4"/>
            <p:cNvSpPr txBox="1">
              <a:spLocks noChangeArrowheads="1"/>
            </p:cNvSpPr>
            <p:nvPr/>
          </p:nvSpPr>
          <p:spPr bwMode="auto">
            <a:xfrm>
              <a:off x="1338" y="482"/>
              <a:ext cx="2961" cy="186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>
                  <a:solidFill>
                    <a:srgbClr val="CC0000"/>
                  </a:solidFill>
                </a:rPr>
                <a:t>Hledáme lidi 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>
                  <a:solidFill>
                    <a:srgbClr val="CC0000"/>
                  </a:solidFill>
                </a:rPr>
                <a:t>jako jste </a:t>
              </a:r>
              <a:r>
                <a:rPr lang="cs-CZ" sz="6000" b="0" dirty="0" smtClean="0">
                  <a:solidFill>
                    <a:srgbClr val="CC0000"/>
                  </a:solidFill>
                </a:rPr>
                <a:t>Vy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cs-CZ" sz="6000" b="0" dirty="0" smtClean="0">
                  <a:solidFill>
                    <a:srgbClr val="CC0000"/>
                  </a:solidFill>
                </a:rPr>
                <a:t>NE OBCHOD</a:t>
              </a:r>
              <a:endParaRPr lang="cs-CZ" sz="6000" b="0" dirty="0">
                <a:solidFill>
                  <a:srgbClr val="CC0000"/>
                </a:solidFill>
              </a:endParaRPr>
            </a:p>
          </p:txBody>
        </p:sp>
      </p:grpSp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9225" y="5400675"/>
            <a:ext cx="1162050" cy="80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95936" y="332656"/>
            <a:ext cx="4744889" cy="1165250"/>
          </a:xfrm>
          <a:solidFill>
            <a:srgbClr val="0000FF"/>
          </a:solidFill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Výhody členství      v SPCN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Acrobati na tyči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923928" y="2151112"/>
            <a:ext cx="4968552" cy="3942184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79512" y="332656"/>
            <a:ext cx="3528392" cy="624786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cs-CZ" sz="2000" dirty="0" smtClean="0">
                <a:solidFill>
                  <a:srgbClr val="FFFF00"/>
                </a:solidFill>
              </a:rPr>
              <a:t>Informace, </a:t>
            </a:r>
            <a:r>
              <a:rPr lang="cs-CZ" sz="2000" dirty="0" smtClean="0"/>
              <a:t>vzdělávání</a:t>
            </a:r>
          </a:p>
          <a:p>
            <a:pPr marL="228600" indent="-228600">
              <a:buAutoNum type="arabicPeriod"/>
            </a:pPr>
            <a:r>
              <a:rPr lang="cs-CZ" sz="2000" dirty="0" smtClean="0">
                <a:solidFill>
                  <a:srgbClr val="FFFF00"/>
                </a:solidFill>
              </a:rPr>
              <a:t>Beze strachu                     </a:t>
            </a:r>
            <a:r>
              <a:rPr lang="cs-CZ" sz="2000" dirty="0" smtClean="0"/>
              <a:t>z civilizačních nemocí</a:t>
            </a:r>
          </a:p>
          <a:p>
            <a:pPr marL="228600" indent="-228600">
              <a:buAutoNum type="arabicPeriod"/>
            </a:pPr>
            <a:r>
              <a:rPr lang="cs-CZ" sz="2000" dirty="0" smtClean="0">
                <a:solidFill>
                  <a:srgbClr val="FFFF00"/>
                </a:solidFill>
              </a:rPr>
              <a:t>Žádné </a:t>
            </a:r>
            <a:r>
              <a:rPr lang="cs-CZ" sz="2000" dirty="0" smtClean="0"/>
              <a:t>pravidelné příspěvky, pouze registrační poplatek</a:t>
            </a:r>
          </a:p>
          <a:p>
            <a:pPr marL="228600" indent="-228600">
              <a:buAutoNum type="arabicPeriod"/>
            </a:pPr>
            <a:r>
              <a:rPr lang="cs-CZ" sz="2000" dirty="0" smtClean="0">
                <a:solidFill>
                  <a:srgbClr val="FFFF00"/>
                </a:solidFill>
              </a:rPr>
              <a:t>Možnost prezentovat </a:t>
            </a:r>
            <a:r>
              <a:rPr lang="cs-CZ" sz="2000" dirty="0" smtClean="0"/>
              <a:t>své poznatky a sdílet je            s ostatními</a:t>
            </a:r>
          </a:p>
          <a:p>
            <a:pPr marL="228600" indent="-228600">
              <a:buAutoNum type="arabicPeriod"/>
            </a:pPr>
            <a:r>
              <a:rPr lang="cs-CZ" sz="2000" dirty="0" smtClean="0">
                <a:solidFill>
                  <a:srgbClr val="FFFF00"/>
                </a:solidFill>
              </a:rPr>
              <a:t>Orientace </a:t>
            </a:r>
            <a:r>
              <a:rPr lang="cs-CZ" sz="2000" dirty="0" smtClean="0"/>
              <a:t>na trhu               s potravinami a jejich doplňky</a:t>
            </a:r>
          </a:p>
          <a:p>
            <a:pPr marL="228600" indent="-228600">
              <a:buAutoNum type="arabicPeriod"/>
            </a:pPr>
            <a:r>
              <a:rPr lang="cs-CZ" sz="2000" dirty="0" smtClean="0"/>
              <a:t> </a:t>
            </a:r>
            <a:r>
              <a:rPr lang="cs-CZ" sz="2000" dirty="0" smtClean="0">
                <a:solidFill>
                  <a:srgbClr val="FFFF00"/>
                </a:solidFill>
              </a:rPr>
              <a:t>Orientace </a:t>
            </a:r>
            <a:r>
              <a:rPr lang="cs-CZ" sz="2000" dirty="0" smtClean="0"/>
              <a:t>ve zdravotnictví</a:t>
            </a:r>
          </a:p>
          <a:p>
            <a:pPr marL="228600" indent="-228600">
              <a:buAutoNum type="arabicPeriod"/>
            </a:pPr>
            <a:r>
              <a:rPr lang="cs-CZ" sz="2000" dirty="0" smtClean="0">
                <a:solidFill>
                  <a:srgbClr val="FFFF00"/>
                </a:solidFill>
              </a:rPr>
              <a:t>Upevňování </a:t>
            </a:r>
            <a:r>
              <a:rPr lang="cs-CZ" sz="2000" dirty="0" smtClean="0"/>
              <a:t>zdraví, urychlení uzdravování při léčbě</a:t>
            </a:r>
          </a:p>
          <a:p>
            <a:pPr marL="228600" indent="-228600">
              <a:buAutoNum type="arabicPeriod"/>
            </a:pPr>
            <a:r>
              <a:rPr lang="cs-CZ" sz="2000" dirty="0" smtClean="0">
                <a:solidFill>
                  <a:srgbClr val="FFFF00"/>
                </a:solidFill>
              </a:rPr>
              <a:t>Přístup  </a:t>
            </a:r>
            <a:r>
              <a:rPr lang="cs-CZ" sz="2000" dirty="0" smtClean="0"/>
              <a:t>k ozdravným potravinám</a:t>
            </a:r>
            <a:r>
              <a:rPr lang="cs-CZ" sz="2000" i="1" baseline="30000" dirty="0" smtClean="0"/>
              <a:t>SPCN </a:t>
            </a:r>
            <a:r>
              <a:rPr lang="cs-CZ" sz="2000" dirty="0" smtClean="0"/>
              <a:t> a dalším preventivním aktivitám:</a:t>
            </a:r>
            <a:endParaRPr lang="en-US" sz="2000" dirty="0"/>
          </a:p>
        </p:txBody>
      </p:sp>
      <p:sp>
        <p:nvSpPr>
          <p:cNvPr id="6" name="Šipka doprava 5"/>
          <p:cNvSpPr/>
          <p:nvPr/>
        </p:nvSpPr>
        <p:spPr bwMode="auto">
          <a:xfrm>
            <a:off x="7668344" y="6381328"/>
            <a:ext cx="936104" cy="216024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332657"/>
            <a:ext cx="7769225" cy="720080"/>
          </a:xfrm>
          <a:solidFill>
            <a:srgbClr val="0000FF"/>
          </a:solidFill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Zdravá sůl</a:t>
            </a:r>
            <a:r>
              <a:rPr lang="cs-CZ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SPCN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51520" y="1340768"/>
            <a:ext cx="8640960" cy="5355312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lvl="0"/>
            <a:r>
              <a:rPr lang="cs-CZ" sz="1800" dirty="0" smtClean="0">
                <a:solidFill>
                  <a:srgbClr val="FFFF00"/>
                </a:solidFill>
              </a:rPr>
              <a:t>Pro správnou činnost buněk srdečního svalu </a:t>
            </a:r>
            <a:r>
              <a:rPr lang="cs-CZ" sz="1800" dirty="0" smtClean="0"/>
              <a:t>a cévní stěny je kromě vitamínu C nezbytný draslík. Jinak se blíží artiritida, vysoký krevní tlak, mrtvice, atd.</a:t>
            </a:r>
            <a:r>
              <a:rPr lang="en-US" sz="1800" dirty="0" smtClean="0"/>
              <a:t>.</a:t>
            </a:r>
            <a:endParaRPr lang="cs-CZ" sz="1800" dirty="0" smtClean="0"/>
          </a:p>
          <a:p>
            <a:pPr lvl="0"/>
            <a:endParaRPr lang="en-US" sz="1800" dirty="0" smtClean="0"/>
          </a:p>
          <a:p>
            <a:pPr lvl="0"/>
            <a:r>
              <a:rPr lang="cs-CZ" sz="1800" dirty="0" smtClean="0">
                <a:solidFill>
                  <a:srgbClr val="FFFF00"/>
                </a:solidFill>
              </a:rPr>
              <a:t>Naše potrava trpí nedostatkem draslíku </a:t>
            </a:r>
            <a:r>
              <a:rPr lang="cs-CZ" sz="1800" dirty="0" smtClean="0"/>
              <a:t>a přebytkem sodíku. Kdo hodně solí, vylučuje až 9x víc draslíku, který nutně potřebuje pro snížení krevního tlaku  a pružné cévy. To je pravý důvod varování lékařů před přílišným solením.</a:t>
            </a:r>
          </a:p>
          <a:p>
            <a:pPr lvl="0"/>
            <a:endParaRPr lang="en-US" sz="1800" dirty="0" smtClean="0"/>
          </a:p>
          <a:p>
            <a:pPr lvl="0"/>
            <a:r>
              <a:rPr lang="cs-CZ" sz="1800" dirty="0" smtClean="0">
                <a:solidFill>
                  <a:srgbClr val="FFFF00"/>
                </a:solidFill>
              </a:rPr>
              <a:t>Poměr sodíku k draslíku </a:t>
            </a:r>
            <a:r>
              <a:rPr lang="cs-CZ" sz="1800" dirty="0" smtClean="0"/>
              <a:t>je v přírodě 1:7. Pokud potravina projde průmyslovou výrobou, tento poměr se obrátí. Dopučení SPCN. 5 – 10 g draslíku denně a váš tlak bude klesat.</a:t>
            </a:r>
          </a:p>
          <a:p>
            <a:pPr lvl="0"/>
            <a:endParaRPr lang="en-US" sz="1800" dirty="0" smtClean="0"/>
          </a:p>
          <a:p>
            <a:pPr lvl="0"/>
            <a:r>
              <a:rPr lang="cs-CZ" sz="1800" dirty="0" smtClean="0">
                <a:solidFill>
                  <a:srgbClr val="FFFF00"/>
                </a:solidFill>
              </a:rPr>
              <a:t>Dnešní tabulková hodnota </a:t>
            </a:r>
            <a:r>
              <a:rPr lang="cs-CZ" sz="1800" dirty="0" smtClean="0"/>
              <a:t>doporučené denní dávky draslíku je desetinová, než je naše aktuální potřeba. Indiáni Ynomami neznají infarkty, mrtvice ani vysoký krevní tlak. Jejich jídlo obsahuje desetkrát více draslíku než naše jídlo.</a:t>
            </a:r>
          </a:p>
          <a:p>
            <a:pPr lvl="0"/>
            <a:endParaRPr lang="en-US" sz="1800" dirty="0" smtClean="0"/>
          </a:p>
          <a:p>
            <a:pPr lvl="0"/>
            <a:r>
              <a:rPr lang="cs-CZ" sz="1800" dirty="0" smtClean="0">
                <a:solidFill>
                  <a:srgbClr val="FFFF00"/>
                </a:solidFill>
              </a:rPr>
              <a:t>Řešením je </a:t>
            </a:r>
            <a:r>
              <a:rPr lang="cs-CZ" sz="1800" dirty="0" smtClean="0"/>
              <a:t>zdravá sůl SPCN, která obsahuje 90% draslíku (KCl) a 10% kuchyňské soli (NaCl). Kdo u nás rád solí, zabije dvě mouchy jednou ranou. Chuťově si polepší a přitom udělá něco pro své zdraví. 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63550"/>
            <a:ext cx="7769225" cy="733202"/>
          </a:xfrm>
          <a:solidFill>
            <a:srgbClr val="0000FF"/>
          </a:solidFill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Zdravý chléb</a:t>
            </a:r>
            <a:r>
              <a:rPr lang="cs-CZ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SPCN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539552" y="2348880"/>
            <a:ext cx="7968548" cy="4093428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rgbClr val="FFFF00"/>
                </a:solidFill>
              </a:rPr>
              <a:t>Chléb obsahuje pouze </a:t>
            </a:r>
            <a:r>
              <a:rPr lang="cs-CZ" sz="2000" dirty="0" smtClean="0"/>
              <a:t>žito, kmín, mořskou sůl a pramenitou vodu zbavenou anorganické zátěže.  Žito se mele na kamenném mlýnu a hned zpracuje. Při řemeslné, ruční výrobě nejsou přidávány žádné další látky a přísady, není používáno droždí, nýbrž žitný kvas. V kvasu a těstu probíhá opakovaně přírodní proces kvašení a  kysání, kterému je ponechán dostatek času    a vytvořeny dobré podmínky. Tak vznikají důležité výživné látky  i originální chuť tohoto pečiva. Chléb po šetrném upečení nejméně 24 hodin dozrává a pak je expedován balený                  v ochranné atmosféře oxidu uhličitého. Celý bochník váží 700 g.  K ozdravným účinkům patří například normalizace trávení          a vylučování. K dodání do druhého dne po objednání na www.kolinger.cz             SKLADUJE SE V CHLADNU</a:t>
            </a:r>
            <a:endParaRPr lang="en-US" sz="2000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1835696" y="1556792"/>
            <a:ext cx="4861716" cy="523220"/>
          </a:xfrm>
          <a:prstGeom prst="rect">
            <a:avLst/>
          </a:prstGeom>
          <a:solidFill>
            <a:srgbClr val="0000FF"/>
          </a:solidFill>
        </p:spPr>
        <p:txBody>
          <a:bodyPr wrap="none" rtlCol="0">
            <a:spAutoFit/>
          </a:bodyPr>
          <a:lstStyle/>
          <a:p>
            <a:r>
              <a:rPr lang="cs-CZ" sz="2800" dirty="0" smtClean="0"/>
              <a:t>Žitný  chléb ASCO Kolinger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63551"/>
            <a:ext cx="7769225" cy="733201"/>
          </a:xfrm>
          <a:solidFill>
            <a:srgbClr val="0000FF"/>
          </a:solidFill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Zdravý cukr</a:t>
            </a:r>
            <a:r>
              <a:rPr lang="cs-CZ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SPCN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827584" y="2420888"/>
            <a:ext cx="7488832" cy="427809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rgbClr val="FFFF00"/>
                </a:solidFill>
              </a:rPr>
              <a:t>Slazení není v zásadě zdravé</a:t>
            </a:r>
            <a:r>
              <a:rPr lang="cs-CZ" sz="2000" dirty="0" smtClean="0"/>
              <a:t>. Lepší je cukr přírodní, ale toho moc nepotřebujeme, protože glukózy máme dostatek           v běžné stravě.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rgbClr val="FFFF00"/>
                </a:solidFill>
              </a:rPr>
              <a:t>Rafinovaný cukr je nezdravý</a:t>
            </a:r>
            <a:r>
              <a:rPr lang="cs-CZ" sz="2000" dirty="0" smtClean="0"/>
              <a:t>, protože obsahuje pouze čistý cukr bez jakýchkoliv doprovodných mikrolátek látek potřebných pro organizmus .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rgbClr val="FFFF00"/>
                </a:solidFill>
              </a:rPr>
              <a:t>Když už sladit</a:t>
            </a:r>
            <a:r>
              <a:rPr lang="cs-CZ" sz="2000" dirty="0" smtClean="0"/>
              <a:t>, tak lepší  je cukr v přírodním „balení“ jako</a:t>
            </a:r>
          </a:p>
          <a:p>
            <a:r>
              <a:rPr lang="cs-CZ" sz="2000" dirty="0" smtClean="0"/>
              <a:t>- Včelí med</a:t>
            </a:r>
          </a:p>
          <a:p>
            <a:r>
              <a:rPr lang="cs-CZ" sz="2000" dirty="0" smtClean="0"/>
              <a:t>- Stévie (40% výroby cukru v Japonsku)</a:t>
            </a:r>
          </a:p>
          <a:p>
            <a:r>
              <a:rPr lang="cs-CZ" sz="2000" dirty="0" smtClean="0"/>
              <a:t>- Xylitol, cukr z březové šťávy (národní program slazení xylitolem ve Finsku)</a:t>
            </a:r>
          </a:p>
          <a:p>
            <a:endParaRPr lang="cs-CZ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2051720" y="1484784"/>
            <a:ext cx="4464684" cy="584775"/>
          </a:xfrm>
          <a:prstGeom prst="rect">
            <a:avLst/>
          </a:prstGeom>
          <a:solidFill>
            <a:srgbClr val="0000FF"/>
          </a:solidFill>
        </p:spPr>
        <p:txBody>
          <a:bodyPr wrap="none" rtlCol="0">
            <a:spAutoFit/>
          </a:bodyPr>
          <a:lstStyle/>
          <a:p>
            <a:r>
              <a:rPr lang="cs-CZ" sz="3200" dirty="0" smtClean="0"/>
              <a:t>Není zdravého cukru !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63551"/>
            <a:ext cx="7769225" cy="733201"/>
          </a:xfrm>
          <a:solidFill>
            <a:srgbClr val="0000FF"/>
          </a:solidFill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Zdravá voda</a:t>
            </a:r>
            <a:r>
              <a:rPr lang="cs-CZ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SPCN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51520" y="1416833"/>
            <a:ext cx="8640960" cy="532453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rgbClr val="FFFF00"/>
                </a:solidFill>
              </a:rPr>
              <a:t>Průmysl vyrábí více než 80000 chemických látek. </a:t>
            </a:r>
            <a:r>
              <a:rPr lang="cs-CZ" sz="2000" dirty="0" smtClean="0"/>
              <a:t>Odpad z nich nakonec stejně skončí v životním prostředí. 40 mg/l dusičnanů je v normě. To je pětinásobek obsahu ve vodě v čisté přírodě. Zápach nezpůsobuje chlor. Cítit jsou sloučeniny chloru se zbytkovými organickými látkami. Rybí pach vzniká ze styku chloru se zelenými řasami. Zatuchlost vody vzniká při reakci chloru s vyššími bakteriemi, nemocniční pach je z reakce chloru s fenoly. Vodárenská úprava  nedokáže tato i jiná rezidua odfiltrovat. K roku 1991 byla zásobena trvale vyhovující vodou v ČR méně než polovina obyvatelstva. </a:t>
            </a:r>
          </a:p>
          <a:p>
            <a:endParaRPr lang="en-US" sz="2000" dirty="0" smtClean="0"/>
          </a:p>
          <a:p>
            <a:pPr algn="ctr"/>
            <a:r>
              <a:rPr lang="cs-CZ" sz="2000" dirty="0" smtClean="0"/>
              <a:t>Hodnocení SPCN vody z běžné vodovodní sítě pro ochranu zdraví     je 3. Balená voda dostala známku 3 -  . </a:t>
            </a:r>
          </a:p>
          <a:p>
            <a:pPr algn="ctr"/>
            <a:endParaRPr lang="en-US" sz="2000" dirty="0" smtClean="0"/>
          </a:p>
          <a:p>
            <a:pPr algn="ctr"/>
            <a:r>
              <a:rPr lang="cs-CZ" sz="2000" dirty="0" smtClean="0"/>
              <a:t>Výběr  vodních filtrů v SPCN skončil známkou 1 u českého výrobku DIONELA, který jako jediný upravuje vodu na obsah dusičnanů pod hodnotu 2 mg/l. Více kniha „Osobní prevence“ na </a:t>
            </a:r>
            <a:r>
              <a:rPr lang="cs-CZ" sz="2000" u="sng" dirty="0" smtClean="0">
                <a:hlinkClick r:id="rId2"/>
              </a:rPr>
              <a:t>www.spcn.cz</a:t>
            </a:r>
            <a:r>
              <a:rPr lang="cs-CZ" sz="2000" dirty="0" smtClean="0"/>
              <a:t>    heslo „ k n i h a v v “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63551"/>
            <a:ext cx="7769225" cy="733201"/>
          </a:xfrm>
          <a:solidFill>
            <a:srgbClr val="0000FF"/>
          </a:solidFill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Zdravé nohy</a:t>
            </a:r>
            <a:r>
              <a:rPr lang="cs-CZ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SPCN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395536" y="1600339"/>
            <a:ext cx="8424936" cy="4708981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rgbClr val="FFFF00"/>
                </a:solidFill>
              </a:rPr>
              <a:t>O zdravé nohy </a:t>
            </a:r>
            <a:r>
              <a:rPr lang="cs-CZ" sz="2000" dirty="0" smtClean="0"/>
              <a:t>pečujeme ve spoupráci s firmou ORTOPEDICA s.r.o. Tuto firm SPCN vybralo protože navrhuje a vyrábí individulání           a speciální ortopedické vložky podle švédského patentu a též ortopedickou obuv na zakázku již 20 let.  Firemní zásada „kůže na kůži“  vylučuje jiné materiály než kvalitní přírodní usně.  Pro nohu je to  nejhygieničtější materiál.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rgbClr val="FFFF00"/>
                </a:solidFill>
              </a:rPr>
              <a:t>Návrh vložek </a:t>
            </a:r>
            <a:r>
              <a:rPr lang="cs-CZ" sz="2000" dirty="0" smtClean="0"/>
              <a:t>podle otisku chodila na plantogramu obsahuje řadu korekcí vložek pro chodidla, které mají za úkol eliminovat vadné postavení nohy. Korekce ve výrobních podkladech nejprve schvaluje lékař ortoped a teprve potom je přebírá výroba.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rgbClr val="FFFF00"/>
                </a:solidFill>
              </a:rPr>
              <a:t>Tím je zaručena největší možná kvalita</a:t>
            </a:r>
            <a:r>
              <a:rPr lang="cs-CZ" sz="2000" dirty="0" smtClean="0"/>
              <a:t>. Pacienty přestávají bolet chodidla, nohy, kolena, páteř, dokonce i hlava. Celé pohybové ústrojí stojí na chodidle a je s ním provázáno.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63550"/>
            <a:ext cx="7769225" cy="733201"/>
          </a:xfrm>
          <a:solidFill>
            <a:srgbClr val="0000FF"/>
          </a:solidFill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Zdravé sezení</a:t>
            </a:r>
            <a:r>
              <a:rPr lang="cs-CZ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SPCN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67544" y="1699061"/>
            <a:ext cx="8479781" cy="31700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rgbClr val="FFFF00"/>
                </a:solidFill>
              </a:rPr>
              <a:t>UNIVERZÁLNÍ DYNAMICKÝ ADAPTER </a:t>
            </a:r>
            <a:r>
              <a:rPr lang="cs-CZ" sz="2000" dirty="0" smtClean="0"/>
              <a:t>PRO KANCELÁŘSKÉ ŽIDLE A KŘESLA PŘINÁŠÍ ZDRAVÍ, RADOST I ÚSPORY. Snižuje únavu, zvyšuje výkon a schopnost soustředění při dlouhodobém sezení. To má nejen zdravotní, ale i významný ekonomický efekt. Při sezení na pohyblivém adaptéru udržujeme v činnosti mnoho svalů například pro udržování rovnováhy. Neustálým podvědomým vyrovnáváním stranového pohybu adaptéru, který je volně zavěšen, tak vlastně cvičíme při pouhém sedění, aniž bychom si to uvědomovali.</a:t>
            </a:r>
          </a:p>
          <a:p>
            <a:r>
              <a:rPr lang="cs-CZ" sz="2000" dirty="0" smtClean="0"/>
              <a:t>	Z kancelářské židle se sejmou kolečka a na jejich místo se nasune adapter.  Cena nepřesahuje 2000,-Kč</a:t>
            </a:r>
            <a:endParaRPr lang="en-US" sz="2000" dirty="0"/>
          </a:p>
        </p:txBody>
      </p:sp>
      <p:pic>
        <p:nvPicPr>
          <p:cNvPr id="61442" name="Picture 2" descr="Dynamický adaptér">
            <a:hlinkClick r:id="rId2" tooltip="Dynamický adaptér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79" y="5229200"/>
            <a:ext cx="2238839" cy="119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Motiv sady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iv sady Office">
      <a:majorFont>
        <a:latin typeface="Times New Roman"/>
        <a:ea typeface=""/>
        <a:cs typeface="Lucida Sans Unicode"/>
      </a:majorFont>
      <a:minorFont>
        <a:latin typeface="Times New Roman"/>
        <a:ea typeface=""/>
        <a:cs typeface="Lucida Sans Unicode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Motiv sady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12794</TotalTime>
  <Words>7305</Words>
  <Application>Microsoft Office PowerPoint</Application>
  <PresentationFormat>Předvádění na obrazovce (4:3)</PresentationFormat>
  <Paragraphs>1007</Paragraphs>
  <Slides>106</Slides>
  <Notes>99</Notes>
  <HiddenSlides>0</HiddenSlides>
  <MMClips>1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3</vt:i4>
      </vt:variant>
      <vt:variant>
        <vt:lpstr>Nadpisy snímků</vt:lpstr>
      </vt:variant>
      <vt:variant>
        <vt:i4>106</vt:i4>
      </vt:variant>
    </vt:vector>
  </HeadingPairs>
  <TitlesOfParts>
    <vt:vector size="110" baseType="lpstr">
      <vt:lpstr>Motiv sady Office</vt:lpstr>
      <vt:lpstr>Microsoft Word Picture</vt:lpstr>
      <vt:lpstr>Bitmap</vt:lpstr>
      <vt:lpstr>Bilddokument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Sdružení prevence civilizačních nemocí SPCN </vt:lpstr>
      <vt:lpstr>Snímek 24</vt:lpstr>
      <vt:lpstr>Snímek 25</vt:lpstr>
      <vt:lpstr>Snímek 26</vt:lpstr>
      <vt:lpstr>Snímek 27</vt:lpstr>
      <vt:lpstr>Snímek 28</vt:lpstr>
      <vt:lpstr>Snímek 29</vt:lpstr>
      <vt:lpstr>Snímek 30</vt:lpstr>
      <vt:lpstr>Snímek 31</vt:lpstr>
      <vt:lpstr>Snímek 32</vt:lpstr>
      <vt:lpstr>Snímek 33</vt:lpstr>
      <vt:lpstr>Snímek 34</vt:lpstr>
      <vt:lpstr>Snímek 35</vt:lpstr>
      <vt:lpstr>Snímek 36</vt:lpstr>
      <vt:lpstr>Snímek 37</vt:lpstr>
      <vt:lpstr>Snímek 38</vt:lpstr>
      <vt:lpstr>Přínos SPCN „OsSPCN“ –  čistí cévy</vt:lpstr>
      <vt:lpstr>Snímek 40</vt:lpstr>
      <vt:lpstr>Snímek 41</vt:lpstr>
      <vt:lpstr>Snímek 42</vt:lpstr>
      <vt:lpstr>Snímek 43</vt:lpstr>
      <vt:lpstr>Snímek 44</vt:lpstr>
      <vt:lpstr>Snímek 45</vt:lpstr>
      <vt:lpstr>Snímek 46</vt:lpstr>
      <vt:lpstr>Snímek 47</vt:lpstr>
      <vt:lpstr>Snímek 48</vt:lpstr>
      <vt:lpstr>Snímek 49</vt:lpstr>
      <vt:lpstr>Snímek 50</vt:lpstr>
      <vt:lpstr>Přínos SPCN – KardiExpertSPCN</vt:lpstr>
      <vt:lpstr>Snímek 52</vt:lpstr>
      <vt:lpstr>Snímek 53</vt:lpstr>
      <vt:lpstr>Snímek 54</vt:lpstr>
      <vt:lpstr>Snímek 55</vt:lpstr>
      <vt:lpstr>Snímek 56</vt:lpstr>
      <vt:lpstr>Snímek 57</vt:lpstr>
      <vt:lpstr>Přínos SPCN – DiaExpertSPCN</vt:lpstr>
      <vt:lpstr>Snímek 59</vt:lpstr>
      <vt:lpstr>Snímek 60</vt:lpstr>
      <vt:lpstr>Přínos SPCN pohybovému aparátu VitArtSPCN</vt:lpstr>
      <vt:lpstr>Snímek 62</vt:lpstr>
      <vt:lpstr>Snímek 63</vt:lpstr>
      <vt:lpstr>Snímek 64</vt:lpstr>
      <vt:lpstr>Snímek 65</vt:lpstr>
      <vt:lpstr>Snímek 66</vt:lpstr>
      <vt:lpstr>Snímek 67</vt:lpstr>
      <vt:lpstr>Snímek 68</vt:lpstr>
      <vt:lpstr>Snímek 69</vt:lpstr>
      <vt:lpstr>Snímek 70</vt:lpstr>
      <vt:lpstr>Snímek 71</vt:lpstr>
      <vt:lpstr>Snímek 72</vt:lpstr>
      <vt:lpstr>Snímek 73</vt:lpstr>
      <vt:lpstr>Snímek 74</vt:lpstr>
      <vt:lpstr>Snímek 75</vt:lpstr>
      <vt:lpstr>Snímek 76</vt:lpstr>
      <vt:lpstr>Snímek 77</vt:lpstr>
      <vt:lpstr>Snímek 78</vt:lpstr>
      <vt:lpstr>Snímek 79</vt:lpstr>
      <vt:lpstr>Snímek 80</vt:lpstr>
      <vt:lpstr>Snímek 81</vt:lpstr>
      <vt:lpstr>Snímek 82</vt:lpstr>
      <vt:lpstr>Přínos SPCN – OnkoExpertSPCN</vt:lpstr>
      <vt:lpstr>Snímek 84</vt:lpstr>
      <vt:lpstr>Snímek 85</vt:lpstr>
      <vt:lpstr>Snímek 86</vt:lpstr>
      <vt:lpstr>Snímek 87</vt:lpstr>
      <vt:lpstr>Snímek 88</vt:lpstr>
      <vt:lpstr>Snímek 89</vt:lpstr>
      <vt:lpstr>Přínos SPCN pro imunitu – VitaLifeSPCN </vt:lpstr>
      <vt:lpstr>Snímek 91</vt:lpstr>
      <vt:lpstr>Snímek 92</vt:lpstr>
      <vt:lpstr>Snímek 93</vt:lpstr>
      <vt:lpstr>Snímek 94</vt:lpstr>
      <vt:lpstr>Snímek 95</vt:lpstr>
      <vt:lpstr>Snímek 96</vt:lpstr>
      <vt:lpstr>Snímek 97</vt:lpstr>
      <vt:lpstr>Snímek 98</vt:lpstr>
      <vt:lpstr>Snímek 99</vt:lpstr>
      <vt:lpstr>Výhody členství      v SPCN</vt:lpstr>
      <vt:lpstr>Zdravá sůlSPCN</vt:lpstr>
      <vt:lpstr>Zdravý chlébSPCN</vt:lpstr>
      <vt:lpstr>Zdravý cukrSPCN</vt:lpstr>
      <vt:lpstr>Zdravá vodaSPCN</vt:lpstr>
      <vt:lpstr>Zdravé nohySPCN</vt:lpstr>
      <vt:lpstr>Zdravé sezeníSPCN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cp:lastModifiedBy>*</cp:lastModifiedBy>
  <cp:revision>270</cp:revision>
  <cp:lastPrinted>1601-01-01T00:00:00Z</cp:lastPrinted>
  <dcterms:created xsi:type="dcterms:W3CDTF">2010-05-17T13:01:40Z</dcterms:created>
  <dcterms:modified xsi:type="dcterms:W3CDTF">2010-09-22T12:16:59Z</dcterms:modified>
</cp:coreProperties>
</file>